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587" r:id="rId4"/>
    <p:sldId id="588" r:id="rId5"/>
    <p:sldId id="599" r:id="rId6"/>
    <p:sldId id="590" r:id="rId7"/>
    <p:sldId id="591" r:id="rId8"/>
    <p:sldId id="527" r:id="rId9"/>
    <p:sldId id="589" r:id="rId10"/>
    <p:sldId id="541" r:id="rId11"/>
    <p:sldId id="472" r:id="rId12"/>
    <p:sldId id="596" r:id="rId13"/>
    <p:sldId id="597" r:id="rId14"/>
    <p:sldId id="598" r:id="rId15"/>
    <p:sldId id="594" r:id="rId16"/>
    <p:sldId id="595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Функции в Python" id="{350FE691-76BD-4A36-9359-FA0ADCBEBA09}">
          <p14:sldIdLst>
            <p14:sldId id="587"/>
            <p14:sldId id="588"/>
            <p14:sldId id="599"/>
            <p14:sldId id="590"/>
            <p14:sldId id="591"/>
          </p14:sldIdLst>
        </p14:section>
        <p14:section name="Деклариране и извикване на функции" id="{14B39A47-2330-42EA-9892-0482773A2A0B}">
          <p14:sldIdLst>
            <p14:sldId id="527"/>
            <p14:sldId id="589"/>
            <p14:sldId id="541"/>
            <p14:sldId id="472"/>
          </p14:sldIdLst>
        </p14:section>
        <p14:section name="Return Values" id="{EC7886BD-D790-4158-96CF-E7EBFA3DF473}">
          <p14:sldIdLst>
            <p14:sldId id="596"/>
            <p14:sldId id="597"/>
            <p14:sldId id="598"/>
            <p14:sldId id="594"/>
            <p14:sldId id="59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14" y="1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4623FCE-E9B7-4B01-BDCF-B99211DEA5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84373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547337"/>
            <a:ext cx="11083636" cy="1043738"/>
          </a:xfrm>
        </p:spPr>
        <p:txBody>
          <a:bodyPr>
            <a:normAutofit/>
          </a:bodyPr>
          <a:lstStyle/>
          <a:p>
            <a:r>
              <a:rPr lang="bg-BG" dirty="0"/>
              <a:t>Преизползване на код в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116648"/>
          </a:xfrm>
        </p:spPr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GB" dirty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D64437-7795-B805-9C6B-8BFC18F6AFE4}"/>
              </a:ext>
            </a:extLst>
          </p:cNvPr>
          <p:cNvSpPr/>
          <p:nvPr/>
        </p:nvSpPr>
        <p:spPr>
          <a:xfrm>
            <a:off x="8340342" y="3716285"/>
            <a:ext cx="310125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dirty="0">
                <a:ln w="0"/>
                <a:latin typeface="Comic Sans MS" panose="030F0702030302020204" pitchFamily="66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AC50AC8-FCC0-4810-9DEB-427577B52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43478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600" dirty="0">
                <a:latin typeface="+mj-lt"/>
              </a:rPr>
              <a:t>Функциите </a:t>
            </a:r>
            <a:r>
              <a:rPr lang="ru-RU" sz="3600" b="1" dirty="0">
                <a:latin typeface="+mj-lt"/>
              </a:rPr>
              <a:t>първо</a:t>
            </a:r>
            <a:r>
              <a:rPr lang="ru-RU" sz="3600" dirty="0">
                <a:latin typeface="+mj-lt"/>
              </a:rPr>
              <a:t> се </a:t>
            </a:r>
            <a:r>
              <a:rPr lang="ru-RU" sz="3600" b="1" dirty="0">
                <a:latin typeface="+mj-lt"/>
              </a:rPr>
              <a:t>декларират</a:t>
            </a:r>
            <a:r>
              <a:rPr lang="ru-RU" sz="3600" dirty="0">
                <a:latin typeface="+mj-lt"/>
              </a:rPr>
              <a:t>, след това се </a:t>
            </a:r>
            <a:r>
              <a:rPr lang="ru-RU" sz="3600" b="1" dirty="0">
                <a:latin typeface="+mj-lt"/>
              </a:rPr>
              <a:t>извикват</a:t>
            </a:r>
            <a:endParaRPr lang="en-US" sz="3600" b="1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функция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1" y="1944000"/>
            <a:ext cx="5579999" cy="10308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def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print_header()</a:t>
            </a:r>
            <a:r>
              <a:rPr lang="en-US" sz="2800" b="1" noProof="1">
                <a:latin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print("This is header")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1" y="4566196"/>
            <a:ext cx="5579999" cy="63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print_header()</a:t>
            </a:r>
            <a:endParaRPr lang="en-US" sz="28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456000" y="1973074"/>
            <a:ext cx="3015000" cy="1055608"/>
          </a:xfrm>
          <a:prstGeom prst="wedgeRoundRectCallout">
            <a:avLst>
              <a:gd name="adj1" fmla="val -61083"/>
              <a:gd name="adj2" fmla="val -240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Деклариране на функции</a:t>
            </a: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6456000" y="4668392"/>
            <a:ext cx="2700000" cy="1055608"/>
          </a:xfrm>
          <a:prstGeom prst="wedgeRoundRectCallout">
            <a:avLst>
              <a:gd name="adj1" fmla="val -64267"/>
              <a:gd name="adj2" fmla="val -20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Извикване на функция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6DD39E-A750-CBC5-CA16-B1638AA479FD}"/>
              </a:ext>
            </a:extLst>
          </p:cNvPr>
          <p:cNvSpPr txBox="1">
            <a:spLocks/>
          </p:cNvSpPr>
          <p:nvPr/>
        </p:nvSpPr>
        <p:spPr>
          <a:xfrm>
            <a:off x="190402" y="3225787"/>
            <a:ext cx="11755598" cy="153842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ru-RU" sz="3600" dirty="0">
                <a:latin typeface="+mj-lt"/>
              </a:rPr>
              <a:t>Функциите могат да бъдат използвани (</a:t>
            </a:r>
            <a:r>
              <a:rPr lang="ru-RU" sz="3600" b="1" dirty="0">
                <a:latin typeface="+mj-lt"/>
              </a:rPr>
              <a:t>извиквани</a:t>
            </a:r>
            <a:r>
              <a:rPr lang="ru-RU" sz="3600" dirty="0">
                <a:latin typeface="+mj-lt"/>
              </a:rPr>
              <a:t>) чрез тяхното име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3470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4D0943DD-63E8-49BF-9CDF-77F72753C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332875"/>
          </a:xfrm>
        </p:spPr>
        <p:txBody>
          <a:bodyPr>
            <a:normAutofit/>
          </a:bodyPr>
          <a:lstStyle/>
          <a:p>
            <a:r>
              <a:rPr lang="ru-RU" sz="3600" dirty="0"/>
              <a:t>Функция може да бъде извикана от:</a:t>
            </a:r>
          </a:p>
          <a:p>
            <a:pPr lvl="1"/>
            <a:r>
              <a:rPr lang="bg-BG" sz="3200" dirty="0"/>
              <a:t>Други функции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функция (2)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2614401"/>
            <a:ext cx="4868124" cy="15326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 print_header():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print_header_top()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print_header_bottom()</a:t>
            </a:r>
            <a:endParaRPr lang="en-US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5094001"/>
            <a:ext cx="4868124" cy="95294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def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crash():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endParaRPr lang="en-US" sz="2600" b="1" noProof="1">
              <a:latin typeface="Consolas" pitchFamily="49" charset="0"/>
            </a:endParaRP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6195550" y="2920346"/>
            <a:ext cx="3596709" cy="1017308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Функция, извикваща други функции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6195550" y="5046391"/>
            <a:ext cx="3191710" cy="1022494"/>
          </a:xfrm>
          <a:prstGeom prst="wedgeRoundRectCallout">
            <a:avLst>
              <a:gd name="adj1" fmla="val -59543"/>
              <a:gd name="adj2" fmla="val 114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Функция, която се извиква сама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24F65E1-60F0-92C0-7FFB-5D56E41DA1B3}"/>
              </a:ext>
            </a:extLst>
          </p:cNvPr>
          <p:cNvSpPr txBox="1">
            <a:spLocks/>
          </p:cNvSpPr>
          <p:nvPr/>
        </p:nvSpPr>
        <p:spPr>
          <a:xfrm>
            <a:off x="186952" y="4329001"/>
            <a:ext cx="11818096" cy="76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bg-BG" sz="3400" dirty="0"/>
              <a:t>От себе си</a:t>
            </a:r>
            <a:r>
              <a:rPr lang="en-US" sz="3400" dirty="0"/>
              <a:t> (</a:t>
            </a:r>
            <a:r>
              <a:rPr lang="bg-BG" sz="3400" dirty="0"/>
              <a:t>рекурсия</a:t>
            </a:r>
            <a:r>
              <a:rPr lang="en-US" sz="3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736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ECDC7-2A32-49A4-BE45-7577D0E122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Return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800" y="1754038"/>
            <a:ext cx="33790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6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</a:rPr>
              <a:t>return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7DE120-F6DF-C3DB-6608-B7510FB2CBE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Връщане на резултат от функция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48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D7CBC94F-D8EE-4DF2-9C4E-400A0A9C6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87875"/>
          </a:xfrm>
        </p:spPr>
        <p:txBody>
          <a:bodyPr>
            <a:normAutofit/>
          </a:bodyPr>
          <a:lstStyle/>
          <a:p>
            <a:r>
              <a:rPr lang="ru-RU" sz="3600" dirty="0"/>
              <a:t>Функциите </a:t>
            </a:r>
            <a:r>
              <a:rPr lang="ru-RU" sz="3600" b="1" dirty="0"/>
              <a:t>могат</a:t>
            </a:r>
            <a:r>
              <a:rPr lang="ru-RU" sz="3600" dirty="0"/>
              <a:t> </a:t>
            </a:r>
            <a:r>
              <a:rPr lang="ru-RU" sz="3600" b="1" dirty="0"/>
              <a:t>да</a:t>
            </a:r>
            <a:r>
              <a:rPr lang="ru-RU" sz="3600" dirty="0"/>
              <a:t> </a:t>
            </a:r>
            <a:r>
              <a:rPr lang="ru-RU" sz="3600" b="1" dirty="0"/>
              <a:t>връщат стойност</a:t>
            </a:r>
            <a:r>
              <a:rPr lang="ru-RU" sz="3600" dirty="0"/>
              <a:t>, която можете да използвате директно: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bg-BG" dirty="0">
                <a:latin typeface="Consolas" panose="020B0609020204030204" pitchFamily="49" charset="0"/>
              </a:rPr>
              <a:t>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2458730"/>
            <a:ext cx="10935000" cy="18288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def</a:t>
            </a:r>
            <a:r>
              <a:rPr lang="en-US" sz="2600" b="1" noProof="1">
                <a:latin typeface="Consolas" pitchFamily="49" charset="0"/>
              </a:rPr>
              <a:t> give_me_five():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2600" b="1" noProof="1">
                <a:latin typeface="Consolas" pitchFamily="49" charset="0"/>
              </a:rPr>
              <a:t> 5;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print(give_me_five()) 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Отпечатване на върнатата стойност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Конзола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: 5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5139175"/>
            <a:ext cx="10935000" cy="144000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no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num</a:t>
            </a:r>
            <a:r>
              <a:rPr lang="en-US" sz="2600" b="1" noProof="1">
                <a:latin typeface="Consolas" pitchFamily="49" charset="0"/>
              </a:rPr>
              <a:t> = give_me_five()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num</a:t>
            </a:r>
            <a:r>
              <a:rPr lang="en-US" sz="2600" b="1" noProof="1">
                <a:latin typeface="Consolas" pitchFamily="49" charset="0"/>
              </a:rPr>
              <a:t>)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ru-RU" sz="2600" b="1" i="1" noProof="1">
                <a:solidFill>
                  <a:schemeClr val="accent2"/>
                </a:solidFill>
                <a:latin typeface="Consolas" pitchFamily="49" charset="0"/>
              </a:rPr>
              <a:t>Отпечатване на запазената върната стойност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Конзола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: 5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A3C11C3-9CCE-F079-D0AF-EAE4A8F6D510}"/>
              </a:ext>
            </a:extLst>
          </p:cNvPr>
          <p:cNvSpPr txBox="1">
            <a:spLocks/>
          </p:cNvSpPr>
          <p:nvPr/>
        </p:nvSpPr>
        <p:spPr>
          <a:xfrm>
            <a:off x="194701" y="4405676"/>
            <a:ext cx="11818096" cy="612875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dirty="0"/>
              <a:t>или да запазите стойността за по-късна употреба: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1200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4353BB65-601B-47E3-B503-F66A189EC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Ако във функцията се срещне </a:t>
            </a:r>
            <a:r>
              <a:rPr lang="ru-RU" sz="3600" b="1" dirty="0">
                <a:solidFill>
                  <a:schemeClr val="bg1"/>
                </a:solidFill>
              </a:rPr>
              <a:t>return</a:t>
            </a:r>
            <a:r>
              <a:rPr lang="ru-RU" sz="3600" dirty="0"/>
              <a:t>, то тя ще бъде прекратена незабавно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bg-BG" dirty="0"/>
              <a:t>(</a:t>
            </a:r>
            <a:r>
              <a:rPr lang="en-GB" dirty="0"/>
              <a:t>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6000" y="2619000"/>
            <a:ext cx="11057030" cy="220957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def give_me_another_five():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return</a:t>
            </a:r>
            <a:r>
              <a:rPr lang="en-US" sz="3200" b="1" noProof="1">
                <a:latin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5;</a:t>
            </a:r>
            <a:r>
              <a:rPr lang="en-US" sz="3200" b="1" noProof="1">
                <a:latin typeface="Consolas" pitchFamily="49" charset="0"/>
              </a:rPr>
              <a:t>  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	print('This statement will not be printed.')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print(give_me_another_five())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8C19272D-2D7B-485F-9590-D20EA3B1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Напишете фунцкия, която </a:t>
            </a:r>
            <a:r>
              <a:rPr lang="ru-RU" sz="3600" b="1" dirty="0"/>
              <a:t>получава оценка </a:t>
            </a:r>
            <a:r>
              <a:rPr lang="ru-RU" sz="3600" dirty="0"/>
              <a:t>между 2.00 и 6.00 и </a:t>
            </a:r>
            <a:r>
              <a:rPr lang="ru-RU" sz="3600" b="1" dirty="0"/>
              <a:t>отпечатва съответната оценка в думи</a:t>
            </a:r>
            <a:r>
              <a:rPr lang="ru-RU" sz="3600" dirty="0"/>
              <a:t>:</a:t>
            </a:r>
          </a:p>
          <a:p>
            <a:pPr lvl="1"/>
            <a:r>
              <a:rPr lang="ru-RU" sz="3400" dirty="0"/>
              <a:t>Между </a:t>
            </a:r>
            <a:r>
              <a:rPr lang="ru-RU" sz="3400" b="1" dirty="0"/>
              <a:t>2.00</a:t>
            </a:r>
            <a:r>
              <a:rPr lang="ru-RU" sz="3400" dirty="0"/>
              <a:t> и </a:t>
            </a:r>
            <a:r>
              <a:rPr lang="ru-RU" sz="3400" b="1" dirty="0"/>
              <a:t>2.99</a:t>
            </a:r>
            <a:r>
              <a:rPr lang="ru-RU" sz="3400" dirty="0"/>
              <a:t> </a:t>
            </a:r>
            <a:r>
              <a:rPr lang="en-GB" sz="3400" dirty="0"/>
              <a:t>–</a:t>
            </a:r>
            <a:r>
              <a:rPr lang="ru-RU" sz="3400" dirty="0"/>
              <a:t> </a:t>
            </a:r>
            <a:r>
              <a:rPr lang="en-GB" sz="3400" dirty="0"/>
              <a:t>"</a:t>
            </a:r>
            <a:r>
              <a:rPr lang="ru-RU" sz="3400" b="1" dirty="0">
                <a:solidFill>
                  <a:schemeClr val="bg1"/>
                </a:solidFill>
              </a:rPr>
              <a:t>Слаб</a:t>
            </a:r>
            <a:r>
              <a:rPr lang="en-GB" sz="3400" dirty="0"/>
              <a:t>"</a:t>
            </a:r>
            <a:endParaRPr lang="ru-RU" sz="3400" dirty="0"/>
          </a:p>
          <a:p>
            <a:pPr lvl="1"/>
            <a:r>
              <a:rPr lang="ru-RU" sz="3400" dirty="0"/>
              <a:t>Между </a:t>
            </a:r>
            <a:r>
              <a:rPr lang="ru-RU" sz="3400" b="1" dirty="0"/>
              <a:t>3.00</a:t>
            </a:r>
            <a:r>
              <a:rPr lang="ru-RU" sz="3400" dirty="0"/>
              <a:t> и </a:t>
            </a:r>
            <a:r>
              <a:rPr lang="ru-RU" sz="3400" b="1" dirty="0"/>
              <a:t>3.49</a:t>
            </a:r>
            <a:r>
              <a:rPr lang="ru-RU" sz="3400" dirty="0"/>
              <a:t> </a:t>
            </a:r>
            <a:r>
              <a:rPr lang="en-GB" sz="3400" dirty="0"/>
              <a:t>–</a:t>
            </a:r>
            <a:r>
              <a:rPr lang="ru-RU" sz="3400" dirty="0"/>
              <a:t> </a:t>
            </a:r>
            <a:r>
              <a:rPr lang="en-GB" sz="3400" dirty="0"/>
              <a:t>"</a:t>
            </a:r>
            <a:r>
              <a:rPr lang="ru-RU" sz="3400" b="1" dirty="0">
                <a:solidFill>
                  <a:schemeClr val="bg1"/>
                </a:solidFill>
              </a:rPr>
              <a:t>Среден</a:t>
            </a:r>
            <a:r>
              <a:rPr lang="en-GB" sz="3400" dirty="0"/>
              <a:t>"</a:t>
            </a:r>
            <a:endParaRPr lang="ru-RU" sz="3400" dirty="0"/>
          </a:p>
          <a:p>
            <a:pPr lvl="1"/>
            <a:r>
              <a:rPr lang="ru-RU" sz="3400" dirty="0"/>
              <a:t>Между </a:t>
            </a:r>
            <a:r>
              <a:rPr lang="ru-RU" sz="3400" b="1" dirty="0"/>
              <a:t>3.50</a:t>
            </a:r>
            <a:r>
              <a:rPr lang="ru-RU" sz="3400" dirty="0"/>
              <a:t> и </a:t>
            </a:r>
            <a:r>
              <a:rPr lang="ru-RU" sz="3400" b="1" dirty="0"/>
              <a:t>4.49</a:t>
            </a:r>
            <a:r>
              <a:rPr lang="ru-RU" sz="3400" dirty="0"/>
              <a:t> </a:t>
            </a:r>
            <a:r>
              <a:rPr lang="en-GB" sz="3400" dirty="0"/>
              <a:t>–</a:t>
            </a:r>
            <a:r>
              <a:rPr lang="ru-RU" sz="3400" dirty="0"/>
              <a:t> </a:t>
            </a:r>
            <a:r>
              <a:rPr lang="en-GB" sz="3400" dirty="0"/>
              <a:t>"</a:t>
            </a:r>
            <a:r>
              <a:rPr lang="ru-RU" sz="3400" b="1" dirty="0">
                <a:solidFill>
                  <a:schemeClr val="bg1"/>
                </a:solidFill>
              </a:rPr>
              <a:t>Добър</a:t>
            </a:r>
            <a:r>
              <a:rPr lang="en-GB" sz="3400" dirty="0"/>
              <a:t>"</a:t>
            </a:r>
            <a:endParaRPr lang="ru-RU" sz="3400" dirty="0"/>
          </a:p>
          <a:p>
            <a:pPr lvl="1"/>
            <a:r>
              <a:rPr lang="ru-RU" sz="3400" dirty="0"/>
              <a:t>Между </a:t>
            </a:r>
            <a:r>
              <a:rPr lang="ru-RU" sz="3400" b="1" dirty="0"/>
              <a:t>4.50</a:t>
            </a:r>
            <a:r>
              <a:rPr lang="ru-RU" sz="3400" dirty="0"/>
              <a:t> и </a:t>
            </a:r>
            <a:r>
              <a:rPr lang="ru-RU" sz="3400" b="1" dirty="0"/>
              <a:t>5.49</a:t>
            </a:r>
            <a:r>
              <a:rPr lang="ru-RU" sz="3400" dirty="0"/>
              <a:t> </a:t>
            </a:r>
            <a:r>
              <a:rPr lang="en-GB" sz="3400" dirty="0"/>
              <a:t>–</a:t>
            </a:r>
            <a:r>
              <a:rPr lang="ru-RU" sz="3400" dirty="0"/>
              <a:t> </a:t>
            </a:r>
            <a:r>
              <a:rPr lang="en-GB" sz="3400" dirty="0"/>
              <a:t>"</a:t>
            </a:r>
            <a:r>
              <a:rPr lang="ru-RU" sz="3400" b="1" dirty="0">
                <a:solidFill>
                  <a:schemeClr val="bg1"/>
                </a:solidFill>
              </a:rPr>
              <a:t>Много добър</a:t>
            </a:r>
            <a:r>
              <a:rPr lang="en-GB" sz="3400" dirty="0"/>
              <a:t>"</a:t>
            </a:r>
            <a:endParaRPr lang="ru-RU" sz="3400" dirty="0"/>
          </a:p>
          <a:p>
            <a:pPr lvl="1"/>
            <a:r>
              <a:rPr lang="ru-RU" sz="3400" dirty="0"/>
              <a:t>Между </a:t>
            </a:r>
            <a:r>
              <a:rPr lang="ru-RU" sz="3400" b="1" dirty="0"/>
              <a:t>5.50</a:t>
            </a:r>
            <a:r>
              <a:rPr lang="ru-RU" sz="3400" dirty="0"/>
              <a:t> и </a:t>
            </a:r>
            <a:r>
              <a:rPr lang="ru-RU" sz="3400" b="1" dirty="0"/>
              <a:t>6.00</a:t>
            </a:r>
            <a:r>
              <a:rPr lang="ru-RU" sz="3400" dirty="0"/>
              <a:t> </a:t>
            </a:r>
            <a:r>
              <a:rPr lang="en-GB" sz="3400" dirty="0"/>
              <a:t>–</a:t>
            </a:r>
            <a:r>
              <a:rPr lang="ru-RU" sz="3400" dirty="0"/>
              <a:t> </a:t>
            </a:r>
            <a:r>
              <a:rPr lang="en-GB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О</a:t>
            </a:r>
            <a:r>
              <a:rPr lang="ru-RU" sz="3400" b="1" dirty="0">
                <a:solidFill>
                  <a:schemeClr val="bg1"/>
                </a:solidFill>
              </a:rPr>
              <a:t>тличен</a:t>
            </a:r>
            <a:r>
              <a:rPr lang="en-GB" sz="3200" dirty="0"/>
              <a:t>"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Оценки – условие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44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14D364-B2C4-4EB6-A86E-5900255D6E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6000" y="2259000"/>
            <a:ext cx="7740000" cy="337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def grades(grade):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if grade &gt;= 2.00 and grade &lt;= 2.99 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  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</a:t>
            </a:r>
            <a:r>
              <a:rPr lang="bg-BG" sz="2600" dirty="0"/>
              <a:t>Слаб</a:t>
            </a:r>
            <a:r>
              <a:rPr lang="en-US" sz="2600" dirty="0"/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    </a:t>
            </a:r>
            <a:r>
              <a:rPr lang="en-US" sz="2600" dirty="0" err="1"/>
              <a:t>elif</a:t>
            </a:r>
            <a:r>
              <a:rPr lang="en-US" sz="2600" dirty="0"/>
              <a:t> grade &gt;= 3.00 and grade &lt;= 3.49: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	</a:t>
            </a:r>
            <a:r>
              <a:rPr lang="en-US" sz="2600" dirty="0">
                <a:solidFill>
                  <a:schemeClr val="bg1"/>
                </a:solidFill>
              </a:rPr>
              <a:t>return</a:t>
            </a:r>
            <a:r>
              <a:rPr lang="en-US" sz="2600" dirty="0"/>
              <a:t> '</a:t>
            </a:r>
            <a:r>
              <a:rPr lang="bg-BG" sz="2600" dirty="0"/>
              <a:t>Среден</a:t>
            </a:r>
            <a:r>
              <a:rPr lang="en-US" sz="2600" dirty="0"/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accent2"/>
                </a:solidFill>
              </a:rPr>
              <a:t>    </a:t>
            </a:r>
            <a:r>
              <a:rPr lang="en-US" sz="2600" i="1" dirty="0">
                <a:solidFill>
                  <a:schemeClr val="accent2"/>
                </a:solidFill>
              </a:rPr>
              <a:t># TODO: </a:t>
            </a:r>
            <a:r>
              <a:rPr lang="bg-BG" sz="2600" i="1" dirty="0">
                <a:solidFill>
                  <a:schemeClr val="accent2"/>
                </a:solidFill>
              </a:rPr>
              <a:t>Разпишете останалата част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Оценки – решение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2E9801D-3284-4957-8E2C-08C2F2C7DD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Функция</a:t>
            </a:r>
            <a:r>
              <a:rPr lang="ru-RU" sz="3200" dirty="0">
                <a:solidFill>
                  <a:schemeClr val="bg2"/>
                </a:solidFill>
              </a:rPr>
              <a:t> – </a:t>
            </a:r>
            <a:r>
              <a:rPr lang="ru-RU" sz="3200" b="1" dirty="0">
                <a:solidFill>
                  <a:schemeClr val="bg2"/>
                </a:solidFill>
              </a:rPr>
              <a:t>блок от код</a:t>
            </a:r>
            <a:r>
              <a:rPr lang="ru-RU" sz="3200" dirty="0">
                <a:solidFill>
                  <a:schemeClr val="bg2"/>
                </a:solidFill>
              </a:rPr>
              <a:t>, който се </a:t>
            </a:r>
            <a:r>
              <a:rPr lang="ru-RU" sz="3200" b="1" dirty="0">
                <a:solidFill>
                  <a:schemeClr val="bg2"/>
                </a:solidFill>
              </a:rPr>
              <a:t>изпълнява</a:t>
            </a:r>
            <a:r>
              <a:rPr lang="ru-RU" sz="3200" dirty="0">
                <a:solidFill>
                  <a:schemeClr val="bg2"/>
                </a:solidFill>
              </a:rPr>
              <a:t> само когато бъде </a:t>
            </a:r>
            <a:r>
              <a:rPr lang="ru-RU" sz="3200" b="1" dirty="0">
                <a:solidFill>
                  <a:schemeClr val="bg2"/>
                </a:solidFill>
              </a:rPr>
              <a:t>извикан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bg2"/>
                </a:solidFill>
              </a:rPr>
              <a:t>Подобрява</a:t>
            </a:r>
            <a:r>
              <a:rPr lang="ru-RU" sz="2800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2"/>
                </a:solidFill>
              </a:rPr>
              <a:t>улеснява</a:t>
            </a:r>
            <a:r>
              <a:rPr lang="ru-RU" sz="2800" dirty="0">
                <a:solidFill>
                  <a:schemeClr val="bg2"/>
                </a:solidFill>
              </a:rPr>
              <a:t> писането на код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ru-RU" sz="3200" dirty="0">
                <a:solidFill>
                  <a:schemeClr val="bg2"/>
                </a:solidFill>
              </a:rPr>
              <a:t>Използване </a:t>
            </a:r>
            <a:r>
              <a:rPr lang="ru-RU" sz="3200" b="1" dirty="0">
                <a:solidFill>
                  <a:schemeClr val="bg2"/>
                </a:solidFill>
              </a:rPr>
              <a:t>ключовата дума 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</a:t>
            </a:r>
            <a:r>
              <a:rPr lang="bg-BG" sz="3200" dirty="0">
                <a:solidFill>
                  <a:schemeClr val="bg2"/>
                </a:solidFill>
              </a:rPr>
              <a:t>, за да </a:t>
            </a:r>
            <a:r>
              <a:rPr lang="bg-BG" sz="3200" b="1" dirty="0">
                <a:solidFill>
                  <a:schemeClr val="bg2"/>
                </a:solidFill>
              </a:rPr>
              <a:t>декларираме</a:t>
            </a:r>
            <a:r>
              <a:rPr lang="bg-BG" sz="3200" dirty="0">
                <a:solidFill>
                  <a:schemeClr val="bg2"/>
                </a:solidFill>
              </a:rPr>
              <a:t> функция: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def</a:t>
            </a:r>
            <a:r>
              <a:rPr lang="en-GB" sz="2800" dirty="0">
                <a:solidFill>
                  <a:schemeClr val="bg2"/>
                </a:solidFill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greet_members():</a:t>
            </a:r>
            <a:endParaRPr lang="bg-BG" sz="2800" b="1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Ключовата дума </a:t>
            </a: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return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позволява на функциите да връщат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Функции </a:t>
            </a:r>
            <a:r>
              <a:rPr lang="bg-BG" dirty="0"/>
              <a:t>в </a:t>
            </a:r>
            <a:r>
              <a:rPr lang="en-GB" b="1" dirty="0"/>
              <a:t>Python</a:t>
            </a:r>
            <a:endParaRPr lang="bg-BG" b="1" dirty="0"/>
          </a:p>
          <a:p>
            <a:pPr>
              <a:buClr>
                <a:schemeClr val="tx1"/>
              </a:buClr>
            </a:pPr>
            <a:r>
              <a:rPr lang="bg-BG" dirty="0"/>
              <a:t>͏</a:t>
            </a:r>
            <a:r>
              <a:rPr lang="ru-RU" b="1" dirty="0"/>
              <a:t>Деклариране</a:t>
            </a:r>
            <a:r>
              <a:rPr lang="ru-RU" dirty="0"/>
              <a:t> и </a:t>
            </a:r>
            <a:r>
              <a:rPr lang="ru-RU" b="1" dirty="0"/>
              <a:t>извикване</a:t>
            </a:r>
            <a:r>
              <a:rPr lang="ru-RU" dirty="0"/>
              <a:t> на функции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bg-BG" dirty="0"/>
              <a:t>͏</a:t>
            </a:r>
            <a:r>
              <a:rPr lang="en-GB" b="1" dirty="0">
                <a:solidFill>
                  <a:schemeClr val="bg1"/>
                </a:solidFill>
              </a:rPr>
              <a:t>Return</a:t>
            </a:r>
            <a:endParaRPr lang="bg-BG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6D54DF-BE63-59E9-3212-7F35143BCD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1019175"/>
          </a:xfrm>
        </p:spPr>
        <p:txBody>
          <a:bodyPr/>
          <a:lstStyle/>
          <a:p>
            <a:r>
              <a:rPr lang="bg-BG" dirty="0"/>
              <a:t>Функции в </a:t>
            </a:r>
            <a:r>
              <a:rPr lang="en-GB" dirty="0"/>
              <a:t>Python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45D309-F206-3F1B-A670-5F21C0FF2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501" y="16290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1586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D09762-4EB5-DC53-DE83-691B33ABF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Функция</a:t>
            </a:r>
            <a:r>
              <a:rPr lang="ru-RU" dirty="0"/>
              <a:t> – </a:t>
            </a:r>
            <a:r>
              <a:rPr lang="ru-RU" b="1" dirty="0"/>
              <a:t>блок от код</a:t>
            </a:r>
            <a:r>
              <a:rPr lang="ru-RU" dirty="0"/>
              <a:t>, който се изпълнява само когато бъде</a:t>
            </a:r>
            <a:r>
              <a:rPr lang="ru-RU" b="1" dirty="0"/>
              <a:t> извикан</a:t>
            </a:r>
          </a:p>
          <a:p>
            <a:pPr lvl="1"/>
            <a:r>
              <a:rPr lang="ru-RU" dirty="0"/>
              <a:t>Във функцията можете да подавате данни, известни като </a:t>
            </a:r>
            <a:r>
              <a:rPr lang="ru-RU" b="1" dirty="0">
                <a:solidFill>
                  <a:schemeClr val="bg1"/>
                </a:solidFill>
              </a:rPr>
              <a:t>аргументи</a:t>
            </a:r>
            <a:endParaRPr lang="bg-BG" dirty="0"/>
          </a:p>
          <a:p>
            <a:pPr lvl="2"/>
            <a:r>
              <a:rPr lang="ru-RU" dirty="0"/>
              <a:t>Те </a:t>
            </a:r>
            <a:r>
              <a:rPr lang="ru-RU" b="1" dirty="0"/>
              <a:t>не са задължителни </a:t>
            </a:r>
            <a:r>
              <a:rPr lang="ru-RU" dirty="0"/>
              <a:t>за една фунцкия</a:t>
            </a:r>
          </a:p>
          <a:p>
            <a:pPr lvl="1"/>
            <a:r>
              <a:rPr lang="ru-RU" dirty="0"/>
              <a:t>Функцията може да </a:t>
            </a:r>
            <a:r>
              <a:rPr lang="ru-RU" b="1" dirty="0"/>
              <a:t>връща данни </a:t>
            </a:r>
            <a:r>
              <a:rPr lang="ru-RU" dirty="0"/>
              <a:t>като </a:t>
            </a:r>
            <a:r>
              <a:rPr lang="ru-RU" b="1" dirty="0">
                <a:solidFill>
                  <a:schemeClr val="bg1"/>
                </a:solidFill>
              </a:rPr>
              <a:t>резултат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3A83D0-3FC3-8FFC-1290-16DFCB97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6E50D-3129-94D2-91C9-DB52D12F6281}"/>
              </a:ext>
            </a:extLst>
          </p:cNvPr>
          <p:cNvSpPr txBox="1"/>
          <p:nvPr/>
        </p:nvSpPr>
        <p:spPr>
          <a:xfrm>
            <a:off x="1551000" y="5137548"/>
            <a:ext cx="476202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def sum_two_numbers(a, b):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	sum = a +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	return sum;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DF7B12-106E-420F-B07F-4E0BA122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4914000"/>
            <a:ext cx="4410000" cy="1832283"/>
          </a:xfrm>
          <a:prstGeom prst="rect">
            <a:avLst/>
          </a:prstGeom>
        </p:spPr>
      </p:pic>
      <p:sp>
        <p:nvSpPr>
          <p:cNvPr id="11" name="Equals 10">
            <a:extLst>
              <a:ext uri="{FF2B5EF4-FFF2-40B4-BE49-F238E27FC236}">
                <a16:creationId xmlns:a16="http://schemas.microsoft.com/office/drawing/2014/main" id="{74D92EA9-A222-5441-7865-58FE625FC3F7}"/>
              </a:ext>
            </a:extLst>
          </p:cNvPr>
          <p:cNvSpPr/>
          <p:nvPr/>
        </p:nvSpPr>
        <p:spPr bwMode="auto">
          <a:xfrm>
            <a:off x="6544511" y="5529812"/>
            <a:ext cx="729019" cy="63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1FEF7DA6-F63B-4376-93F2-6D3B8AAE6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</a:rPr>
              <a:t>Параметърът</a:t>
            </a:r>
            <a:r>
              <a:rPr lang="ru-RU" sz="3600" dirty="0"/>
              <a:t> е променлива, определена в </a:t>
            </a:r>
            <a:r>
              <a:rPr lang="ru-RU" sz="3600" b="1" dirty="0"/>
              <a:t>дефиницията</a:t>
            </a:r>
            <a:r>
              <a:rPr lang="ru-RU" sz="3600" dirty="0"/>
              <a:t> на функцията</a:t>
            </a:r>
          </a:p>
          <a:p>
            <a:pPr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</a:rPr>
              <a:t>Аргументът</a:t>
            </a:r>
            <a:r>
              <a:rPr lang="ru-RU" sz="3600" dirty="0"/>
              <a:t> е </a:t>
            </a:r>
            <a:r>
              <a:rPr lang="ru-RU" sz="3600" b="1" dirty="0"/>
              <a:t>действителна стойност</a:t>
            </a:r>
            <a:r>
              <a:rPr lang="ru-RU" sz="3600" dirty="0"/>
              <a:t>, подадена на функцията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Параметър </a:t>
            </a:r>
            <a:r>
              <a:rPr lang="en-GB" dirty="0"/>
              <a:t>vs.</a:t>
            </a:r>
            <a:r>
              <a:rPr lang="bg-BG" dirty="0"/>
              <a:t> аргумент</a:t>
            </a:r>
            <a:endParaRPr lang="en-US" dirty="0"/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4926000" y="4194000"/>
            <a:ext cx="49056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072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684" indent="-380648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/>
            </a:lvl2pPr>
            <a:lvl3pPr marL="1522591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/>
            </a:lvl3pPr>
            <a:lvl4pPr marL="2131627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/>
            </a:lvl4pPr>
            <a:lvl5pPr marL="2740663" indent="-304519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/>
            </a:lvl5pPr>
            <a:lvl6pPr marL="3349699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6pPr>
            <a:lvl7pPr marL="3958736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7pPr>
            <a:lvl8pPr marL="4567772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8pPr>
            <a:lvl9pPr marL="5176808" indent="-304519" defTabSz="1218072" latinLnBrk="1">
              <a:spcBef>
                <a:spcPct val="20000"/>
              </a:spcBef>
              <a:buFont typeface="Arial" pitchFamily="34" charset="0"/>
              <a:buChar char="•"/>
              <a:defRPr sz="2664"/>
            </a:lvl9pPr>
          </a:lstStyle>
          <a:p>
            <a:r>
              <a:rPr lang="en-GB" dirty="0">
                <a:solidFill>
                  <a:schemeClr val="tx1"/>
                </a:solidFill>
              </a:rPr>
              <a:t>def solve(</a:t>
            </a:r>
            <a:r>
              <a:rPr lang="en-GB" dirty="0">
                <a:solidFill>
                  <a:schemeClr val="bg1"/>
                </a:solidFill>
              </a:rPr>
              <a:t>grade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/>
              <a:t>    </a:t>
            </a:r>
            <a:r>
              <a:rPr lang="en-US" dirty="0"/>
              <a:t>...</a:t>
            </a:r>
            <a:endParaRPr lang="en-GB" dirty="0"/>
          </a:p>
          <a:p>
            <a:r>
              <a:rPr lang="en-GB" dirty="0">
                <a:solidFill>
                  <a:schemeClr val="tx1"/>
                </a:solidFill>
              </a:rPr>
              <a:t>solve(</a:t>
            </a: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Speech Bubble: Rectangle with Corners Rounded 1">
            <a:extLst>
              <a:ext uri="{FF2B5EF4-FFF2-40B4-BE49-F238E27FC236}">
                <a16:creationId xmlns:a16="http://schemas.microsoft.com/office/drawing/2014/main" id="{7B5C6859-29B2-42EE-BC1B-7D55FBC0FFEF}"/>
              </a:ext>
            </a:extLst>
          </p:cNvPr>
          <p:cNvSpPr/>
          <p:nvPr/>
        </p:nvSpPr>
        <p:spPr bwMode="auto">
          <a:xfrm>
            <a:off x="7522529" y="3564408"/>
            <a:ext cx="2219071" cy="578882"/>
          </a:xfrm>
          <a:prstGeom prst="wedgeRoundRectCallout">
            <a:avLst>
              <a:gd name="adj1" fmla="val -56473"/>
              <a:gd name="adj2" fmla="val 406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Параметър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939001" y="5409367"/>
            <a:ext cx="1811999" cy="653892"/>
          </a:xfrm>
          <a:prstGeom prst="wedgeRoundRectCallout">
            <a:avLst>
              <a:gd name="adj1" fmla="val -61520"/>
              <a:gd name="adj2" fmla="val -2173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</a:t>
            </a:r>
          </a:p>
        </p:txBody>
      </p:sp>
    </p:spTree>
    <p:extLst>
      <p:ext uri="{BB962C8B-B14F-4D97-AF65-F5344CB8AC3E}">
        <p14:creationId xmlns:p14="http://schemas.microsoft.com/office/powerpoint/2010/main" val="115908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FD580-6420-48D9-03F4-9D3210275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FAD82-14AD-D77B-D582-9B0522CC3C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По-ефективно</a:t>
            </a:r>
            <a:r>
              <a:rPr lang="ru-RU" dirty="0"/>
              <a:t> програмиране</a:t>
            </a:r>
            <a:endParaRPr lang="en-GB" dirty="0"/>
          </a:p>
          <a:p>
            <a:pPr lvl="1"/>
            <a:r>
              <a:rPr lang="ru-RU" dirty="0"/>
              <a:t>Разделя големи проблеми на малки части</a:t>
            </a:r>
            <a:endParaRPr lang="en-GB" dirty="0"/>
          </a:p>
          <a:p>
            <a:pPr lvl="1"/>
            <a:r>
              <a:rPr lang="ru-RU" dirty="0"/>
              <a:t>По-добра организация на програмата</a:t>
            </a:r>
            <a:endParaRPr lang="en-GB" dirty="0"/>
          </a:p>
          <a:p>
            <a:pPr lvl="1"/>
            <a:r>
              <a:rPr lang="ru-RU" dirty="0"/>
              <a:t>Подобрява четимостта на кода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Избягване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повтарящ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се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код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Улеснява поддържането на кода</a:t>
            </a:r>
            <a:endParaRPr lang="en-GB" dirty="0"/>
          </a:p>
          <a:p>
            <a:r>
              <a:rPr lang="ru-RU" dirty="0"/>
              <a:t>Възможност за </a:t>
            </a:r>
            <a:r>
              <a:rPr lang="ru-RU" b="1" dirty="0">
                <a:solidFill>
                  <a:schemeClr val="bg1"/>
                </a:solidFill>
              </a:rPr>
              <a:t>преизползване на кода</a:t>
            </a:r>
            <a:endParaRPr lang="en-GB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Използване на съществуващи функции няколко пъти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4CF119-E06B-BAC0-F665-C6E2AABE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на функциите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412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C9A10A-9EF1-40EC-A2D4-413405356A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</a:pPr>
            <a:r>
              <a:rPr lang="en-US" sz="3600" b="1" dirty="0">
                <a:ea typeface="+mn-lt"/>
                <a:cs typeface="+mn-lt"/>
              </a:rPr>
              <a:t>Python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ru-RU" sz="3600" dirty="0">
                <a:ea typeface="+mn-lt"/>
                <a:cs typeface="+mn-lt"/>
              </a:rPr>
              <a:t>разполага с набор от </a:t>
            </a:r>
            <a:r>
              <a:rPr lang="ru-RU" sz="3600" b="1" dirty="0">
                <a:solidFill>
                  <a:schemeClr val="bg1"/>
                </a:solidFill>
                <a:ea typeface="+mn-lt"/>
                <a:cs typeface="+mn-lt"/>
              </a:rPr>
              <a:t>вградени функции</a:t>
            </a:r>
            <a:r>
              <a:rPr lang="ru-RU" sz="3600" dirty="0">
                <a:ea typeface="+mn-lt"/>
                <a:cs typeface="+mn-lt"/>
              </a:rPr>
              <a:t>, които можем да </a:t>
            </a:r>
            <a:r>
              <a:rPr lang="ru-RU" sz="3600" b="1" dirty="0">
                <a:ea typeface="+mn-lt"/>
                <a:cs typeface="+mn-lt"/>
              </a:rPr>
              <a:t>извикаме</a:t>
            </a:r>
            <a:r>
              <a:rPr lang="ru-RU" sz="3600" dirty="0">
                <a:ea typeface="+mn-lt"/>
                <a:cs typeface="+mn-lt"/>
              </a:rPr>
              <a:t> по </a:t>
            </a:r>
            <a:r>
              <a:rPr lang="ru-RU" sz="3600" b="1" dirty="0">
                <a:ea typeface="+mn-lt"/>
                <a:cs typeface="+mn-lt"/>
              </a:rPr>
              <a:t>всяко време</a:t>
            </a:r>
          </a:p>
          <a:p>
            <a:pPr marL="571500" indent="-571500">
              <a:lnSpc>
                <a:spcPct val="100000"/>
              </a:lnSpc>
            </a:pPr>
            <a:r>
              <a:rPr lang="bg-BG" sz="3600" dirty="0">
                <a:solidFill>
                  <a:srgbClr val="234465"/>
                </a:solidFill>
                <a:ea typeface="+mn-lt"/>
                <a:cs typeface="+mn-lt"/>
              </a:rPr>
              <a:t>Примери за вградени функции: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86154A-28A2-4EE3-9705-C6D257D66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F8BAF-DDE3-4C7E-8EBC-F6861228C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cs typeface="Calibri"/>
              </a:rPr>
              <a:t>Вградени функции</a:t>
            </a:r>
            <a:endParaRPr lang="bg-BG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00B33BB6-95A0-F49B-1920-59216F0D1D19}"/>
              </a:ext>
            </a:extLst>
          </p:cNvPr>
          <p:cNvSpPr txBox="1">
            <a:spLocks/>
          </p:cNvSpPr>
          <p:nvPr/>
        </p:nvSpPr>
        <p:spPr>
          <a:xfrm>
            <a:off x="921000" y="3294000"/>
            <a:ext cx="2340000" cy="2619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000" dirty="0">
                <a:latin typeface="Consolas"/>
              </a:rPr>
              <a:t>print()</a:t>
            </a:r>
          </a:p>
          <a:p>
            <a:r>
              <a:rPr lang="en-GB" sz="3000" dirty="0">
                <a:latin typeface="Consolas"/>
              </a:rPr>
              <a:t>input()</a:t>
            </a:r>
          </a:p>
          <a:p>
            <a:r>
              <a:rPr lang="en-GB" sz="3000" dirty="0" err="1">
                <a:latin typeface="Consolas"/>
              </a:rPr>
              <a:t>len</a:t>
            </a:r>
            <a:r>
              <a:rPr lang="en-GB" sz="3000" dirty="0">
                <a:latin typeface="Consolas"/>
              </a:rPr>
              <a:t>()</a:t>
            </a:r>
            <a:endParaRPr lang="bg-BG" sz="3000" dirty="0">
              <a:latin typeface="Consolas"/>
            </a:endParaRPr>
          </a:p>
          <a:p>
            <a:r>
              <a:rPr lang="en-GB" sz="3000" dirty="0">
                <a:latin typeface="Consolas"/>
              </a:rPr>
              <a:t>random()</a:t>
            </a:r>
          </a:p>
          <a:p>
            <a:r>
              <a:rPr lang="en-GB" sz="3000" dirty="0">
                <a:latin typeface="Consola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782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FD556A-3DD1-4FE8-BDE5-FA57DB82E3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dirty="0"/>
              <a:t>Деклариране и извикване на функции</a:t>
            </a:r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35900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51D5-DA93-6769-DE1E-29000675D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8688C-EFA9-7CBB-F655-45B94546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функция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8297B-DA5F-EE6A-152A-29E1A3CCF768}"/>
              </a:ext>
            </a:extLst>
          </p:cNvPr>
          <p:cNvSpPr txBox="1"/>
          <p:nvPr/>
        </p:nvSpPr>
        <p:spPr>
          <a:xfrm>
            <a:off x="1371000" y="3249000"/>
            <a:ext cx="9450000" cy="1271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GB" sz="3200" b="1" dirty="0"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greet</a:t>
            </a:r>
            <a:r>
              <a:rPr lang="en-GB" sz="3200" b="1" dirty="0">
                <a:latin typeface="Consolas" panose="020B0609020204030204" pitchFamily="49" charset="0"/>
              </a:rPr>
              <a:t>(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GB" sz="3200" b="1" dirty="0">
                <a:latin typeface="Consolas" panose="020B0609020204030204" pitchFamily="49" charset="0"/>
              </a:rPr>
              <a:t>,</a:t>
            </a:r>
            <a:r>
              <a:rPr lang="en-GB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 age</a:t>
            </a:r>
            <a:r>
              <a:rPr lang="en-GB" sz="32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latin typeface="Consolas" panose="020B0609020204030204" pitchFamily="49" charset="0"/>
              </a:rPr>
              <a:t>	</a:t>
            </a:r>
            <a:r>
              <a:rPr lang="en-GB" sz="3200" b="1" dirty="0">
                <a:latin typeface="Consolas" panose="020B0609020204030204" pitchFamily="49" charset="0"/>
              </a:rPr>
              <a:t>print(f"</a:t>
            </a:r>
            <a:r>
              <a:rPr lang="bg-BG" sz="3200" b="1" dirty="0">
                <a:latin typeface="Consolas" panose="020B0609020204030204" pitchFamily="49" charset="0"/>
              </a:rPr>
              <a:t>Здравей,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GB" sz="3200" b="1" dirty="0">
                <a:latin typeface="Consolas" panose="020B0609020204030204" pitchFamily="49" charset="0"/>
              </a:rPr>
              <a:t>}</a:t>
            </a:r>
            <a:r>
              <a:rPr lang="bg-BG" sz="3200" b="1" dirty="0">
                <a:latin typeface="Consolas" panose="020B0609020204030204" pitchFamily="49" charset="0"/>
              </a:rPr>
              <a:t> –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GB" sz="3200" b="1" dirty="0">
                <a:latin typeface="Consolas" panose="020B0609020204030204" pitchFamily="49" charset="0"/>
              </a:rPr>
              <a:t>} </a:t>
            </a:r>
            <a:r>
              <a:rPr lang="bg-BG" sz="3200" b="1" dirty="0">
                <a:latin typeface="Consolas" panose="020B0609020204030204" pitchFamily="49" charset="0"/>
              </a:rPr>
              <a:t>г.</a:t>
            </a:r>
            <a:r>
              <a:rPr lang="en-GB" sz="32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E584FCB-E26D-F6E9-E316-809D995A0FA8}"/>
              </a:ext>
            </a:extLst>
          </p:cNvPr>
          <p:cNvSpPr/>
          <p:nvPr/>
        </p:nvSpPr>
        <p:spPr bwMode="auto">
          <a:xfrm>
            <a:off x="291000" y="4676187"/>
            <a:ext cx="4095000" cy="1620000"/>
          </a:xfrm>
          <a:prstGeom prst="wedgeRoundRectCallout">
            <a:avLst>
              <a:gd name="adj1" fmla="val -14513"/>
              <a:gd name="adj2" fmla="val -97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Python функция се дефинира с ключовата дума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C0D027B-EDB8-8FF4-485D-19B67192EAF3}"/>
              </a:ext>
            </a:extLst>
          </p:cNvPr>
          <p:cNvSpPr/>
          <p:nvPr/>
        </p:nvSpPr>
        <p:spPr bwMode="auto">
          <a:xfrm>
            <a:off x="1101000" y="1736780"/>
            <a:ext cx="2610000" cy="1139899"/>
          </a:xfrm>
          <a:prstGeom prst="wedgeRoundRectCallout">
            <a:avLst>
              <a:gd name="adj1" fmla="val 18183"/>
              <a:gd name="adj2" fmla="val 99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 името на функцията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9A7B5C8-C3D8-C595-EE73-26CD41CC881B}"/>
              </a:ext>
            </a:extLst>
          </p:cNvPr>
          <p:cNvSpPr/>
          <p:nvPr/>
        </p:nvSpPr>
        <p:spPr bwMode="auto">
          <a:xfrm>
            <a:off x="4881000" y="1355725"/>
            <a:ext cx="4140000" cy="1520954"/>
          </a:xfrm>
          <a:prstGeom prst="wedgeRoundRectCallout">
            <a:avLst>
              <a:gd name="adj1" fmla="val -63002"/>
              <a:gd name="adj2" fmla="val 8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E70EBC9-C183-3548-270A-E8472F1CBAB8}"/>
              </a:ext>
            </a:extLst>
          </p:cNvPr>
          <p:cNvSpPr/>
          <p:nvPr/>
        </p:nvSpPr>
        <p:spPr bwMode="auto">
          <a:xfrm>
            <a:off x="4881000" y="1355725"/>
            <a:ext cx="4140000" cy="1520954"/>
          </a:xfrm>
          <a:prstGeom prst="wedgeRoundRectCallout">
            <a:avLst>
              <a:gd name="adj1" fmla="val -34873"/>
              <a:gd name="adj2" fmla="val 87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скобите могат да се поставят различни параметри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BFDAF-F6B9-DC90-543C-35195C425431}"/>
              </a:ext>
            </a:extLst>
          </p:cNvPr>
          <p:cNvSpPr/>
          <p:nvPr/>
        </p:nvSpPr>
        <p:spPr bwMode="auto">
          <a:xfrm>
            <a:off x="2338500" y="3884801"/>
            <a:ext cx="8482500" cy="6358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97918BB-325B-A84E-AB67-A7A41084B046}"/>
              </a:ext>
            </a:extLst>
          </p:cNvPr>
          <p:cNvSpPr/>
          <p:nvPr/>
        </p:nvSpPr>
        <p:spPr bwMode="auto">
          <a:xfrm>
            <a:off x="6006000" y="4882498"/>
            <a:ext cx="4545000" cy="1614076"/>
          </a:xfrm>
          <a:prstGeom prst="wedgeRoundRectCallout">
            <a:avLst>
              <a:gd name="adj1" fmla="val -27277"/>
              <a:gd name="adj2" fmla="val -67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функцията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кодът, който искаме функцията да изпълнява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089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Words>896</Words>
  <Application>Microsoft Office PowerPoint</Application>
  <PresentationFormat>Widescreen</PresentationFormat>
  <Paragraphs>148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Comic Sans MS</vt:lpstr>
      <vt:lpstr>Consolas</vt:lpstr>
      <vt:lpstr>Wingdings</vt:lpstr>
      <vt:lpstr>SoftUni</vt:lpstr>
      <vt:lpstr>Функции в Python</vt:lpstr>
      <vt:lpstr>Съдържание</vt:lpstr>
      <vt:lpstr>Функции в Python</vt:lpstr>
      <vt:lpstr>Функция</vt:lpstr>
      <vt:lpstr>Параметър vs. аргумент</vt:lpstr>
      <vt:lpstr>Предимства на функциите</vt:lpstr>
      <vt:lpstr>Вградени функции</vt:lpstr>
      <vt:lpstr>Деклариране и извикване на функции</vt:lpstr>
      <vt:lpstr>Деклариране на функция</vt:lpstr>
      <vt:lpstr>Извикване на функция (1)</vt:lpstr>
      <vt:lpstr>Извикване на функция (2)</vt:lpstr>
      <vt:lpstr>Return</vt:lpstr>
      <vt:lpstr>Ключовата дума return (1)</vt:lpstr>
      <vt:lpstr>Ключовата дума return (2)</vt:lpstr>
      <vt:lpstr>Оценки – условие</vt:lpstr>
      <vt:lpstr>Оценки – решение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 в Python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2333</cp:revision>
  <dcterms:created xsi:type="dcterms:W3CDTF">2018-05-23T13:08:44Z</dcterms:created>
  <dcterms:modified xsi:type="dcterms:W3CDTF">2025-03-29T11:20:18Z</dcterms:modified>
  <cp:category/>
</cp:coreProperties>
</file>