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587" r:id="rId4"/>
    <p:sldId id="588" r:id="rId5"/>
    <p:sldId id="590" r:id="rId6"/>
    <p:sldId id="591" r:id="rId7"/>
    <p:sldId id="592" r:id="rId8"/>
    <p:sldId id="601" r:id="rId9"/>
    <p:sldId id="593" r:id="rId10"/>
    <p:sldId id="594" r:id="rId11"/>
    <p:sldId id="595" r:id="rId12"/>
    <p:sldId id="596" r:id="rId13"/>
    <p:sldId id="597" r:id="rId14"/>
    <p:sldId id="600" r:id="rId15"/>
    <p:sldId id="598" r:id="rId16"/>
    <p:sldId id="599" r:id="rId17"/>
    <p:sldId id="586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зползване на формули" id="{D312508A-05F2-42E9-A83F-E431B4FAE2C2}">
          <p14:sldIdLst>
            <p14:sldId id="587"/>
            <p14:sldId id="588"/>
            <p14:sldId id="590"/>
            <p14:sldId id="591"/>
            <p14:sldId id="592"/>
            <p14:sldId id="601"/>
          </p14:sldIdLst>
        </p14:section>
        <p14:section name="Вградени функции" id="{71E40AE3-D6FE-49DC-8835-94F479087A86}">
          <p14:sldIdLst>
            <p14:sldId id="593"/>
            <p14:sldId id="594"/>
            <p14:sldId id="595"/>
            <p14:sldId id="596"/>
            <p14:sldId id="597"/>
            <p14:sldId id="600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0808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3810" autoAdjust="0"/>
  </p:normalViewPr>
  <p:slideViewPr>
    <p:cSldViewPr showGuides="1">
      <p:cViewPr varScale="1">
        <p:scale>
          <a:sx n="104" d="100"/>
          <a:sy n="104" d="100"/>
        </p:scale>
        <p:origin x="690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30.8.2025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79471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51793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01627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581409"/>
          </a:xfrm>
        </p:spPr>
        <p:txBody>
          <a:bodyPr>
            <a:normAutofit/>
          </a:bodyPr>
          <a:lstStyle/>
          <a:p>
            <a:r>
              <a:rPr lang="ru-RU" dirty="0"/>
              <a:t>Формули за извършване на аритметични действия с данни. Функции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6860" r="-460" b="13563"/>
          <a:stretch/>
        </p:blipFill>
        <p:spPr>
          <a:xfrm>
            <a:off x="6427740" y="2979001"/>
            <a:ext cx="5248260" cy="261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en-US" b="1" dirty="0"/>
              <a:t>Excel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вградени функции</a:t>
            </a:r>
          </a:p>
          <a:p>
            <a:pPr lvl="1"/>
            <a:r>
              <a:rPr lang="bg-BG" dirty="0"/>
              <a:t>Те се задават с </a:t>
            </a:r>
            <a:r>
              <a:rPr lang="bg-BG" b="1" dirty="0"/>
              <a:t>име</a:t>
            </a:r>
            <a:r>
              <a:rPr lang="bg-BG" dirty="0"/>
              <a:t> и </a:t>
            </a:r>
            <a:r>
              <a:rPr lang="bg-BG" b="1" dirty="0"/>
              <a:t>аргументи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Агрументи</a:t>
            </a:r>
            <a:r>
              <a:rPr lang="bg-BG" dirty="0"/>
              <a:t> – конкретни стойности, върху които се изчислява формулата</a:t>
            </a:r>
          </a:p>
          <a:p>
            <a:pPr lvl="1"/>
            <a:r>
              <a:rPr lang="bg-BG" dirty="0"/>
              <a:t>Могат да бъдат </a:t>
            </a:r>
            <a:r>
              <a:rPr lang="bg-BG" b="1" dirty="0"/>
              <a:t>константи</a:t>
            </a:r>
            <a:r>
              <a:rPr lang="bg-BG" dirty="0"/>
              <a:t>, </a:t>
            </a:r>
            <a:r>
              <a:rPr lang="bg-BG" b="1" dirty="0"/>
              <a:t>адреси на клетки </a:t>
            </a:r>
            <a:r>
              <a:rPr lang="bg-BG" dirty="0"/>
              <a:t>и </a:t>
            </a:r>
            <a:r>
              <a:rPr lang="bg-BG" b="1" dirty="0"/>
              <a:t>др</a:t>
            </a:r>
            <a:r>
              <a:rPr lang="bg-BG" dirty="0"/>
              <a:t>.</a:t>
            </a:r>
          </a:p>
          <a:p>
            <a:pPr lvl="1"/>
            <a:r>
              <a:rPr lang="bg-BG" dirty="0"/>
              <a:t>Изписват се в скобите след името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вградени функции</a:t>
            </a:r>
            <a:endParaRPr lang="en-US" dirty="0"/>
          </a:p>
        </p:txBody>
      </p:sp>
      <p:pic>
        <p:nvPicPr>
          <p:cNvPr id="1026" name="Picture 2" descr="The 15 Basic Excel Formulas Everyone Needs to Know | DataCamp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00" y="4984891"/>
            <a:ext cx="5220000" cy="17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8256000" y="5438795"/>
            <a:ext cx="3065297" cy="8613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/>
              <a:t>=MAX(B3:B8)</a:t>
            </a:r>
          </a:p>
        </p:txBody>
      </p:sp>
      <p:sp>
        <p:nvSpPr>
          <p:cNvPr id="2" name="Rounded Rectangular Callout 1"/>
          <p:cNvSpPr/>
          <p:nvPr/>
        </p:nvSpPr>
        <p:spPr bwMode="auto">
          <a:xfrm>
            <a:off x="8121001" y="4532935"/>
            <a:ext cx="1215000" cy="523159"/>
          </a:xfrm>
          <a:prstGeom prst="wedgeRoundRectCallout">
            <a:avLst>
              <a:gd name="adj1" fmla="val 25911"/>
              <a:gd name="adj2" fmla="val 14754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9793272" y="4461074"/>
            <a:ext cx="2062728" cy="595020"/>
          </a:xfrm>
          <a:prstGeom prst="wedgeRoundRectCallout">
            <a:avLst>
              <a:gd name="adj1" fmla="val -20833"/>
              <a:gd name="adj2" fmla="val 13933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Аргументи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69605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2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Най-често използваните </a:t>
            </a:r>
            <a:r>
              <a:rPr lang="bg-BG" b="1" dirty="0"/>
              <a:t>функции</a:t>
            </a:r>
            <a:r>
              <a:rPr lang="bg-BG" dirty="0"/>
              <a:t> в </a:t>
            </a:r>
            <a:r>
              <a:rPr lang="en-US" dirty="0"/>
              <a:t>Excel </a:t>
            </a:r>
            <a:r>
              <a:rPr lang="bg-BG" dirty="0"/>
              <a:t>са: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 –</a:t>
            </a:r>
            <a:r>
              <a:rPr lang="bg-BG" dirty="0"/>
              <a:t> </a:t>
            </a:r>
            <a:r>
              <a:rPr lang="bg-BG" b="1" dirty="0"/>
              <a:t>събира</a:t>
            </a:r>
            <a:r>
              <a:rPr lang="bg-BG" dirty="0"/>
              <a:t> числовите стойности на клетките от зададената област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 – </a:t>
            </a:r>
            <a:r>
              <a:rPr lang="bg-BG" dirty="0"/>
              <a:t>изчислява </a:t>
            </a:r>
            <a:r>
              <a:rPr lang="bg-BG" b="1" dirty="0"/>
              <a:t>средноаритметичната стойност </a:t>
            </a:r>
            <a:r>
              <a:rPr lang="bg-BG" dirty="0"/>
              <a:t>на въведените в клетките стойности</a:t>
            </a:r>
            <a:endParaRPr lang="en-US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 </a:t>
            </a:r>
            <a:r>
              <a:rPr lang="bg-BG" dirty="0"/>
              <a:t>и 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 – </a:t>
            </a:r>
            <a:r>
              <a:rPr lang="bg-BG" dirty="0"/>
              <a:t>намира </a:t>
            </a:r>
            <a:r>
              <a:rPr lang="bg-BG" b="1" dirty="0"/>
              <a:t>минималната</a:t>
            </a:r>
            <a:r>
              <a:rPr lang="bg-BG" dirty="0"/>
              <a:t> и </a:t>
            </a:r>
            <a:r>
              <a:rPr lang="bg-BG" b="1" dirty="0"/>
              <a:t>максималната стойност </a:t>
            </a:r>
            <a:r>
              <a:rPr lang="bg-BG" dirty="0"/>
              <a:t>от въведените в клетките стойности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Най-често използвани функции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17214" y="5702724"/>
            <a:ext cx="2700000" cy="6683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=SUM(A1:A9)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63352" y="5702724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=AVERAGE(B1:C3)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174787" y="5679000"/>
            <a:ext cx="3065297" cy="6920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dirty="0"/>
              <a:t>=MIN(B3:B8)</a:t>
            </a:r>
          </a:p>
        </p:txBody>
      </p:sp>
    </p:spTree>
    <p:extLst>
      <p:ext uri="{BB962C8B-B14F-4D97-AF65-F5344CB8AC3E}">
        <p14:creationId xmlns:p14="http://schemas.microsoft.com/office/powerpoint/2010/main" val="177365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 да въведем функция, трябва първо да </a:t>
            </a:r>
            <a:r>
              <a:rPr lang="bg-BG" b="1" dirty="0"/>
              <a:t>селектираме клетката</a:t>
            </a:r>
            <a:r>
              <a:rPr lang="bg-BG" dirty="0"/>
              <a:t>, в която ще я въвеждаме</a:t>
            </a:r>
            <a:endParaRPr lang="en-US" dirty="0"/>
          </a:p>
          <a:p>
            <a:r>
              <a:rPr lang="bg-BG" dirty="0"/>
              <a:t>Самите фунцкии се </a:t>
            </a:r>
            <a:r>
              <a:rPr lang="bg-BG" b="1" dirty="0"/>
              <a:t>активират</a:t>
            </a:r>
            <a:r>
              <a:rPr lang="bg-BG" dirty="0"/>
              <a:t> по някои от следните начини:</a:t>
            </a:r>
          </a:p>
          <a:p>
            <a:pPr lvl="1"/>
            <a:r>
              <a:rPr lang="bg-BG" dirty="0"/>
              <a:t>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Insert Function</a:t>
            </a:r>
            <a:r>
              <a:rPr lang="en-US" dirty="0"/>
              <a:t>]</a:t>
            </a:r>
            <a:endParaRPr lang="bg-BG" dirty="0"/>
          </a:p>
          <a:p>
            <a:pPr lvl="1"/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AutoSum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Ръчно писане </a:t>
            </a:r>
            <a:r>
              <a:rPr lang="bg-BG" dirty="0"/>
              <a:t>на формулите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Активиране на фунцкии</a:t>
            </a:r>
            <a:endParaRPr lang="en-US" dirty="0"/>
          </a:p>
        </p:txBody>
      </p:sp>
      <p:pic>
        <p:nvPicPr>
          <p:cNvPr id="2050" name="Picture 2" descr="2 - Introduction to Functions | Excel Workshop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2485" y="3229280"/>
            <a:ext cx="990000" cy="99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t="7611"/>
          <a:stretch/>
        </p:blipFill>
        <p:spPr>
          <a:xfrm>
            <a:off x="1461000" y="5364000"/>
            <a:ext cx="2958750" cy="85240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8970" y="4432001"/>
            <a:ext cx="5477030" cy="22076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3522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940598" cy="5528766"/>
          </a:xfrm>
        </p:spPr>
        <p:txBody>
          <a:bodyPr/>
          <a:lstStyle/>
          <a:p>
            <a:r>
              <a:rPr lang="bg-BG" dirty="0"/>
              <a:t>Бутонът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Insert Function</a:t>
            </a:r>
            <a:r>
              <a:rPr lang="en-US" dirty="0"/>
              <a:t>] </a:t>
            </a:r>
            <a:r>
              <a:rPr lang="bg-BG" dirty="0"/>
              <a:t>се намира вляво от кутията за редактиране на клетка</a:t>
            </a:r>
          </a:p>
          <a:p>
            <a:r>
              <a:rPr lang="bg-BG" dirty="0"/>
              <a:t>Отваря диалогов прозорец </a:t>
            </a:r>
            <a:r>
              <a:rPr lang="en-US" b="1" dirty="0">
                <a:solidFill>
                  <a:schemeClr val="bg1"/>
                </a:solidFill>
              </a:rPr>
              <a:t>Function Arguments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r="14550" b="17944"/>
          <a:stretch/>
        </p:blipFill>
        <p:spPr>
          <a:xfrm>
            <a:off x="696000" y="4482000"/>
            <a:ext cx="4870946" cy="202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7118" y="5740145"/>
            <a:ext cx="789355" cy="78935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8" name="Rectangle 7"/>
          <p:cNvSpPr/>
          <p:nvPr/>
        </p:nvSpPr>
        <p:spPr bwMode="auto">
          <a:xfrm>
            <a:off x="3143651" y="4594500"/>
            <a:ext cx="399527" cy="31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2868178" y="5089500"/>
            <a:ext cx="275473" cy="495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6000" y="1989000"/>
            <a:ext cx="4702836" cy="414163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7" name="Rounded Rectangular Callout 16"/>
          <p:cNvSpPr/>
          <p:nvPr/>
        </p:nvSpPr>
        <p:spPr bwMode="auto">
          <a:xfrm>
            <a:off x="8121000" y="1539000"/>
            <a:ext cx="3510000" cy="1125000"/>
          </a:xfrm>
          <a:prstGeom prst="wedgeRoundRectCallout">
            <a:avLst>
              <a:gd name="adj1" fmla="val 20031"/>
              <a:gd name="adj2" fmla="val 1031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вградени функции в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Excel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726000" y="3339000"/>
            <a:ext cx="4702836" cy="1800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90528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7" grpId="0" animBg="1"/>
      <p:bldP spid="1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1175" y="2844000"/>
            <a:ext cx="6116550" cy="35644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изберем функцията, която желаем, трябва да въведем </a:t>
            </a:r>
            <a:r>
              <a:rPr lang="bg-BG" b="1" dirty="0"/>
              <a:t>аргументите</a:t>
            </a:r>
            <a:r>
              <a:rPr lang="bg-BG" dirty="0"/>
              <a:t> за изчислението на функцията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Function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/>
          <a:srcRect r="4298" b="16975"/>
          <a:stretch/>
        </p:blipFill>
        <p:spPr>
          <a:xfrm>
            <a:off x="6038462" y="3657928"/>
            <a:ext cx="5367538" cy="29632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Rounded Rectangular Callout 9"/>
          <p:cNvSpPr/>
          <p:nvPr/>
        </p:nvSpPr>
        <p:spPr bwMode="auto">
          <a:xfrm>
            <a:off x="331288" y="2574435"/>
            <a:ext cx="5584712" cy="1575569"/>
          </a:xfrm>
          <a:prstGeom prst="wedgeRoundRectCallout">
            <a:avLst>
              <a:gd name="adj1" fmla="val 78226"/>
              <a:gd name="adj2" fmla="val 138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Появява се резултатът, а формулата се изписва в </a:t>
            </a:r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кутията за редактиране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2528432"/>
            <a:ext cx="4410000" cy="1575568"/>
          </a:xfrm>
          <a:prstGeom prst="wedgeRoundRectCallout">
            <a:avLst>
              <a:gd name="adj1" fmla="val -72716"/>
              <a:gd name="adj2" fmla="val 330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539272"/>
            <a:ext cx="4410000" cy="1564728"/>
          </a:xfrm>
          <a:prstGeom prst="wedgeRoundRectCallout">
            <a:avLst>
              <a:gd name="adj1" fmla="val -73433"/>
              <a:gd name="adj2" fmla="val 95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Селектираме с мишката кои клетки да участват във функцията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5223A3E9-6D76-C334-ADEC-5D80679CA6F3}"/>
              </a:ext>
            </a:extLst>
          </p:cNvPr>
          <p:cNvSpPr/>
          <p:nvPr/>
        </p:nvSpPr>
        <p:spPr bwMode="auto">
          <a:xfrm>
            <a:off x="7401000" y="6084000"/>
            <a:ext cx="790500" cy="227900"/>
          </a:xfrm>
          <a:prstGeom prst="roundRect">
            <a:avLst/>
          </a:prstGeom>
          <a:noFill/>
          <a:ln w="571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75565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7" grpId="0" animBg="1"/>
      <p:bldP spid="7" grpId="1" animBg="1"/>
      <p:bldP spid="6" grpId="0" animBg="1"/>
      <p:bldP spid="6" grpId="1" animBg="1"/>
      <p:bldP spid="11" grpId="0" animBg="1"/>
      <p:bldP spid="11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Изписва избраната от вас функция в клетката </a:t>
            </a:r>
            <a:r>
              <a:rPr lang="bg-BG" b="1" dirty="0"/>
              <a:t>без</a:t>
            </a:r>
            <a:r>
              <a:rPr lang="bg-BG" dirty="0"/>
              <a:t> попълнени </a:t>
            </a:r>
            <a:r>
              <a:rPr lang="bg-BG" b="1" dirty="0"/>
              <a:t>аргументи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AutoSum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6000" y="2734863"/>
            <a:ext cx="5670000" cy="3590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000" y="3294000"/>
            <a:ext cx="2565000" cy="30313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2496000" y="3960508"/>
            <a:ext cx="2745000" cy="41349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1882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Excel</a:t>
            </a:r>
            <a:r>
              <a:rPr lang="en-US" dirty="0"/>
              <a:t> </a:t>
            </a:r>
            <a:r>
              <a:rPr lang="bg-BG" dirty="0"/>
              <a:t>позволява писане на функции </a:t>
            </a:r>
            <a:r>
              <a:rPr lang="bg-BG" b="1" dirty="0"/>
              <a:t>ръчно</a:t>
            </a:r>
            <a:r>
              <a:rPr lang="bg-BG" dirty="0"/>
              <a:t> </a:t>
            </a:r>
          </a:p>
          <a:p>
            <a:r>
              <a:rPr lang="bg-BG" dirty="0"/>
              <a:t>Основни функции и техният начин на </a:t>
            </a:r>
            <a:r>
              <a:rPr lang="bg-BG" b="1" dirty="0"/>
              <a:t>изписване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=</a:t>
            </a:r>
            <a:r>
              <a:rPr lang="en-US" b="1" dirty="0">
                <a:solidFill>
                  <a:schemeClr val="bg1"/>
                </a:solidFill>
              </a:rPr>
              <a:t>SUM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=</a:t>
            </a:r>
            <a:r>
              <a:rPr lang="en-US" b="1" dirty="0">
                <a:solidFill>
                  <a:schemeClr val="bg1"/>
                </a:solidFill>
              </a:rPr>
              <a:t>AVERAGE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bg-BG" dirty="0"/>
              <a:t>=</a:t>
            </a:r>
            <a:r>
              <a:rPr lang="en-US" b="1" dirty="0">
                <a:solidFill>
                  <a:schemeClr val="bg1"/>
                </a:solidFill>
              </a:rPr>
              <a:t>MIN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  <a:endParaRPr lang="bg-BG" dirty="0"/>
          </a:p>
          <a:p>
            <a:pPr lvl="1"/>
            <a:r>
              <a:rPr lang="en-US" dirty="0"/>
              <a:t>=</a:t>
            </a:r>
            <a:r>
              <a:rPr lang="en-US" b="1" dirty="0">
                <a:solidFill>
                  <a:schemeClr val="bg1"/>
                </a:solidFill>
              </a:rPr>
              <a:t>MAX</a:t>
            </a:r>
            <a:r>
              <a:rPr lang="en-US" dirty="0"/>
              <a:t>(</a:t>
            </a:r>
            <a:r>
              <a:rPr lang="en-US" b="1" dirty="0"/>
              <a:t>number1</a:t>
            </a:r>
            <a:r>
              <a:rPr lang="en-US" dirty="0"/>
              <a:t>; </a:t>
            </a:r>
            <a:r>
              <a:rPr lang="en-US" b="1" dirty="0"/>
              <a:t>number2</a:t>
            </a:r>
            <a:r>
              <a:rPr lang="en-US" dirty="0"/>
              <a:t>)</a:t>
            </a:r>
          </a:p>
          <a:p>
            <a:r>
              <a:rPr lang="bg-BG" dirty="0"/>
              <a:t>Важно е да не забравяте знака за </a:t>
            </a:r>
            <a:r>
              <a:rPr lang="bg-BG" b="1" dirty="0"/>
              <a:t>равенство</a:t>
            </a:r>
            <a:r>
              <a:rPr lang="bg-BG" dirty="0"/>
              <a:t> (</a:t>
            </a:r>
            <a:r>
              <a:rPr lang="bg-BG" b="1" dirty="0">
                <a:solidFill>
                  <a:schemeClr val="bg1"/>
                </a:solidFill>
              </a:rPr>
              <a:t>=</a:t>
            </a:r>
            <a:r>
              <a:rPr lang="bg-BG" dirty="0"/>
              <a:t>) в началото!</a:t>
            </a:r>
          </a:p>
          <a:p>
            <a:pPr lvl="1"/>
            <a:r>
              <a:rPr lang="bg-BG" dirty="0"/>
              <a:t>В противен случай функцията се счита за </a:t>
            </a:r>
            <a:r>
              <a:rPr lang="bg-BG" b="1" dirty="0"/>
              <a:t>обикновен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Ръчно писане на функции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8005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Формула</a:t>
            </a:r>
            <a:r>
              <a:rPr lang="ru-RU" sz="3200" dirty="0">
                <a:solidFill>
                  <a:schemeClr val="bg2"/>
                </a:solidFill>
              </a:rPr>
              <a:t> – изчисление на </a:t>
            </a:r>
            <a:r>
              <a:rPr lang="ru-RU" sz="3200" b="1" dirty="0">
                <a:solidFill>
                  <a:schemeClr val="bg2"/>
                </a:solidFill>
              </a:rPr>
              <a:t>аритметични изрази</a:t>
            </a:r>
            <a:r>
              <a:rPr lang="ru-RU" sz="3200" dirty="0">
                <a:solidFill>
                  <a:schemeClr val="bg2"/>
                </a:solidFill>
              </a:rPr>
              <a:t>, в което участват константи </a:t>
            </a:r>
            <a:r>
              <a:rPr lang="bg-BG" sz="3200" dirty="0">
                <a:solidFill>
                  <a:schemeClr val="bg2"/>
                </a:solidFill>
              </a:rPr>
              <a:t>или </a:t>
            </a:r>
            <a:r>
              <a:rPr lang="ru-RU" sz="3200" dirty="0">
                <a:solidFill>
                  <a:schemeClr val="bg2"/>
                </a:solidFill>
              </a:rPr>
              <a:t>останалите клетки със своите адреси 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Вградени функции </a:t>
            </a:r>
            <a:r>
              <a:rPr lang="ru-RU" sz="3200" b="1" dirty="0">
                <a:solidFill>
                  <a:schemeClr val="bg2"/>
                </a:solidFill>
              </a:rPr>
              <a:t>– </a:t>
            </a:r>
            <a:r>
              <a:rPr lang="ru-RU" sz="3200" dirty="0">
                <a:solidFill>
                  <a:schemeClr val="bg2"/>
                </a:solidFill>
              </a:rPr>
              <a:t>готови</a:t>
            </a:r>
            <a:r>
              <a:rPr lang="ru-RU" sz="3200" b="1" dirty="0">
                <a:solidFill>
                  <a:schemeClr val="bg2"/>
                </a:solidFill>
              </a:rPr>
              <a:t> </a:t>
            </a:r>
            <a:r>
              <a:rPr lang="ru-RU" sz="3200" dirty="0">
                <a:solidFill>
                  <a:schemeClr val="bg2"/>
                </a:solidFill>
              </a:rPr>
              <a:t>формули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ru-RU" sz="3000" dirty="0">
                <a:solidFill>
                  <a:schemeClr val="bg2"/>
                </a:solidFill>
              </a:rPr>
              <a:t>Задават се с </a:t>
            </a:r>
            <a:r>
              <a:rPr lang="ru-RU" sz="3000" b="1" dirty="0">
                <a:solidFill>
                  <a:schemeClr val="bg2"/>
                </a:solidFill>
              </a:rPr>
              <a:t>име </a:t>
            </a:r>
            <a:r>
              <a:rPr lang="ru-RU" sz="3000" dirty="0">
                <a:solidFill>
                  <a:schemeClr val="bg2"/>
                </a:solidFill>
              </a:rPr>
              <a:t>и</a:t>
            </a:r>
            <a:r>
              <a:rPr lang="ru-RU" sz="3000" b="1" dirty="0">
                <a:solidFill>
                  <a:schemeClr val="bg2"/>
                </a:solidFill>
              </a:rPr>
              <a:t> аргументи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Основни функции:</a:t>
            </a:r>
            <a:endParaRPr lang="en-US" sz="2800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SUM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AVERAGE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3497856" y="5066714"/>
            <a:ext cx="3138144" cy="978342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MIN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MAX</a:t>
            </a: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Използване на </a:t>
            </a:r>
            <a:r>
              <a:rPr lang="bg-BG" b="1" dirty="0"/>
              <a:t>формули</a:t>
            </a:r>
          </a:p>
          <a:p>
            <a:r>
              <a:rPr lang="bg-BG" dirty="0"/>
              <a:t>Вградени </a:t>
            </a:r>
            <a:r>
              <a:rPr lang="bg-BG" b="1" dirty="0"/>
              <a:t>функции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Използване на формули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00" y="1539000"/>
            <a:ext cx="3015000" cy="2044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624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b="24850"/>
          <a:stretch/>
        </p:blipFill>
        <p:spPr>
          <a:xfrm>
            <a:off x="6514938" y="3617862"/>
            <a:ext cx="5085000" cy="17594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4" name="Rounded Rectangular Callout 13"/>
          <p:cNvSpPr/>
          <p:nvPr/>
        </p:nvSpPr>
        <p:spPr bwMode="auto">
          <a:xfrm>
            <a:off x="606000" y="3924000"/>
            <a:ext cx="2835000" cy="855000"/>
          </a:xfrm>
          <a:prstGeom prst="wedgeRoundRectCallout">
            <a:avLst>
              <a:gd name="adj1" fmla="val 56106"/>
              <a:gd name="adj2" fmla="val 1638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2412875"/>
          </a:xfrm>
        </p:spPr>
        <p:txBody>
          <a:bodyPr>
            <a:normAutofit/>
          </a:bodyPr>
          <a:lstStyle/>
          <a:p>
            <a:r>
              <a:rPr lang="ru-RU" sz="3200" dirty="0"/>
              <a:t>В </a:t>
            </a:r>
            <a:r>
              <a:rPr lang="ru-RU" sz="3200" b="1" dirty="0"/>
              <a:t>Excel</a:t>
            </a:r>
            <a:r>
              <a:rPr lang="ru-RU" sz="3200" dirty="0"/>
              <a:t> могат да се извършват изчисления чрез </a:t>
            </a:r>
            <a:r>
              <a:rPr lang="ru-RU" sz="3200" b="1" dirty="0"/>
              <a:t>формули</a:t>
            </a:r>
          </a:p>
          <a:p>
            <a:pPr lvl="1"/>
            <a:r>
              <a:rPr lang="ru-RU" sz="3000" dirty="0"/>
              <a:t>Формулите могат да включват </a:t>
            </a:r>
            <a:r>
              <a:rPr lang="ru-RU" sz="3000" b="1" dirty="0"/>
              <a:t>числа</a:t>
            </a:r>
            <a:r>
              <a:rPr lang="ru-RU" sz="3000" dirty="0"/>
              <a:t>, </a:t>
            </a:r>
            <a:r>
              <a:rPr lang="ru-RU" sz="3000" b="1" dirty="0"/>
              <a:t>операции</a:t>
            </a:r>
            <a:r>
              <a:rPr lang="ru-RU" sz="3000" dirty="0"/>
              <a:t> и </a:t>
            </a:r>
            <a:r>
              <a:rPr lang="ru-RU" sz="3000" b="1" dirty="0"/>
              <a:t>адреси на клетки</a:t>
            </a:r>
            <a:r>
              <a:rPr lang="ru-RU" sz="3000" dirty="0"/>
              <a:t> в таблицата</a:t>
            </a:r>
          </a:p>
          <a:p>
            <a:pPr lvl="1"/>
            <a:r>
              <a:rPr lang="ru-RU" sz="3000" dirty="0"/>
              <a:t>Формулите винаги </a:t>
            </a:r>
            <a:r>
              <a:rPr lang="ru-RU" sz="3000" b="1" dirty="0"/>
              <a:t>започват</a:t>
            </a:r>
            <a:r>
              <a:rPr lang="ru-RU" sz="3000" dirty="0"/>
              <a:t> със знак "</a:t>
            </a:r>
            <a:r>
              <a:rPr lang="ru-RU" sz="3000" b="1" dirty="0"/>
              <a:t>=</a:t>
            </a:r>
            <a:r>
              <a:rPr lang="ru-RU" sz="3000" dirty="0"/>
              <a:t>"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Формули в </a:t>
            </a:r>
            <a:r>
              <a:rPr lang="en-US" dirty="0"/>
              <a:t>Excel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56000" y="5605265"/>
            <a:ext cx="2925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/>
              <a:t>=</a:t>
            </a:r>
            <a:r>
              <a:rPr lang="en-US" sz="4000" dirty="0"/>
              <a:t>(A1+B1)*2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311000" y="5605265"/>
            <a:ext cx="1170000" cy="89521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/>
              <a:t>10</a:t>
            </a:r>
            <a:endParaRPr lang="en-US" sz="2400" dirty="0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173500" y="6041187"/>
            <a:ext cx="1845000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ounded Rectangular Callout 12"/>
          <p:cNvSpPr/>
          <p:nvPr/>
        </p:nvSpPr>
        <p:spPr bwMode="auto">
          <a:xfrm>
            <a:off x="606000" y="3924000"/>
            <a:ext cx="2835000" cy="857833"/>
          </a:xfrm>
          <a:prstGeom prst="wedgeRoundRectCallout">
            <a:avLst>
              <a:gd name="adj1" fmla="val 30235"/>
              <a:gd name="adj2" fmla="val 1685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Адрес на клетка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3312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6" grpId="0" animBg="1"/>
      <p:bldP spid="8" grpId="0" animBg="1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9750" y="1899000"/>
            <a:ext cx="6952501" cy="318469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488203" y="1359000"/>
            <a:ext cx="2734406" cy="1080000"/>
          </a:xfrm>
          <a:prstGeom prst="wedgeRoundRectCallout">
            <a:avLst>
              <a:gd name="adj1" fmla="val 68369"/>
              <a:gd name="adj2" fmla="val 2376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клетка</a:t>
            </a:r>
            <a:endParaRPr lang="ru-RU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801000" y="4178218"/>
            <a:ext cx="2880000" cy="905477"/>
          </a:xfrm>
          <a:prstGeom prst="rect">
            <a:avLst/>
          </a:prstGeom>
          <a:noFill/>
          <a:ln w="762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90406" y="5184000"/>
            <a:ext cx="3330000" cy="815291"/>
          </a:xfrm>
          <a:prstGeom prst="wedgeRoundRectCallout">
            <a:avLst>
              <a:gd name="adj1" fmla="val 65737"/>
              <a:gd name="adj2" fmla="val -1017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Изпишете знака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=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026000" y="4200275"/>
            <a:ext cx="495000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b="1" dirty="0">
                <a:solidFill>
                  <a:srgbClr val="080808"/>
                </a:solidFill>
              </a:rPr>
              <a:t>=</a:t>
            </a:r>
            <a:endParaRPr lang="en-US" sz="2400" b="1" dirty="0">
              <a:solidFill>
                <a:srgbClr val="080808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801000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4385999" y="4192174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>
                <a:solidFill>
                  <a:srgbClr val="080808"/>
                </a:solidFill>
              </a:rPr>
              <a:t>А1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3682807" y="5236824"/>
            <a:ext cx="7660463" cy="1524934"/>
          </a:xfrm>
          <a:prstGeom prst="wedgeRoundRectCallout">
            <a:avLst>
              <a:gd name="adj1" fmla="val -28476"/>
              <a:gd name="adj2" fmla="val -7743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Въведете знака за аритметично изчисление: Събиране (+), изваждане (-), умножение (*), деление (/), процент (%), степенуване (^)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970999" y="4183347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4000" dirty="0">
                <a:solidFill>
                  <a:srgbClr val="080808"/>
                </a:solidFill>
              </a:rPr>
              <a:t>*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3593599" y="1208031"/>
            <a:ext cx="4482401" cy="1080000"/>
          </a:xfrm>
          <a:prstGeom prst="wedgeRoundRectCallout">
            <a:avLst>
              <a:gd name="adj1" fmla="val -12386"/>
              <a:gd name="adj2" fmla="val 1282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ru-RU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клетката, която да участва във формулата</a:t>
            </a:r>
          </a:p>
        </p:txBody>
      </p:sp>
      <p:sp>
        <p:nvSpPr>
          <p:cNvPr id="18" name="Rectangle 17"/>
          <p:cNvSpPr/>
          <p:nvPr/>
        </p:nvSpPr>
        <p:spPr bwMode="auto">
          <a:xfrm>
            <a:off x="6692251" y="3251309"/>
            <a:ext cx="2880000" cy="926908"/>
          </a:xfrm>
          <a:prstGeom prst="rect">
            <a:avLst/>
          </a:prstGeom>
          <a:noFill/>
          <a:ln w="76200">
            <a:solidFill>
              <a:srgbClr val="EA91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ounded Rectangular Callout 16"/>
          <p:cNvSpPr/>
          <p:nvPr/>
        </p:nvSpPr>
        <p:spPr bwMode="auto">
          <a:xfrm>
            <a:off x="8248650" y="1243323"/>
            <a:ext cx="3871794" cy="1524934"/>
          </a:xfrm>
          <a:prstGeom prst="wedgeRoundRectCallout">
            <a:avLst>
              <a:gd name="adj1" fmla="val -34262"/>
              <a:gd name="adj2" fmla="val 7665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Изберете следващата клетка, която да участва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285999" y="4198782"/>
            <a:ext cx="855001" cy="895218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4000" dirty="0">
                <a:solidFill>
                  <a:srgbClr val="080808"/>
                </a:solidFill>
              </a:rPr>
              <a:t>B</a:t>
            </a:r>
            <a:r>
              <a:rPr lang="bg-BG" sz="4000" dirty="0">
                <a:solidFill>
                  <a:srgbClr val="080808"/>
                </a:solidFill>
              </a:rPr>
              <a:t>1</a:t>
            </a:r>
            <a:endParaRPr lang="en-US" sz="2400" dirty="0">
              <a:solidFill>
                <a:srgbClr val="080808"/>
              </a:solidFill>
            </a:endParaRPr>
          </a:p>
        </p:txBody>
      </p:sp>
      <p:sp>
        <p:nvSpPr>
          <p:cNvPr id="20" name="Rounded Rectangular Callout 19"/>
          <p:cNvSpPr/>
          <p:nvPr/>
        </p:nvSpPr>
        <p:spPr bwMode="auto">
          <a:xfrm>
            <a:off x="7973358" y="3899456"/>
            <a:ext cx="3287784" cy="1121785"/>
          </a:xfrm>
          <a:prstGeom prst="wedgeRoundRectCallout">
            <a:avLst>
              <a:gd name="adj1" fmla="val -49405"/>
              <a:gd name="adj2" fmla="val 272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Натиснете бутона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[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Enter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309493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10" grpId="0"/>
      <p:bldP spid="12" grpId="0" animBg="1"/>
      <p:bldP spid="13" grpId="0"/>
      <p:bldP spid="14" grpId="0" animBg="1"/>
      <p:bldP spid="16" grpId="0"/>
      <p:bldP spid="11" grpId="0" animBg="1"/>
      <p:bldP spid="18" grpId="0" animBg="1"/>
      <p:bldP spid="17" grpId="0" animBg="1"/>
      <p:bldP spid="19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Въвеждане на формули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423" y="1903332"/>
            <a:ext cx="9173835" cy="41806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7851000" y="5113200"/>
            <a:ext cx="3775500" cy="1195800"/>
          </a:xfrm>
          <a:prstGeom prst="wedgeRoundRectCallout">
            <a:avLst>
              <a:gd name="adj1" fmla="val -70965"/>
              <a:gd name="adj2" fmla="val -2963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Изписва се резултатът от изчислението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5556000" y="3233284"/>
            <a:ext cx="6070500" cy="1520764"/>
          </a:xfrm>
          <a:prstGeom prst="wedgeRoundRectCallout">
            <a:avLst>
              <a:gd name="adj1" fmla="val -69553"/>
              <a:gd name="adj2" fmla="val -402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 лентата за въвеждане на формули се изписва формулата, която седи зад показания резултат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735964" y="2680425"/>
            <a:ext cx="2467496" cy="827507"/>
          </a:xfrm>
          <a:prstGeom prst="rect">
            <a:avLst/>
          </a:prstGeom>
          <a:solidFill>
            <a:schemeClr val="bg2"/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600" dirty="0">
                <a:solidFill>
                  <a:srgbClr val="080808"/>
                </a:solidFill>
              </a:rPr>
              <a:t>=</a:t>
            </a:r>
            <a:r>
              <a:rPr lang="en-US" sz="3600" dirty="0">
                <a:solidFill>
                  <a:srgbClr val="080808"/>
                </a:solidFill>
              </a:rPr>
              <a:t>A</a:t>
            </a:r>
            <a:r>
              <a:rPr lang="bg-BG" sz="3600" dirty="0">
                <a:solidFill>
                  <a:srgbClr val="080808"/>
                </a:solidFill>
              </a:rPr>
              <a:t>1*</a:t>
            </a:r>
            <a:r>
              <a:rPr lang="en-US" sz="3600" dirty="0">
                <a:solidFill>
                  <a:srgbClr val="080808"/>
                </a:solidFill>
              </a:rPr>
              <a:t>B1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4299376" y="2439000"/>
            <a:ext cx="941624" cy="42142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074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Когато трябва да приложите </a:t>
            </a:r>
            <a:r>
              <a:rPr lang="ru-RU" b="1" dirty="0"/>
              <a:t>една </a:t>
            </a:r>
            <a:r>
              <a:rPr lang="ru-RU" dirty="0"/>
              <a:t>и</a:t>
            </a:r>
            <a:r>
              <a:rPr lang="ru-RU" b="1" dirty="0"/>
              <a:t> съща формула </a:t>
            </a:r>
            <a:r>
              <a:rPr lang="ru-RU" dirty="0"/>
              <a:t>за </a:t>
            </a:r>
            <a:r>
              <a:rPr lang="ru-RU" b="1" dirty="0"/>
              <a:t>аналогични данни</a:t>
            </a:r>
            <a:r>
              <a:rPr lang="ru-RU" dirty="0"/>
              <a:t>, можете да </a:t>
            </a:r>
            <a:r>
              <a:rPr lang="ru-RU" b="1" dirty="0"/>
              <a:t>копирате</a:t>
            </a:r>
            <a:r>
              <a:rPr lang="ru-RU" dirty="0"/>
              <a:t> формулата</a:t>
            </a:r>
          </a:p>
          <a:p>
            <a:r>
              <a:rPr lang="ru-RU" dirty="0"/>
              <a:t>Това може да се изпълни по следните начини:</a:t>
            </a:r>
          </a:p>
          <a:p>
            <a:pPr lvl="1"/>
            <a:r>
              <a:rPr lang="en-US" dirty="0"/>
              <a:t>[</a:t>
            </a:r>
            <a:r>
              <a:rPr lang="en-US" b="1" dirty="0"/>
              <a:t>Ctrl </a:t>
            </a:r>
            <a:r>
              <a:rPr lang="en-US" dirty="0"/>
              <a:t>+</a:t>
            </a:r>
            <a:r>
              <a:rPr lang="en-US" b="1" dirty="0"/>
              <a:t> C</a:t>
            </a:r>
            <a:r>
              <a:rPr lang="en-US" dirty="0"/>
              <a:t>] + [</a:t>
            </a:r>
            <a:r>
              <a:rPr lang="en-US" b="1" dirty="0"/>
              <a:t>Ctrl</a:t>
            </a:r>
            <a:r>
              <a:rPr lang="en-US" dirty="0"/>
              <a:t> + </a:t>
            </a:r>
            <a:r>
              <a:rPr lang="en-US" b="1" dirty="0"/>
              <a:t>V</a:t>
            </a:r>
            <a:r>
              <a:rPr lang="en-US" dirty="0"/>
              <a:t>] – </a:t>
            </a:r>
            <a:r>
              <a:rPr lang="bg-BG" dirty="0"/>
              <a:t>стандартно копиране</a:t>
            </a:r>
          </a:p>
          <a:p>
            <a:pPr lvl="1"/>
            <a:r>
              <a:rPr lang="bg-BG" dirty="0"/>
              <a:t>Приплъзване на </a:t>
            </a:r>
            <a:r>
              <a:rPr lang="bg-BG" b="1" dirty="0"/>
              <a:t>долния десен ъгъл </a:t>
            </a:r>
            <a:r>
              <a:rPr lang="bg-BG" dirty="0"/>
              <a:t>към всички желани клетки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формули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7993" y="4807103"/>
            <a:ext cx="5068007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8" name="Straight Arrow Connector 7"/>
          <p:cNvCxnSpPr/>
          <p:nvPr/>
        </p:nvCxnSpPr>
        <p:spPr>
          <a:xfrm flipH="1">
            <a:off x="8616000" y="5544000"/>
            <a:ext cx="1485000" cy="819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54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Преизползване на формули</a:t>
            </a:r>
            <a:r>
              <a:rPr lang="en-US" dirty="0"/>
              <a:t> </a:t>
            </a:r>
            <a:r>
              <a:rPr lang="bg-BG" dirty="0"/>
              <a:t>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78" y="1809000"/>
            <a:ext cx="10648045" cy="41903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0996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360916"/>
            <a:ext cx="10961783" cy="768084"/>
          </a:xfrm>
        </p:spPr>
        <p:txBody>
          <a:bodyPr/>
          <a:lstStyle/>
          <a:p>
            <a:r>
              <a:rPr lang="bg-BG" dirty="0"/>
              <a:t>Вградени функции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68" y="1269000"/>
            <a:ext cx="2582864" cy="2786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6150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5391</TotalTime>
  <Words>810</Words>
  <Application>Microsoft Office PowerPoint</Application>
  <PresentationFormat>Widescreen</PresentationFormat>
  <Paragraphs>128</Paragraphs>
  <Slides>19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Формули за извършване на аритметични действия с данни. Функции</vt:lpstr>
      <vt:lpstr>Съдържание</vt:lpstr>
      <vt:lpstr>Използване на формули</vt:lpstr>
      <vt:lpstr>Формули в Excel</vt:lpstr>
      <vt:lpstr>Въвеждане на формули</vt:lpstr>
      <vt:lpstr>Въвеждане на формули</vt:lpstr>
      <vt:lpstr>Преизползване на формули</vt:lpstr>
      <vt:lpstr>Преизползване на формули – видео</vt:lpstr>
      <vt:lpstr>Вградени функции</vt:lpstr>
      <vt:lpstr>Използване на вградени функции</vt:lpstr>
      <vt:lpstr>Най-често използвани функции</vt:lpstr>
      <vt:lpstr>Активиране на фунцкии</vt:lpstr>
      <vt:lpstr>Insert Function</vt:lpstr>
      <vt:lpstr>Insert Function</vt:lpstr>
      <vt:lpstr>AutoSum</vt:lpstr>
      <vt:lpstr>Ръчно писане на функции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Формули за извършване на аритметични действия с данни. Функции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818</cp:revision>
  <dcterms:created xsi:type="dcterms:W3CDTF">2018-05-23T13:08:44Z</dcterms:created>
  <dcterms:modified xsi:type="dcterms:W3CDTF">2025-08-30T09:36:15Z</dcterms:modified>
  <cp:category/>
</cp:coreProperties>
</file>