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27B_AA1567F3.xml" ContentType="application/vnd.ms-powerpoint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modernComment_282_4759DF7A.xml" ContentType="application/vnd.ms-powerpoint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modernComment_27F_46FE35A3.xml" ContentType="application/vnd.ms-powerpoint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503" r:id="rId2"/>
    <p:sldId id="276" r:id="rId3"/>
    <p:sldId id="353" r:id="rId4"/>
    <p:sldId id="497" r:id="rId5"/>
    <p:sldId id="634" r:id="rId6"/>
    <p:sldId id="610" r:id="rId7"/>
    <p:sldId id="635" r:id="rId8"/>
    <p:sldId id="636" r:id="rId9"/>
    <p:sldId id="641" r:id="rId10"/>
    <p:sldId id="637" r:id="rId11"/>
    <p:sldId id="642" r:id="rId12"/>
    <p:sldId id="638" r:id="rId13"/>
    <p:sldId id="639" r:id="rId14"/>
    <p:sldId id="652" r:id="rId15"/>
    <p:sldId id="640" r:id="rId16"/>
    <p:sldId id="649" r:id="rId17"/>
    <p:sldId id="643" r:id="rId18"/>
    <p:sldId id="650" r:id="rId19"/>
    <p:sldId id="644" r:id="rId20"/>
    <p:sldId id="651" r:id="rId21"/>
    <p:sldId id="645" r:id="rId22"/>
    <p:sldId id="647" r:id="rId23"/>
    <p:sldId id="648" r:id="rId24"/>
    <p:sldId id="633" r:id="rId25"/>
    <p:sldId id="504" r:id="rId26"/>
    <p:sldId id="5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Последователни (линейни) модели" id="{66DCFE1F-60FD-44F2-BE82-706DDBC14898}">
          <p14:sldIdLst>
            <p14:sldId id="353"/>
            <p14:sldId id="497"/>
            <p14:sldId id="634"/>
          </p14:sldIdLst>
        </p14:section>
        <p14:section name="Waterfall модел" id="{EB44CA50-B176-0C4C-B0D0-5459023C7783}">
          <p14:sldIdLst>
            <p14:sldId id="610"/>
            <p14:sldId id="635"/>
            <p14:sldId id="636"/>
            <p14:sldId id="641"/>
            <p14:sldId id="637"/>
            <p14:sldId id="642"/>
            <p14:sldId id="638"/>
          </p14:sldIdLst>
        </p14:section>
        <p14:section name="Пример" id="{C1DF9EB4-CE77-CA44-907B-BD32599A00F3}">
          <p14:sldIdLst>
            <p14:sldId id="639"/>
            <p14:sldId id="652"/>
            <p14:sldId id="640"/>
            <p14:sldId id="649"/>
            <p14:sldId id="643"/>
            <p14:sldId id="650"/>
            <p14:sldId id="644"/>
            <p14:sldId id="651"/>
            <p14:sldId id="645"/>
            <p14:sldId id="647"/>
            <p14:sldId id="648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B4BF2F8-D32F-9387-A6CE-368ED6EFDCF0}" name="Zaraliev" initials="KZ" userId="S::Zaraliev@students.softuni.bg::e1c6524a-140e-4108-9ad5-21636343196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58" autoAdjust="0"/>
    <p:restoredTop sz="95188" autoAdjust="0"/>
  </p:normalViewPr>
  <p:slideViewPr>
    <p:cSldViewPr showGuides="1">
      <p:cViewPr varScale="1">
        <p:scale>
          <a:sx n="105" d="100"/>
          <a:sy n="105" d="100"/>
        </p:scale>
        <p:origin x="204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comments/modernComment_27B_AA1567F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5067D6C-9C5C-4D6E-8E37-79EAA0B75F42}" authorId="{CB4BF2F8-D32F-9387-A6CE-368ED6EFDCF0}" created="2025-05-05T11:25:44.48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853529587" sldId="635"/>
      <ac:spMk id="7" creationId="{320B2856-CE5E-4934-BD1C-1D81E68E529A}"/>
      <ac:txMk cp="0" len="11">
        <ac:context len="195" hash="3414224213"/>
      </ac:txMk>
    </ac:txMkLst>
    <p188:pos x="2907800" y="288430"/>
    <p188:txBody>
      <a:bodyPr/>
      <a:lstStyle/>
      <a:p>
        <a:r>
          <a:rPr lang="en-GB"/>
          <a:t>Най-ранният - да се промени, така че да стане ясно, че е един от първите</a:t>
        </a:r>
      </a:p>
    </p188:txBody>
  </p188:cm>
</p188:cmLst>
</file>

<file path=ppt/comments/modernComment_27F_46FE35A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163D514-7152-43B7-A92C-7DE62F4D61AF}" authorId="{CB4BF2F8-D32F-9387-A6CE-368ED6EFDCF0}" created="2025-05-05T11:06:06.62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191064995" sldId="639"/>
      <ac:picMk id="5" creationId="{0C081F42-75B0-4521-F391-8003B1B104FA}"/>
    </ac:deMkLst>
    <p188:txBody>
      <a:bodyPr/>
      <a:lstStyle/>
      <a:p>
        <a:r>
          <a:rPr lang="en-GB"/>
          <a:t>Смени го с лого на Asana</a:t>
        </a:r>
      </a:p>
    </p188:txBody>
  </p188:cm>
</p188:cmLst>
</file>

<file path=ppt/comments/modernComment_282_4759DF7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4D36083-C454-47BB-80F9-B3F6B27169C7}" authorId="{CB4BF2F8-D32F-9387-A6CE-368ED6EFDCF0}" created="2025-05-05T11:28:30.76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197072250" sldId="642"/>
      <ac:picMk id="3" creationId="{002AC75E-C6D3-E916-CF7C-2A65E838E1EC}"/>
    </ac:deMkLst>
    <p188:txBody>
      <a:bodyPr/>
      <a:lstStyle/>
      <a:p>
        <a:r>
          <a:rPr lang="en-GB"/>
          <a:t>Същата снимка е, както и при миналия слайд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5.5.2025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34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25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41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57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78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6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69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16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9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282_4759DF7A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27F_46FE35A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sana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27B_AA1567F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4400" dirty="0"/>
              <a:t>Моделът на водопада </a:t>
            </a:r>
            <a:r>
              <a:rPr lang="en-US" sz="4400" dirty="0"/>
              <a:t>(Waterfall Model)</a:t>
            </a:r>
            <a:endParaRPr lang="bg-BG" sz="20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dirty="0"/>
              <a:t>Последователни </a:t>
            </a:r>
            <a:r>
              <a:rPr lang="en-US" dirty="0"/>
              <a:t>(</a:t>
            </a:r>
            <a:r>
              <a:rPr lang="bg-BG" dirty="0"/>
              <a:t>линейни</a:t>
            </a:r>
            <a:r>
              <a:rPr lang="en-US" dirty="0"/>
              <a:t>)</a:t>
            </a:r>
            <a:r>
              <a:rPr lang="bg-BG" dirty="0"/>
              <a:t> модели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403" y="3038128"/>
            <a:ext cx="1897168" cy="885072"/>
          </a:xfrm>
          <a:prstGeom prst="rect">
            <a:avLst/>
          </a:prstGeo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34C11FE-162C-5DDA-FE61-DB50D5DD8F0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7" b="18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Основните роли в </a:t>
            </a:r>
            <a:r>
              <a:rPr lang="en-US" sz="3200" b="1" dirty="0"/>
              <a:t>Waterfall </a:t>
            </a:r>
            <a:r>
              <a:rPr lang="bg-BG" sz="3200" b="1" dirty="0"/>
              <a:t>модела </a:t>
            </a:r>
            <a:r>
              <a:rPr lang="bg-BG" sz="3200" dirty="0"/>
              <a:t>са </a:t>
            </a:r>
            <a:r>
              <a:rPr lang="bg-BG" sz="3200" b="1" dirty="0">
                <a:solidFill>
                  <a:schemeClr val="bg1"/>
                </a:solidFill>
              </a:rPr>
              <a:t>две</a:t>
            </a:r>
            <a:r>
              <a:rPr lang="en-US" sz="3200" dirty="0"/>
              <a:t>:</a:t>
            </a:r>
            <a:endParaRPr lang="bg-BG" sz="3200" dirty="0"/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Ръководител</a:t>
            </a:r>
            <a:r>
              <a:rPr lang="en-US" sz="3000" b="1" dirty="0">
                <a:solidFill>
                  <a:schemeClr val="bg1"/>
                </a:solidFill>
              </a:rPr>
              <a:t>/</a:t>
            </a:r>
            <a:r>
              <a:rPr lang="bg-BG" sz="3000" b="1" dirty="0">
                <a:solidFill>
                  <a:schemeClr val="bg1"/>
                </a:solidFill>
              </a:rPr>
              <a:t>мениджър на проект</a:t>
            </a:r>
          </a:p>
          <a:p>
            <a:pPr lvl="2"/>
            <a:r>
              <a:rPr lang="bg-BG" sz="2800" dirty="0"/>
              <a:t>Отговаря за цялостното </a:t>
            </a:r>
            <a:r>
              <a:rPr lang="bg-BG" sz="2800" b="1" dirty="0">
                <a:solidFill>
                  <a:schemeClr val="bg1"/>
                </a:solidFill>
              </a:rPr>
              <a:t>планиране</a:t>
            </a:r>
            <a:r>
              <a:rPr lang="bg-BG" sz="2800" dirty="0"/>
              <a:t>, </a:t>
            </a:r>
            <a:r>
              <a:rPr lang="bg-BG" sz="2800" b="1" dirty="0">
                <a:solidFill>
                  <a:schemeClr val="bg1"/>
                </a:solidFill>
              </a:rPr>
              <a:t>изпълнение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приключване</a:t>
            </a:r>
            <a:r>
              <a:rPr lang="bg-BG" sz="2800" dirty="0"/>
              <a:t> на </a:t>
            </a:r>
            <a:r>
              <a:rPr lang="bg-BG" sz="2800" b="1" dirty="0"/>
              <a:t>проекта</a:t>
            </a:r>
          </a:p>
          <a:p>
            <a:pPr lvl="2"/>
            <a:r>
              <a:rPr lang="bg-BG" sz="2800" dirty="0"/>
              <a:t>Комуникира с </a:t>
            </a:r>
            <a:r>
              <a:rPr lang="bg-BG" sz="2800" b="1" dirty="0"/>
              <a:t>клиента</a:t>
            </a:r>
            <a:r>
              <a:rPr lang="bg-BG" sz="2800" dirty="0"/>
              <a:t> и </a:t>
            </a:r>
            <a:r>
              <a:rPr lang="bg-BG" sz="2800" b="1" dirty="0"/>
              <a:t>заинтересованите страни</a:t>
            </a:r>
          </a:p>
          <a:p>
            <a:pPr lvl="2"/>
            <a:r>
              <a:rPr lang="bg-BG" sz="2800" dirty="0"/>
              <a:t>Следи за спазване на </a:t>
            </a:r>
            <a:r>
              <a:rPr lang="bg-BG" sz="2800" b="1" dirty="0">
                <a:solidFill>
                  <a:schemeClr val="bg1"/>
                </a:solidFill>
              </a:rPr>
              <a:t>сроковете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бюджета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Роли в екипа </a:t>
            </a:r>
            <a:r>
              <a:rPr lang="en-US" dirty="0"/>
              <a:t>(1)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E856D5-BF32-8ADF-3451-F27002807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62" y="4556734"/>
            <a:ext cx="3153075" cy="209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lvl="1"/>
            <a:r>
              <a:rPr lang="bg-BG" sz="3600" b="1" dirty="0">
                <a:solidFill>
                  <a:schemeClr val="bg1"/>
                </a:solidFill>
              </a:rPr>
              <a:t>Изпълнител на проект</a:t>
            </a:r>
            <a:endParaRPr lang="en-US" sz="3600" b="1" dirty="0">
              <a:solidFill>
                <a:schemeClr val="bg1"/>
              </a:solidFill>
            </a:endParaRPr>
          </a:p>
          <a:p>
            <a:pPr lvl="2"/>
            <a:r>
              <a:rPr lang="bg-BG" sz="3200" dirty="0"/>
              <a:t>Включва </a:t>
            </a:r>
            <a:r>
              <a:rPr lang="bg-BG" sz="3200" b="1" dirty="0">
                <a:solidFill>
                  <a:schemeClr val="bg1"/>
                </a:solidFill>
              </a:rPr>
              <a:t>всяка изпълнителна задача </a:t>
            </a:r>
            <a:r>
              <a:rPr lang="bg-BG" sz="3200" dirty="0"/>
              <a:t>по </a:t>
            </a:r>
            <a:r>
              <a:rPr lang="bg-BG" sz="3200" b="1" dirty="0"/>
              <a:t>проекта</a:t>
            </a:r>
          </a:p>
          <a:p>
            <a:pPr lvl="2"/>
            <a:r>
              <a:rPr lang="bg-BG" sz="3200" dirty="0"/>
              <a:t>Следва </a:t>
            </a:r>
            <a:r>
              <a:rPr lang="bg-BG" sz="3200" b="1" dirty="0"/>
              <a:t>инструкциите</a:t>
            </a:r>
            <a:r>
              <a:rPr lang="bg-BG" sz="3200" dirty="0"/>
              <a:t> от </a:t>
            </a:r>
            <a:r>
              <a:rPr lang="bg-BG" sz="3200" b="1" dirty="0"/>
              <a:t>ръководителя</a:t>
            </a:r>
            <a:r>
              <a:rPr lang="bg-BG" sz="3200" dirty="0"/>
              <a:t> на </a:t>
            </a:r>
            <a:r>
              <a:rPr lang="bg-BG" sz="3200" b="1" dirty="0"/>
              <a:t>проекта</a:t>
            </a:r>
          </a:p>
          <a:p>
            <a:pPr lvl="2"/>
            <a:r>
              <a:rPr lang="bg-BG" sz="3200" dirty="0"/>
              <a:t>Участва в </a:t>
            </a:r>
            <a:r>
              <a:rPr lang="bg-BG" sz="3200" b="1" dirty="0">
                <a:solidFill>
                  <a:schemeClr val="bg1"/>
                </a:solidFill>
              </a:rPr>
              <a:t>разработката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тестването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внедряването</a:t>
            </a:r>
          </a:p>
          <a:p>
            <a:pPr lvl="2"/>
            <a:endParaRPr lang="bg-BG" sz="28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Роли в екипа</a:t>
            </a:r>
            <a:r>
              <a:rPr lang="en-US" dirty="0"/>
              <a:t>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2AC75E-C6D3-E916-CF7C-2A65E838E1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851" y="3781300"/>
            <a:ext cx="4422297" cy="294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7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6E321-46BB-64F6-93A2-C6CC47537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b="1" dirty="0"/>
              <a:t>Недостатъци</a:t>
            </a:r>
            <a:r>
              <a:rPr lang="en-BG" dirty="0"/>
              <a:t>: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Трудно адаптиране </a:t>
            </a:r>
            <a:r>
              <a:rPr lang="bg-BG" dirty="0"/>
              <a:t>при </a:t>
            </a:r>
            <a:r>
              <a:rPr lang="bg-BG" b="1" dirty="0"/>
              <a:t>промени</a:t>
            </a:r>
            <a:r>
              <a:rPr lang="bg-BG" dirty="0"/>
              <a:t> в </a:t>
            </a:r>
            <a:r>
              <a:rPr lang="bg-BG" b="1" dirty="0"/>
              <a:t>изискванията</a:t>
            </a:r>
          </a:p>
          <a:p>
            <a:pPr lvl="1"/>
            <a:r>
              <a:rPr lang="bg-BG" b="1" dirty="0"/>
              <a:t>Проблемите</a:t>
            </a:r>
            <a:r>
              <a:rPr lang="bg-BG" dirty="0"/>
              <a:t> се откриват </a:t>
            </a:r>
            <a:r>
              <a:rPr lang="bg-BG" b="1" dirty="0">
                <a:solidFill>
                  <a:schemeClr val="bg1"/>
                </a:solidFill>
              </a:rPr>
              <a:t>късно</a:t>
            </a:r>
            <a:r>
              <a:rPr lang="bg-BG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увеличават се </a:t>
            </a:r>
            <a:r>
              <a:rPr lang="bg-BG" b="1" dirty="0"/>
              <a:t>разходите</a:t>
            </a:r>
          </a:p>
          <a:p>
            <a:pPr lvl="1"/>
            <a:r>
              <a:rPr lang="bg-BG" dirty="0"/>
              <a:t>Клиентът вижда </a:t>
            </a:r>
            <a:r>
              <a:rPr lang="bg-BG" b="1" dirty="0"/>
              <a:t>крайния продукт</a:t>
            </a:r>
            <a:r>
              <a:rPr lang="bg-BG" dirty="0"/>
              <a:t> едва </a:t>
            </a:r>
            <a:r>
              <a:rPr lang="bg-BG" b="1" dirty="0">
                <a:solidFill>
                  <a:schemeClr val="bg1"/>
                </a:solidFill>
              </a:rPr>
              <a:t>след завършване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3CFA4F-F455-D028-F3DD-E8D07A210B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Предимства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/>
              <a:t>Ясна </a:t>
            </a:r>
            <a:r>
              <a:rPr lang="bg-BG" b="1" dirty="0">
                <a:solidFill>
                  <a:schemeClr val="bg1"/>
                </a:solidFill>
              </a:rPr>
              <a:t>структура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последователност</a:t>
            </a:r>
          </a:p>
          <a:p>
            <a:pPr lvl="1"/>
            <a:r>
              <a:rPr lang="bg-BG" dirty="0"/>
              <a:t>Добре </a:t>
            </a:r>
            <a:r>
              <a:rPr lang="bg-BG" b="1" dirty="0"/>
              <a:t>дефинирани</a:t>
            </a:r>
            <a:r>
              <a:rPr lang="bg-BG" dirty="0"/>
              <a:t> </a:t>
            </a:r>
            <a:r>
              <a:rPr lang="bg-BG" b="1" dirty="0"/>
              <a:t>екипи</a:t>
            </a:r>
          </a:p>
          <a:p>
            <a:pPr lvl="1"/>
            <a:r>
              <a:rPr lang="bg-BG" dirty="0"/>
              <a:t>Лесен за </a:t>
            </a:r>
            <a:r>
              <a:rPr lang="bg-BG" b="1" dirty="0">
                <a:solidFill>
                  <a:schemeClr val="bg1"/>
                </a:solidFill>
              </a:rPr>
              <a:t>управление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планиране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Предимства и недостатъци на </a:t>
            </a:r>
            <a:r>
              <a:rPr lang="en-US" dirty="0"/>
              <a:t>Waterfall </a:t>
            </a:r>
            <a:r>
              <a:rPr lang="bg-BG" dirty="0"/>
              <a:t>модела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Waterfall </a:t>
            </a:r>
            <a:r>
              <a:rPr lang="bg-BG" sz="4000" dirty="0"/>
              <a:t>модел</a:t>
            </a:r>
            <a:r>
              <a:rPr lang="en-US" sz="4000" dirty="0"/>
              <a:t> </a:t>
            </a:r>
            <a:r>
              <a:rPr lang="bg-BG" sz="4000" dirty="0"/>
              <a:t>с </a:t>
            </a:r>
            <a:r>
              <a:rPr lang="en-US" sz="4000" dirty="0"/>
              <a:t>Asana</a:t>
            </a:r>
            <a:endParaRPr lang="bg-BG" sz="40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Пример</a:t>
            </a:r>
            <a:endParaRPr lang="en-US" sz="5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81F42-75B0-4521-F391-8003B1B104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66" t="80251" r="142" b="701"/>
          <a:stretch/>
        </p:blipFill>
        <p:spPr>
          <a:xfrm>
            <a:off x="4431000" y="2439000"/>
            <a:ext cx="3330000" cy="52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6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Влизаме в </a:t>
            </a:r>
            <a:r>
              <a:rPr lang="bg-BG" sz="3400" b="1" dirty="0"/>
              <a:t>сайта</a:t>
            </a:r>
            <a:r>
              <a:rPr lang="bg-BG" sz="3400" dirty="0"/>
              <a:t> на </a:t>
            </a:r>
            <a:r>
              <a:rPr lang="en-US" sz="3400" b="1" dirty="0"/>
              <a:t>Asana</a:t>
            </a:r>
            <a:r>
              <a:rPr lang="en-US" sz="34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600" dirty="0">
                <a:sym typeface="Wingdings" panose="05000000000000000000" pitchFamily="2" charset="2"/>
              </a:rPr>
              <a:t> </a:t>
            </a:r>
            <a:r>
              <a:rPr lang="en-US" sz="3400" dirty="0">
                <a:hlinkClick r:id="rId3"/>
              </a:rPr>
              <a:t>https://asana.com</a:t>
            </a:r>
            <a:endParaRPr lang="en-US" sz="3400" dirty="0"/>
          </a:p>
          <a:p>
            <a:pPr>
              <a:buClr>
                <a:schemeClr val="tx1"/>
              </a:buClr>
            </a:pPr>
            <a:r>
              <a:rPr lang="bg-BG" sz="3400" dirty="0"/>
              <a:t>Кликаме върху </a:t>
            </a:r>
            <a:r>
              <a:rPr lang="en-US" sz="3400" b="1" dirty="0"/>
              <a:t>[</a:t>
            </a:r>
            <a:r>
              <a:rPr lang="en-US" sz="3400" b="1" dirty="0">
                <a:solidFill>
                  <a:schemeClr val="bg1"/>
                </a:solidFill>
              </a:rPr>
              <a:t>Get started</a:t>
            </a:r>
            <a:r>
              <a:rPr lang="en-US" sz="3400" b="1" dirty="0"/>
              <a:t>]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Продължаваме с нашия </a:t>
            </a:r>
            <a:r>
              <a:rPr lang="en-US" sz="3400" b="1" dirty="0"/>
              <a:t>e-mail</a:t>
            </a:r>
            <a:endParaRPr lang="bg-BG" sz="3400" b="1" dirty="0"/>
          </a:p>
          <a:p>
            <a:pPr>
              <a:buClr>
                <a:schemeClr val="tx1"/>
              </a:buClr>
            </a:pPr>
            <a:endParaRPr lang="en-US" sz="34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профил в </a:t>
            </a:r>
            <a:r>
              <a:rPr lang="en-US" dirty="0"/>
              <a:t>Asana</a:t>
            </a:r>
            <a:r>
              <a:rPr lang="bg-BG" dirty="0"/>
              <a:t> </a:t>
            </a:r>
            <a:r>
              <a:rPr lang="en-US" dirty="0"/>
              <a:t>(1)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0D79D2-5F81-1E9C-C05C-C8E1AA79C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32" y="3834000"/>
            <a:ext cx="5390768" cy="12369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77FD3D-B2E4-B640-0831-317E576D9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98" y="3429000"/>
            <a:ext cx="5575300" cy="19177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Arrow: Right 10">
            <a:extLst>
              <a:ext uri="{FF2B5EF4-FFF2-40B4-BE49-F238E27FC236}">
                <a16:creationId xmlns:a16="http://schemas.microsoft.com/office/drawing/2014/main" id="{D6964A7E-3A6C-4678-72D7-5D7A59A8E0CC}"/>
              </a:ext>
            </a:extLst>
          </p:cNvPr>
          <p:cNvSpPr/>
          <p:nvPr/>
        </p:nvSpPr>
        <p:spPr>
          <a:xfrm>
            <a:off x="5620830" y="410302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07126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400" dirty="0"/>
              <a:t>Създаваме си </a:t>
            </a:r>
            <a:r>
              <a:rPr lang="bg-BG" sz="3400" b="1" dirty="0"/>
              <a:t>профил</a:t>
            </a:r>
            <a:r>
              <a:rPr lang="bg-BG" sz="3400" dirty="0"/>
              <a:t> и попълваме </a:t>
            </a:r>
            <a:r>
              <a:rPr lang="bg-BG" sz="3400" b="1" dirty="0"/>
              <a:t>името си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Кликаме върху </a:t>
            </a:r>
            <a:r>
              <a:rPr lang="en-US" sz="3400" b="1" dirty="0"/>
              <a:t>[</a:t>
            </a:r>
            <a:r>
              <a:rPr lang="en-US" sz="3400" b="1" dirty="0">
                <a:solidFill>
                  <a:schemeClr val="bg1"/>
                </a:solidFill>
              </a:rPr>
              <a:t>Continue</a:t>
            </a:r>
            <a:r>
              <a:rPr lang="en-US" sz="3400" b="1" dirty="0"/>
              <a:t>]</a:t>
            </a:r>
          </a:p>
          <a:p>
            <a:pPr>
              <a:buClr>
                <a:schemeClr val="tx1"/>
              </a:buClr>
            </a:pPr>
            <a:endParaRPr lang="bg-BG" sz="34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профил в </a:t>
            </a:r>
            <a:r>
              <a:rPr lang="en-US" dirty="0"/>
              <a:t>Asana (2)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230003-31D5-5F2B-247C-582F95F5B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79" y="2709000"/>
            <a:ext cx="6064478" cy="39489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373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Задаваме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нашия </a:t>
            </a:r>
            <a:r>
              <a:rPr lang="bg-BG" b="1" dirty="0"/>
              <a:t>проект</a:t>
            </a:r>
            <a:r>
              <a:rPr lang="bg-BG" dirty="0"/>
              <a:t> и кликаме върху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Continue</a:t>
            </a:r>
            <a:r>
              <a:rPr lang="en-US" b="1" dirty="0"/>
              <a:t>]</a:t>
            </a:r>
            <a:endParaRPr lang="bg-BG" b="1" dirty="0"/>
          </a:p>
          <a:p>
            <a:r>
              <a:rPr lang="bg-BG" dirty="0"/>
              <a:t>Разписваме някои </a:t>
            </a:r>
            <a:r>
              <a:rPr lang="bg-BG" b="1" dirty="0">
                <a:solidFill>
                  <a:schemeClr val="bg1"/>
                </a:solidFill>
              </a:rPr>
              <a:t>задачи</a:t>
            </a:r>
            <a:r>
              <a:rPr lang="bg-BG" dirty="0"/>
              <a:t> и кликаме върху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Continue</a:t>
            </a:r>
            <a:r>
              <a:rPr lang="en-US" b="1" dirty="0"/>
              <a:t>]</a:t>
            </a:r>
            <a:endParaRPr lang="bg-BG" b="1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в </a:t>
            </a:r>
            <a:r>
              <a:rPr lang="en-US" dirty="0"/>
              <a:t>Asana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2BBF5C-D964-9D4D-C952-6FC5852A4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547458"/>
            <a:ext cx="4791281" cy="395954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635946-F155-FDE8-133E-2332900AC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00" y="2538837"/>
            <a:ext cx="4129087" cy="41088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Arrow: Right 10">
            <a:extLst>
              <a:ext uri="{FF2B5EF4-FFF2-40B4-BE49-F238E27FC236}">
                <a16:creationId xmlns:a16="http://schemas.microsoft.com/office/drawing/2014/main" id="{E2CD7E38-D035-4138-5650-65D051A6A7AA}"/>
              </a:ext>
            </a:extLst>
          </p:cNvPr>
          <p:cNvSpPr/>
          <p:nvPr/>
        </p:nvSpPr>
        <p:spPr>
          <a:xfrm>
            <a:off x="5272879" y="3851740"/>
            <a:ext cx="1870170" cy="13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05721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Разписваме някои </a:t>
            </a:r>
            <a:r>
              <a:rPr lang="bg-BG" b="1" dirty="0">
                <a:solidFill>
                  <a:schemeClr val="bg1"/>
                </a:solidFill>
              </a:rPr>
              <a:t>етапи</a:t>
            </a:r>
            <a:r>
              <a:rPr lang="bg-BG" dirty="0"/>
              <a:t> и кликаме върху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Continue</a:t>
            </a:r>
            <a:r>
              <a:rPr lang="en-US" b="1" dirty="0"/>
              <a:t>]</a:t>
            </a:r>
          </a:p>
          <a:p>
            <a:r>
              <a:rPr lang="bg-BG" dirty="0"/>
              <a:t>Избираме подходящия </a:t>
            </a:r>
            <a:r>
              <a:rPr lang="bg-BG" b="1" dirty="0"/>
              <a:t>изглед</a:t>
            </a:r>
            <a:r>
              <a:rPr lang="bg-BG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Timeline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в </a:t>
            </a:r>
            <a:r>
              <a:rPr lang="en-US" dirty="0"/>
              <a:t>Asana 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659606-1F8D-1000-5A0D-337136D9D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2658177"/>
            <a:ext cx="4140000" cy="384645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4D0BA7-AD29-1420-0ADB-66D680F90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770" y="2488411"/>
            <a:ext cx="3645000" cy="426883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9CFA1369-C31D-ED80-6673-738479A88F6C}"/>
              </a:ext>
            </a:extLst>
          </p:cNvPr>
          <p:cNvSpPr/>
          <p:nvPr/>
        </p:nvSpPr>
        <p:spPr>
          <a:xfrm>
            <a:off x="5003800" y="3905915"/>
            <a:ext cx="1870170" cy="13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1126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имейлите</a:t>
            </a:r>
            <a:r>
              <a:rPr lang="bg-BG" dirty="0"/>
              <a:t> на хората, които ще са в </a:t>
            </a:r>
            <a:r>
              <a:rPr lang="bg-BG" b="1" dirty="0"/>
              <a:t>екипа ни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в </a:t>
            </a:r>
            <a:r>
              <a:rPr lang="en-US" dirty="0"/>
              <a:t>Asana (3)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3F38EC-4B87-9695-21A8-FC871BC38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0" y="2010978"/>
            <a:ext cx="3780000" cy="44454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3C8CB5-BAF0-23F9-1B76-C1DA73186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51" y="2968384"/>
            <a:ext cx="6950447" cy="25306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6904110-4122-9B2A-4D37-0B6F1A519A75}"/>
              </a:ext>
            </a:extLst>
          </p:cNvPr>
          <p:cNvSpPr/>
          <p:nvPr/>
        </p:nvSpPr>
        <p:spPr>
          <a:xfrm>
            <a:off x="4085937" y="3960508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40032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80D23-A424-3BBA-DC17-DF06A64F1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BC1F1-D07A-E3A1-3917-A652E5A3C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още една </a:t>
            </a:r>
            <a:r>
              <a:rPr lang="bg-BG" sz="3200" b="1" dirty="0">
                <a:solidFill>
                  <a:schemeClr val="bg1"/>
                </a:solidFill>
              </a:rPr>
              <a:t>секция</a:t>
            </a:r>
            <a:r>
              <a:rPr lang="bg-BG" sz="3200" dirty="0"/>
              <a:t> за </a:t>
            </a:r>
            <a:r>
              <a:rPr lang="bg-BG" sz="3200" b="1" dirty="0"/>
              <a:t>етапа</a:t>
            </a:r>
            <a:r>
              <a:rPr lang="bg-BG" sz="3200" dirty="0"/>
              <a:t> на </a:t>
            </a:r>
            <a:r>
              <a:rPr lang="bg-BG" sz="3200" b="1" dirty="0"/>
              <a:t>приключване</a:t>
            </a:r>
          </a:p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Add section</a:t>
            </a:r>
            <a:r>
              <a:rPr lang="en-US" sz="3200" b="1" dirty="0"/>
              <a:t>]</a:t>
            </a:r>
            <a:r>
              <a:rPr lang="bg-BG" sz="3200" b="1" dirty="0"/>
              <a:t> </a:t>
            </a:r>
            <a:r>
              <a:rPr lang="bg-BG" sz="3200" dirty="0"/>
              <a:t>и задаваме </a:t>
            </a:r>
            <a:r>
              <a:rPr lang="bg-BG" sz="3200" b="1" dirty="0"/>
              <a:t>име</a:t>
            </a:r>
            <a:r>
              <a:rPr lang="bg-BG" sz="3200" dirty="0"/>
              <a:t>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Приключване</a:t>
            </a:r>
            <a:r>
              <a:rPr lang="en-US" sz="3200" b="1" dirty="0"/>
              <a:t>"</a:t>
            </a:r>
            <a:endParaRPr lang="bg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19440C-1B02-0263-30BE-1DB3DDE9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секция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37C44E-1BA1-1475-6DD4-56534B274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0" y="2511355"/>
            <a:ext cx="4372030" cy="40200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CF353F-F132-39C2-FCEE-AAB114CC4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70" y="2443742"/>
            <a:ext cx="6332030" cy="40876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DB3D6EAB-9E1A-BBD9-064F-8402BB7FF3A7}"/>
              </a:ext>
            </a:extLst>
          </p:cNvPr>
          <p:cNvSpPr/>
          <p:nvPr/>
        </p:nvSpPr>
        <p:spPr>
          <a:xfrm>
            <a:off x="4663030" y="4138106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5360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​​</a:t>
            </a:r>
            <a:r>
              <a:rPr lang="bg-BG" sz="4000" b="1" dirty="0">
                <a:solidFill>
                  <a:schemeClr val="bg1"/>
                </a:solidFill>
              </a:rPr>
              <a:t>Последователни</a:t>
            </a:r>
            <a:r>
              <a:rPr lang="bg-BG" sz="4000" dirty="0"/>
              <a:t> </a:t>
            </a:r>
            <a:r>
              <a:rPr lang="en-US" sz="4000" b="1" dirty="0"/>
              <a:t>(</a:t>
            </a:r>
            <a:r>
              <a:rPr lang="bg-BG" sz="4000" b="1" dirty="0"/>
              <a:t>линейни</a:t>
            </a:r>
            <a:r>
              <a:rPr lang="en-US" sz="4000" b="1" dirty="0"/>
              <a:t>)</a:t>
            </a:r>
            <a:r>
              <a:rPr lang="en-US" sz="4000" dirty="0"/>
              <a:t> </a:t>
            </a:r>
            <a:r>
              <a:rPr lang="bg-BG" sz="4000" b="1" dirty="0"/>
              <a:t>модели</a:t>
            </a:r>
          </a:p>
          <a:p>
            <a:pPr lvl="1">
              <a:buClr>
                <a:schemeClr val="tx1"/>
              </a:buClr>
            </a:pPr>
            <a:r>
              <a:rPr lang="bg-BG" sz="3600" b="1" dirty="0"/>
              <a:t>Описание</a:t>
            </a:r>
            <a:r>
              <a:rPr lang="bg-BG" sz="3600" dirty="0"/>
              <a:t> и </a:t>
            </a:r>
            <a:r>
              <a:rPr lang="bg-BG" sz="3600" b="1" dirty="0"/>
              <a:t>примери</a:t>
            </a:r>
            <a:endParaRPr lang="en-US" sz="3600" b="1" dirty="0"/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en-US" sz="4000" b="1" dirty="0">
                <a:solidFill>
                  <a:schemeClr val="bg1"/>
                </a:solidFill>
              </a:rPr>
              <a:t>Waterfall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bg-BG" sz="4000" b="1" dirty="0">
                <a:solidFill>
                  <a:schemeClr val="bg1"/>
                </a:solidFill>
              </a:rPr>
              <a:t>модел</a:t>
            </a:r>
          </a:p>
          <a:p>
            <a:pPr lvl="1">
              <a:buClr>
                <a:schemeClr val="tx1"/>
              </a:buClr>
            </a:pPr>
            <a:r>
              <a:rPr lang="bg-BG" sz="3600" b="1" dirty="0"/>
              <a:t>Етапи</a:t>
            </a:r>
            <a:r>
              <a:rPr lang="bg-BG" sz="3600" dirty="0"/>
              <a:t>, </a:t>
            </a:r>
            <a:r>
              <a:rPr lang="bg-BG" sz="3600" b="1" dirty="0"/>
              <a:t>роли</a:t>
            </a:r>
            <a:r>
              <a:rPr lang="bg-BG" sz="3600" dirty="0"/>
              <a:t>, </a:t>
            </a:r>
            <a:r>
              <a:rPr lang="bg-BG" sz="3600" b="1" dirty="0"/>
              <a:t>предимства</a:t>
            </a:r>
            <a:r>
              <a:rPr lang="bg-BG" sz="3600" dirty="0"/>
              <a:t> и </a:t>
            </a:r>
            <a:r>
              <a:rPr lang="bg-BG" sz="3600" b="1" dirty="0"/>
              <a:t>недостатъци</a:t>
            </a:r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bg-BG" sz="4000" b="1" dirty="0"/>
              <a:t>Пример</a:t>
            </a:r>
            <a:r>
              <a:rPr lang="bg-BG" sz="4000" dirty="0"/>
              <a:t>: </a:t>
            </a:r>
            <a:r>
              <a:rPr lang="en-US" sz="4000" dirty="0"/>
              <a:t>Waterfall </a:t>
            </a:r>
            <a:r>
              <a:rPr lang="bg-BG" sz="4000" dirty="0"/>
              <a:t>модел с </a:t>
            </a:r>
            <a:r>
              <a:rPr lang="en-US" sz="4000" dirty="0"/>
              <a:t>Asana</a:t>
            </a:r>
            <a:endParaRPr lang="bg-BG" sz="4000" b="1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80D23-A424-3BBA-DC17-DF06A64F1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BC1F1-D07A-E3A1-3917-A652E5A3C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Кликаме върху </a:t>
            </a:r>
            <a:r>
              <a:rPr lang="bg-BG" sz="3200" b="1" dirty="0"/>
              <a:t>борда</a:t>
            </a:r>
            <a:r>
              <a:rPr lang="bg-BG" sz="3200" dirty="0"/>
              <a:t> в секцията </a:t>
            </a:r>
            <a:r>
              <a:rPr lang="bg-BG" sz="3200" b="1" dirty="0"/>
              <a:t>Планиране</a:t>
            </a:r>
            <a:r>
              <a:rPr lang="bg-BG" sz="3200" dirty="0"/>
              <a:t> и задаваме име на </a:t>
            </a:r>
            <a:r>
              <a:rPr lang="bg-BG" sz="3200" b="1" dirty="0"/>
              <a:t>задачата</a:t>
            </a:r>
            <a:r>
              <a:rPr lang="bg-BG" sz="3200" dirty="0"/>
              <a:t>, например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Избор на технологии</a:t>
            </a:r>
            <a:r>
              <a:rPr lang="en-US" sz="3200" b="1" dirty="0"/>
              <a:t>"</a:t>
            </a:r>
          </a:p>
          <a:p>
            <a:r>
              <a:rPr lang="bg-BG" sz="3200" dirty="0"/>
              <a:t>Кликаме върху </a:t>
            </a:r>
            <a:r>
              <a:rPr lang="bg-BG" sz="3200" b="1" dirty="0"/>
              <a:t>новата задача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bg-BG" sz="3200" dirty="0"/>
              <a:t>отваря</a:t>
            </a:r>
            <a:r>
              <a:rPr lang="en-US" sz="3200" dirty="0"/>
              <a:t> </a:t>
            </a:r>
            <a:r>
              <a:rPr lang="bg-BG" sz="3200" dirty="0"/>
              <a:t>ни се прозорец, в който може да я </a:t>
            </a:r>
            <a:r>
              <a:rPr lang="bg-BG" sz="3200" b="1" dirty="0">
                <a:solidFill>
                  <a:schemeClr val="bg1"/>
                </a:solidFill>
              </a:rPr>
              <a:t>редактираме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19440C-1B02-0263-30BE-1DB3DDE9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задача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78878F-8D2D-3661-C466-2F5AC48B2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65" y="4464000"/>
            <a:ext cx="5154417" cy="702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FCEF18-0776-D1A7-49D4-495E808B7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55" y="3017521"/>
            <a:ext cx="5740775" cy="37073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A4BAB0D5-35A3-DB44-A09E-C1FEAA7D1CF5}"/>
              </a:ext>
            </a:extLst>
          </p:cNvPr>
          <p:cNvSpPr/>
          <p:nvPr/>
        </p:nvSpPr>
        <p:spPr>
          <a:xfrm>
            <a:off x="5169974" y="4467947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62393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80D23-A424-3BBA-DC17-DF06A64F1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BC1F1-D07A-E3A1-3917-A652E5A3C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70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Избираме </a:t>
            </a:r>
            <a:r>
              <a:rPr lang="bg-BG" sz="3000" b="1" dirty="0">
                <a:solidFill>
                  <a:schemeClr val="bg1"/>
                </a:solidFill>
              </a:rPr>
              <a:t>отговорник</a:t>
            </a:r>
            <a:r>
              <a:rPr lang="bg-BG" sz="3000" dirty="0"/>
              <a:t> на </a:t>
            </a:r>
            <a:r>
              <a:rPr lang="bg-BG" sz="3000" b="1" dirty="0"/>
              <a:t>задачата</a:t>
            </a: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срок</a:t>
            </a:r>
            <a:r>
              <a:rPr lang="bg-BG" sz="3000" dirty="0"/>
              <a:t> на </a:t>
            </a:r>
            <a:r>
              <a:rPr lang="bg-BG" sz="3000" b="1" dirty="0"/>
              <a:t>задачата</a:t>
            </a: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зависимост</a:t>
            </a:r>
            <a:r>
              <a:rPr lang="bg-BG" sz="3000" dirty="0"/>
              <a:t> между </a:t>
            </a:r>
            <a:r>
              <a:rPr lang="bg-BG" sz="3000" b="1" dirty="0"/>
              <a:t>задачите</a:t>
            </a: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приоритет</a:t>
            </a:r>
            <a:r>
              <a:rPr lang="bg-BG" sz="3000" dirty="0"/>
              <a:t> на </a:t>
            </a:r>
            <a:r>
              <a:rPr lang="bg-BG" sz="3000" b="1" dirty="0"/>
              <a:t>задачата</a:t>
            </a: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описание</a:t>
            </a:r>
            <a:r>
              <a:rPr lang="bg-BG" sz="3000" dirty="0"/>
              <a:t> на </a:t>
            </a:r>
            <a:r>
              <a:rPr lang="bg-BG" sz="3000" b="1" dirty="0"/>
              <a:t>задачата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19440C-1B02-0263-30BE-1DB3DDE9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задача</a:t>
            </a:r>
            <a:endParaRPr lang="en-BG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7AFC619-F9DF-F0B5-B3C4-2ADEE78E6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904BC82-3267-D34D-F370-0476E8EA1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5C1A73-087E-91E8-081D-534DDDD35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413DF1-5DF0-74DE-1236-8F62F71D7A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2235EAB-262E-300B-E5A2-C0A37ECBAD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1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D25FEE-61D9-A4DA-C244-40C8F5163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6B837-4EBC-7339-CC7D-8219ED6C8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още </a:t>
            </a:r>
            <a:r>
              <a:rPr lang="bg-BG" b="1" dirty="0">
                <a:solidFill>
                  <a:schemeClr val="bg1"/>
                </a:solidFill>
              </a:rPr>
              <a:t>задачи</a:t>
            </a:r>
            <a:r>
              <a:rPr lang="bg-BG" dirty="0"/>
              <a:t> за </a:t>
            </a:r>
            <a:r>
              <a:rPr lang="bg-BG" b="1" dirty="0"/>
              <a:t>всеки етап</a:t>
            </a:r>
            <a:r>
              <a:rPr lang="bg-BG" dirty="0"/>
              <a:t> от разработването на </a:t>
            </a:r>
            <a:r>
              <a:rPr lang="bg-BG" b="1" dirty="0"/>
              <a:t>проекта</a:t>
            </a:r>
          </a:p>
          <a:p>
            <a:r>
              <a:rPr lang="bg-BG" dirty="0"/>
              <a:t>Задаваме им </a:t>
            </a:r>
            <a:r>
              <a:rPr lang="bg-BG" b="1" dirty="0">
                <a:solidFill>
                  <a:schemeClr val="bg1"/>
                </a:solidFill>
              </a:rPr>
              <a:t>срокове</a:t>
            </a:r>
            <a:r>
              <a:rPr lang="bg-BG" sz="32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bg-BG" dirty="0"/>
              <a:t>всяка задача се изпълнява </a:t>
            </a:r>
            <a:r>
              <a:rPr lang="bg-BG" b="1" dirty="0">
                <a:solidFill>
                  <a:schemeClr val="bg1"/>
                </a:solidFill>
              </a:rPr>
              <a:t>след приключването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предишната</a:t>
            </a:r>
          </a:p>
          <a:p>
            <a:r>
              <a:rPr lang="bg-BG" dirty="0"/>
              <a:t>Задаваме подходящи </a:t>
            </a:r>
            <a:r>
              <a:rPr lang="bg-BG" b="1" dirty="0">
                <a:solidFill>
                  <a:schemeClr val="bg1"/>
                </a:solidFill>
              </a:rPr>
              <a:t>зависимости</a:t>
            </a:r>
            <a:r>
              <a:rPr lang="bg-BG" dirty="0"/>
              <a:t> между </a:t>
            </a:r>
            <a:r>
              <a:rPr lang="bg-BG" b="1" dirty="0"/>
              <a:t>задачите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3A082-97E2-2BE8-2E0E-9B7391C3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задачи към всеки етап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207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ACBF9F-DCAA-068D-C1AA-91D385CFBB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F25DE-C8D0-84D1-B245-0A60B68C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C010AA-FDD7-D970-935C-07911CB6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"/>
          <a:stretch/>
        </p:blipFill>
        <p:spPr>
          <a:xfrm>
            <a:off x="105787" y="1719000"/>
            <a:ext cx="11980425" cy="423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574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Последователни </a:t>
            </a: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линейни</a:t>
            </a: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модели </a:t>
            </a:r>
            <a:r>
              <a:rPr lang="en-US" sz="4700" dirty="0"/>
              <a:t>==</a:t>
            </a:r>
            <a:r>
              <a:rPr lang="bg-BG" sz="4700" dirty="0"/>
              <a:t> разработването на софтуер протича </a:t>
            </a:r>
            <a:r>
              <a:rPr lang="bg-BG" sz="4700" b="1" dirty="0"/>
              <a:t>стъпка по стъпка</a:t>
            </a:r>
            <a:endParaRPr lang="en-US" sz="4700" b="1" dirty="0"/>
          </a:p>
          <a:p>
            <a:pPr marL="360363" indent="-360363" fontAlgn="base">
              <a:buClr>
                <a:schemeClr val="bg2"/>
              </a:buClr>
            </a:pP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Waterfall 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модел</a:t>
            </a:r>
            <a:endParaRPr lang="bg-BG" sz="45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dirty="0">
                <a:solidFill>
                  <a:schemeClr val="bg2"/>
                </a:solidFill>
              </a:rPr>
              <a:t>Следва </a:t>
            </a:r>
            <a:r>
              <a:rPr lang="bg-BG" sz="4400" b="1" dirty="0">
                <a:solidFill>
                  <a:schemeClr val="bg2"/>
                </a:solidFill>
              </a:rPr>
              <a:t>етапите</a:t>
            </a:r>
            <a:r>
              <a:rPr lang="bg-BG" sz="4400" dirty="0">
                <a:solidFill>
                  <a:schemeClr val="bg2"/>
                </a:solidFill>
              </a:rPr>
              <a:t> на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жизнения цикъл </a:t>
            </a:r>
            <a:r>
              <a:rPr lang="bg-BG" sz="4400" dirty="0">
                <a:solidFill>
                  <a:schemeClr val="bg2"/>
                </a:solidFill>
              </a:rPr>
              <a:t>на </a:t>
            </a:r>
            <a:r>
              <a:rPr lang="bg-BG" sz="4400" b="1" dirty="0">
                <a:solidFill>
                  <a:schemeClr val="bg2"/>
                </a:solidFill>
              </a:rPr>
              <a:t>софтуера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dirty="0">
                <a:solidFill>
                  <a:schemeClr val="bg2"/>
                </a:solidFill>
              </a:rPr>
              <a:t>Всеки етап започва </a:t>
            </a:r>
            <a:r>
              <a:rPr lang="bg-BG" sz="4400" b="1" dirty="0">
                <a:solidFill>
                  <a:schemeClr val="bg2"/>
                </a:solidFill>
              </a:rPr>
              <a:t>след приключването </a:t>
            </a:r>
            <a:r>
              <a:rPr lang="bg-BG" sz="4400" dirty="0">
                <a:solidFill>
                  <a:schemeClr val="bg2"/>
                </a:solidFill>
              </a:rPr>
              <a:t>на </a:t>
            </a:r>
            <a:r>
              <a:rPr lang="bg-BG" sz="4400" b="1" dirty="0">
                <a:solidFill>
                  <a:schemeClr val="bg2"/>
                </a:solidFill>
              </a:rPr>
              <a:t>преходния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Иницииране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планиране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разработване</a:t>
            </a:r>
            <a:r>
              <a:rPr lang="bg-BG" sz="4400" dirty="0">
                <a:solidFill>
                  <a:schemeClr val="bg2"/>
                </a:solidFill>
              </a:rPr>
              <a:t> и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приключване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Ръководител</a:t>
            </a: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мениджър на проект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dirty="0">
                <a:solidFill>
                  <a:schemeClr val="bg2"/>
                </a:solidFill>
              </a:rPr>
              <a:t>отговаря за </a:t>
            </a:r>
            <a:r>
              <a:rPr lang="bg-BG" sz="4400" b="1" dirty="0">
                <a:solidFill>
                  <a:schemeClr val="bg2"/>
                </a:solidFill>
              </a:rPr>
              <a:t>цялостното разработване </a:t>
            </a:r>
            <a:r>
              <a:rPr lang="bg-BG" sz="4400" dirty="0">
                <a:solidFill>
                  <a:schemeClr val="bg2"/>
                </a:solidFill>
              </a:rPr>
              <a:t>на </a:t>
            </a:r>
            <a:r>
              <a:rPr lang="bg-BG" sz="4400" b="1" dirty="0">
                <a:solidFill>
                  <a:schemeClr val="bg2"/>
                </a:solidFill>
              </a:rPr>
              <a:t>проекта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Изпълнител на проект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b="1" dirty="0">
                <a:solidFill>
                  <a:schemeClr val="bg2"/>
                </a:solidFill>
              </a:rPr>
              <a:t>изпълнява задачите </a:t>
            </a:r>
            <a:r>
              <a:rPr lang="bg-BG" sz="4400" dirty="0">
                <a:solidFill>
                  <a:schemeClr val="bg2"/>
                </a:solidFill>
              </a:rPr>
              <a:t>по </a:t>
            </a:r>
            <a:r>
              <a:rPr lang="bg-BG" sz="4400" b="1" dirty="0">
                <a:solidFill>
                  <a:schemeClr val="bg2"/>
                </a:solidFill>
              </a:rPr>
              <a:t>проекта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Разработка стъпка по стъпка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Последователни (линейни</a:t>
            </a:r>
            <a:r>
              <a:rPr lang="en-US" dirty="0"/>
              <a:t>)</a:t>
            </a:r>
            <a:r>
              <a:rPr lang="bg-BG" dirty="0"/>
              <a:t> модели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303A5B-C4A4-A17D-5126-B42313601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307" y="1385091"/>
            <a:ext cx="2395386" cy="24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Методологии</a:t>
            </a:r>
            <a:r>
              <a:rPr lang="bg-BG" sz="3600" dirty="0"/>
              <a:t> за </a:t>
            </a:r>
            <a:r>
              <a:rPr lang="bg-BG" sz="3600" b="1" dirty="0"/>
              <a:t>разработка</a:t>
            </a:r>
            <a:r>
              <a:rPr lang="bg-BG" sz="3600" dirty="0"/>
              <a:t> на </a:t>
            </a:r>
            <a:r>
              <a:rPr lang="bg-BG" sz="3600" b="1" dirty="0"/>
              <a:t>софтуер</a:t>
            </a:r>
            <a:r>
              <a:rPr lang="bg-BG" sz="3600" dirty="0"/>
              <a:t>, при които процесът протича </a:t>
            </a:r>
            <a:r>
              <a:rPr lang="bg-BG" sz="3600" b="1" dirty="0">
                <a:solidFill>
                  <a:schemeClr val="bg1"/>
                </a:solidFill>
              </a:rPr>
              <a:t>стъпка по стъпка</a:t>
            </a:r>
          </a:p>
          <a:p>
            <a:pPr>
              <a:buClr>
                <a:schemeClr val="tx1"/>
              </a:buClr>
            </a:pPr>
            <a:r>
              <a:rPr lang="bg-BG" sz="3600" dirty="0"/>
              <a:t>Подходящи за проекти с </a:t>
            </a:r>
            <a:r>
              <a:rPr lang="bg-BG" sz="3600" b="1" dirty="0">
                <a:solidFill>
                  <a:schemeClr val="bg1"/>
                </a:solidFill>
              </a:rPr>
              <a:t>ясни изисквания</a:t>
            </a:r>
            <a:r>
              <a:rPr lang="bg-BG" sz="3600" dirty="0"/>
              <a:t>, които </a:t>
            </a:r>
            <a:r>
              <a:rPr lang="bg-BG" sz="3600" b="1" dirty="0"/>
              <a:t>не се очаква</a:t>
            </a:r>
            <a:r>
              <a:rPr lang="bg-BG" sz="3600" dirty="0"/>
              <a:t> да се </a:t>
            </a:r>
            <a:r>
              <a:rPr lang="bg-BG" sz="3600" b="1" dirty="0"/>
              <a:t>променят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Последователни </a:t>
            </a:r>
            <a:r>
              <a:rPr lang="en-US" dirty="0"/>
              <a:t>(</a:t>
            </a:r>
            <a:r>
              <a:rPr lang="bg-BG" dirty="0"/>
              <a:t>линейни</a:t>
            </a:r>
            <a:r>
              <a:rPr lang="en-US" dirty="0"/>
              <a:t>)</a:t>
            </a:r>
            <a:r>
              <a:rPr lang="bg-BG" dirty="0"/>
              <a:t> модели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529DA-9411-9F9B-841C-3146DBD5DC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2" b="28253"/>
          <a:stretch/>
        </p:blipFill>
        <p:spPr>
          <a:xfrm>
            <a:off x="1278973" y="4419000"/>
            <a:ext cx="9634053" cy="18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Waterfall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Каскаден</a:t>
            </a:r>
            <a:r>
              <a:rPr lang="bg-BG" sz="3200" dirty="0"/>
              <a:t> или </a:t>
            </a:r>
            <a:r>
              <a:rPr lang="bg-BG" sz="3200" b="1" dirty="0"/>
              <a:t>водопаден</a:t>
            </a:r>
            <a:r>
              <a:rPr lang="bg-BG" sz="3200" dirty="0"/>
              <a:t> модел</a:t>
            </a:r>
          </a:p>
          <a:p>
            <a:pPr lvl="1"/>
            <a:r>
              <a:rPr lang="bg-BG" sz="3200" dirty="0"/>
              <a:t>Всеки </a:t>
            </a:r>
            <a:r>
              <a:rPr lang="bg-BG" sz="3200" b="1" dirty="0"/>
              <a:t>етап</a:t>
            </a:r>
            <a:r>
              <a:rPr lang="bg-BG" sz="3200" dirty="0"/>
              <a:t> </a:t>
            </a:r>
            <a:r>
              <a:rPr lang="bg-BG" sz="3200" b="1" dirty="0"/>
              <a:t>завършва</a:t>
            </a:r>
            <a:r>
              <a:rPr lang="bg-BG" sz="3200" dirty="0"/>
              <a:t> </a:t>
            </a:r>
            <a:r>
              <a:rPr lang="bg-BG" sz="3200" b="1" dirty="0"/>
              <a:t>напълно</a:t>
            </a:r>
            <a:r>
              <a:rPr lang="bg-BG" sz="3200" dirty="0"/>
              <a:t>, </a:t>
            </a:r>
            <a:r>
              <a:rPr lang="bg-BG" sz="3200" b="1" dirty="0"/>
              <a:t>преди</a:t>
            </a:r>
            <a:r>
              <a:rPr lang="bg-BG" sz="3200" dirty="0"/>
              <a:t> да </a:t>
            </a:r>
            <a:r>
              <a:rPr lang="bg-BG" sz="3200" b="1" dirty="0"/>
              <a:t>започне</a:t>
            </a:r>
            <a:r>
              <a:rPr lang="bg-BG" sz="3200" dirty="0"/>
              <a:t> </a:t>
            </a:r>
            <a:r>
              <a:rPr lang="bg-BG" sz="3200" b="1" dirty="0"/>
              <a:t>следващия</a:t>
            </a:r>
            <a:endParaRPr lang="en-US" sz="3200" b="1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V-Model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Разширение</a:t>
            </a:r>
            <a:r>
              <a:rPr lang="bg-BG" sz="3200" dirty="0"/>
              <a:t> на </a:t>
            </a:r>
            <a:r>
              <a:rPr lang="en-US" sz="3200" b="1" dirty="0"/>
              <a:t>Waterfall</a:t>
            </a:r>
            <a:endParaRPr lang="bg-BG" sz="3200" b="1" dirty="0"/>
          </a:p>
          <a:p>
            <a:pPr lvl="1"/>
            <a:r>
              <a:rPr lang="bg-BG" sz="3200" dirty="0"/>
              <a:t>Всеки </a:t>
            </a:r>
            <a:r>
              <a:rPr lang="bg-BG" sz="3200" b="1" dirty="0"/>
              <a:t>етап</a:t>
            </a:r>
            <a:r>
              <a:rPr lang="bg-BG" sz="3200" dirty="0"/>
              <a:t> </a:t>
            </a:r>
            <a:r>
              <a:rPr lang="bg-BG" sz="3200" b="1" dirty="0"/>
              <a:t>съответства</a:t>
            </a:r>
            <a:r>
              <a:rPr lang="bg-BG" sz="3200" dirty="0"/>
              <a:t> на </a:t>
            </a:r>
            <a:r>
              <a:rPr lang="bg-BG" sz="3200" b="1" dirty="0"/>
              <a:t>етап</a:t>
            </a:r>
            <a:r>
              <a:rPr lang="bg-BG" sz="3200" dirty="0"/>
              <a:t> на </a:t>
            </a:r>
            <a:r>
              <a:rPr lang="bg-BG" sz="3200" b="1" dirty="0"/>
              <a:t>тестване</a:t>
            </a:r>
            <a:endParaRPr lang="en-US" sz="3200" b="1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Verification and Validation Model </a:t>
            </a:r>
            <a:r>
              <a:rPr lang="en-US" sz="3400" b="1" dirty="0"/>
              <a:t>(V&amp;V)</a:t>
            </a:r>
            <a:endParaRPr lang="bg-BG" sz="3400" b="1" dirty="0"/>
          </a:p>
          <a:p>
            <a:pPr lvl="1"/>
            <a:r>
              <a:rPr lang="bg-BG" sz="3200" dirty="0"/>
              <a:t>Акцентира върху </a:t>
            </a:r>
            <a:r>
              <a:rPr lang="bg-BG" sz="3200" b="1" dirty="0"/>
              <a:t>валидирането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dirty="0"/>
              <a:t>отговаря ли на </a:t>
            </a:r>
            <a:r>
              <a:rPr lang="bg-BG" sz="3200" b="1" dirty="0"/>
              <a:t>нуждите</a:t>
            </a:r>
            <a:r>
              <a:rPr lang="bg-BG" sz="3200" dirty="0"/>
              <a:t> на </a:t>
            </a:r>
            <a:r>
              <a:rPr lang="bg-BG" sz="3200" b="1" dirty="0"/>
              <a:t>потребителя</a:t>
            </a:r>
            <a:r>
              <a:rPr lang="en-US" sz="3200" dirty="0"/>
              <a:t>)</a:t>
            </a:r>
            <a:r>
              <a:rPr lang="bg-BG" sz="3200" dirty="0"/>
              <a:t> и </a:t>
            </a:r>
            <a:r>
              <a:rPr lang="bg-BG" sz="3200" b="1" dirty="0"/>
              <a:t>верифицирането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dirty="0"/>
              <a:t>създаден ли е спрямо </a:t>
            </a:r>
            <a:r>
              <a:rPr lang="bg-BG" sz="3200" b="1" dirty="0"/>
              <a:t>изискванията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Последователни </a:t>
            </a:r>
            <a:r>
              <a:rPr lang="en-US" dirty="0"/>
              <a:t>(</a:t>
            </a:r>
            <a:r>
              <a:rPr lang="bg-BG" dirty="0"/>
              <a:t>линейни</a:t>
            </a:r>
            <a:r>
              <a:rPr lang="en-US" dirty="0"/>
              <a:t>)</a:t>
            </a:r>
            <a:r>
              <a:rPr lang="bg-BG" dirty="0"/>
              <a:t> модели </a:t>
            </a:r>
            <a:r>
              <a:rPr lang="en-GB" sz="4000" dirty="0"/>
              <a:t>– </a:t>
            </a:r>
            <a:r>
              <a:rPr lang="bg-BG" dirty="0"/>
              <a:t>Примери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Моделът на водопада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600" dirty="0"/>
              <a:t>Waterfall </a:t>
            </a:r>
            <a:r>
              <a:rPr lang="bg-BG" sz="5600" dirty="0"/>
              <a:t>модел</a:t>
            </a:r>
            <a:endParaRPr lang="en-US" sz="5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9377D4-B196-3399-3771-81FDD2939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00" y="1809000"/>
            <a:ext cx="3150000" cy="183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94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Най-ранният</a:t>
            </a:r>
            <a:r>
              <a:rPr lang="bg-BG" sz="3400" b="1" dirty="0"/>
              <a:t> </a:t>
            </a:r>
            <a:r>
              <a:rPr lang="bg-BG" sz="3400" dirty="0"/>
              <a:t>модел</a:t>
            </a:r>
            <a:r>
              <a:rPr lang="bg-BG" sz="3400" b="1" dirty="0"/>
              <a:t> </a:t>
            </a:r>
            <a:r>
              <a:rPr lang="bg-BG" sz="3400" dirty="0"/>
              <a:t>за разработка на </a:t>
            </a:r>
            <a:r>
              <a:rPr lang="bg-BG" sz="3400" b="1" dirty="0"/>
              <a:t>софтуерни продукти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Следва </a:t>
            </a:r>
            <a:r>
              <a:rPr lang="bg-BG" sz="3400" b="1" dirty="0"/>
              <a:t>етапите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жизнения цикъл </a:t>
            </a:r>
            <a:r>
              <a:rPr lang="bg-BG" sz="3400" dirty="0"/>
              <a:t>на </a:t>
            </a:r>
            <a:r>
              <a:rPr lang="bg-BG" sz="3400" b="1" dirty="0"/>
              <a:t>софтуера</a:t>
            </a:r>
            <a:endParaRPr lang="en-US" sz="3400" b="1" dirty="0"/>
          </a:p>
          <a:p>
            <a:pPr>
              <a:buClr>
                <a:schemeClr val="tx1"/>
              </a:buClr>
            </a:pPr>
            <a:r>
              <a:rPr lang="bg-BG" sz="3400" dirty="0"/>
              <a:t>Всеки етап започва </a:t>
            </a:r>
            <a:r>
              <a:rPr lang="bg-BG" sz="3400" b="1" dirty="0"/>
              <a:t>след приключването </a:t>
            </a:r>
            <a:r>
              <a:rPr lang="bg-BG" sz="3400" dirty="0"/>
              <a:t>на </a:t>
            </a:r>
            <a:r>
              <a:rPr lang="bg-BG" sz="3400" b="1" dirty="0"/>
              <a:t>преходния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Подходящ е за проекти с </a:t>
            </a:r>
            <a:r>
              <a:rPr lang="bg-BG" sz="3400" b="1" dirty="0"/>
              <a:t>фиксирани изисквания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Waterfall </a:t>
            </a:r>
            <a:r>
              <a:rPr lang="bg-BG" dirty="0"/>
              <a:t>модел </a:t>
            </a:r>
            <a:r>
              <a:rPr lang="en-US" dirty="0"/>
              <a:t>(</a:t>
            </a:r>
            <a:r>
              <a:rPr lang="bg-BG" dirty="0"/>
              <a:t>Каскаден модел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4F16C-2253-ED76-5190-4AEA323C30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209" y="1935508"/>
            <a:ext cx="5562233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2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Иницииране </a:t>
            </a:r>
            <a:r>
              <a:rPr lang="bg-BG" sz="3400" b="1" dirty="0"/>
              <a:t>(</a:t>
            </a:r>
            <a:r>
              <a:rPr lang="en-US" sz="3400" b="1" dirty="0"/>
              <a:t>Initiation)</a:t>
            </a:r>
            <a:endParaRPr lang="bg-BG" sz="3400" b="1" dirty="0"/>
          </a:p>
          <a:p>
            <a:pPr lvl="1"/>
            <a:r>
              <a:rPr lang="bg-BG" sz="3200" dirty="0"/>
              <a:t>Определят се </a:t>
            </a:r>
            <a:r>
              <a:rPr lang="bg-BG" sz="3200" b="1" dirty="0">
                <a:solidFill>
                  <a:schemeClr val="bg1"/>
                </a:solidFill>
              </a:rPr>
              <a:t>целите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бюджета</a:t>
            </a:r>
            <a:r>
              <a:rPr lang="bg-BG" sz="3200" dirty="0"/>
              <a:t> на </a:t>
            </a:r>
            <a:r>
              <a:rPr lang="bg-BG" sz="3200" b="1" dirty="0"/>
              <a:t>проекта</a:t>
            </a:r>
            <a:endParaRPr lang="en-US" sz="3200" b="1" dirty="0"/>
          </a:p>
          <a:p>
            <a:pPr lvl="1"/>
            <a:r>
              <a:rPr lang="bg-BG" sz="3200" b="1" dirty="0"/>
              <a:t>Пример</a:t>
            </a:r>
            <a:r>
              <a:rPr lang="en-US" sz="3200" b="1" dirty="0"/>
              <a:t>:</a:t>
            </a:r>
            <a:r>
              <a:rPr lang="bg-BG" sz="3200" b="1" dirty="0"/>
              <a:t> </a:t>
            </a:r>
            <a:r>
              <a:rPr lang="bg-BG" sz="3200" dirty="0"/>
              <a:t>Решава се да се създаде нов уебсайт за клиенти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Планиране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/>
              <a:t>(Planning)</a:t>
            </a:r>
            <a:endParaRPr lang="bg-BG" sz="3400" b="1" dirty="0"/>
          </a:p>
          <a:p>
            <a:pPr lvl="1"/>
            <a:r>
              <a:rPr lang="bg-BG" sz="3200" dirty="0"/>
              <a:t>Разработва се подробен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график</a:t>
            </a:r>
            <a:r>
              <a:rPr lang="bg-BG" sz="3200" dirty="0"/>
              <a:t>, разпределят се </a:t>
            </a:r>
            <a:r>
              <a:rPr lang="bg-BG" sz="3200" b="1" dirty="0">
                <a:solidFill>
                  <a:schemeClr val="bg1"/>
                </a:solidFill>
              </a:rPr>
              <a:t>ресурсите</a:t>
            </a:r>
            <a:r>
              <a:rPr lang="bg-BG" sz="3200" dirty="0"/>
              <a:t>, дефинират се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</a:p>
          <a:p>
            <a:pPr lvl="1"/>
            <a:r>
              <a:rPr lang="bg-BG" sz="3200" b="1" dirty="0"/>
              <a:t>Пример</a:t>
            </a:r>
            <a:r>
              <a:rPr lang="en-US" sz="3200" b="1" dirty="0"/>
              <a:t>: </a:t>
            </a:r>
            <a:r>
              <a:rPr lang="bg-BG" sz="3200" dirty="0"/>
              <a:t>Използва се софтуер за управление на проекти и се създава диаграма на Гант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Етапи на </a:t>
            </a:r>
            <a:r>
              <a:rPr lang="en-US" dirty="0"/>
              <a:t>Waterfall </a:t>
            </a:r>
            <a:r>
              <a:rPr lang="bg-BG" dirty="0"/>
              <a:t>модела </a:t>
            </a:r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600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6B2158-AD20-B89D-3B52-8E73F5398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ED7D1-9209-79C9-75A9-DCEBE42B25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Разработване</a:t>
            </a:r>
            <a:r>
              <a:rPr lang="en-US" sz="3400" b="1" dirty="0"/>
              <a:t> (Execution/Development)</a:t>
            </a:r>
          </a:p>
          <a:p>
            <a:pPr lvl="1"/>
            <a:r>
              <a:rPr lang="bg-BG" sz="3200" dirty="0"/>
              <a:t>Изпълнява се </a:t>
            </a:r>
            <a:r>
              <a:rPr lang="bg-BG" sz="3200" b="1" dirty="0">
                <a:solidFill>
                  <a:schemeClr val="bg1"/>
                </a:solidFill>
              </a:rPr>
              <a:t>разработката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тестването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интеграцията</a:t>
            </a:r>
          </a:p>
          <a:p>
            <a:pPr lvl="1"/>
            <a:r>
              <a:rPr lang="bg-BG" sz="3200" b="1" dirty="0"/>
              <a:t>Пример</a:t>
            </a:r>
            <a:r>
              <a:rPr lang="en-US" sz="3200" b="1" dirty="0"/>
              <a:t>: </a:t>
            </a:r>
            <a:r>
              <a:rPr lang="bg-BG" sz="3200" dirty="0"/>
              <a:t>Екипът от разработчици програмира системата, следвайки техническите спецификации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Приключване</a:t>
            </a:r>
            <a:r>
              <a:rPr lang="bg-BG" sz="3400" b="1" dirty="0"/>
              <a:t> </a:t>
            </a:r>
            <a:r>
              <a:rPr lang="en-US" sz="3400" b="1" dirty="0"/>
              <a:t>(Closure)</a:t>
            </a:r>
          </a:p>
          <a:p>
            <a:pPr lvl="1"/>
            <a:r>
              <a:rPr lang="bg-BG" sz="3200" b="1" dirty="0">
                <a:solidFill>
                  <a:schemeClr val="bg1"/>
                </a:solidFill>
              </a:rPr>
              <a:t>Финализиране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предаване</a:t>
            </a:r>
            <a:r>
              <a:rPr lang="bg-BG" sz="3200" dirty="0"/>
              <a:t> на </a:t>
            </a:r>
            <a:r>
              <a:rPr lang="bg-BG" sz="3200" b="1" dirty="0"/>
              <a:t>продукта</a:t>
            </a:r>
            <a:r>
              <a:rPr lang="bg-BG" sz="3200" dirty="0"/>
              <a:t> на </a:t>
            </a:r>
            <a:r>
              <a:rPr lang="bg-BG" sz="3200" b="1" dirty="0"/>
              <a:t>клиента</a:t>
            </a:r>
          </a:p>
          <a:p>
            <a:pPr lvl="1"/>
            <a:r>
              <a:rPr lang="bg-BG" sz="3200" b="1" dirty="0"/>
              <a:t>Пример:</a:t>
            </a:r>
            <a:r>
              <a:rPr lang="en-US" sz="3200" b="1" dirty="0"/>
              <a:t> </a:t>
            </a:r>
            <a:r>
              <a:rPr lang="bg-BG" sz="3200" dirty="0"/>
              <a:t>Софтуерът е завършен, клиентът го одобрява и преминава към поддръжка</a:t>
            </a:r>
            <a:endParaRPr lang="bg-BG" sz="3000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C3D8D5-C5AD-152C-A473-FF36BDC2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Етапи на </a:t>
            </a:r>
            <a:r>
              <a:rPr lang="en-US" dirty="0"/>
              <a:t>Waterfall </a:t>
            </a:r>
            <a:r>
              <a:rPr lang="bg-BG" dirty="0"/>
              <a:t>модела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26244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18509</TotalTime>
  <Words>1179</Words>
  <Application>Microsoft Office PowerPoint</Application>
  <PresentationFormat>Widescreen</PresentationFormat>
  <Paragraphs>170</Paragraphs>
  <Slides>26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SoftUni</vt:lpstr>
      <vt:lpstr>Последователни (линейни) модели</vt:lpstr>
      <vt:lpstr>Съдържание</vt:lpstr>
      <vt:lpstr>Последователни (линейни) модели</vt:lpstr>
      <vt:lpstr>Последователни (линейни) модели</vt:lpstr>
      <vt:lpstr>Последователни (линейни) модели – Примери</vt:lpstr>
      <vt:lpstr>Waterfall модел</vt:lpstr>
      <vt:lpstr>Waterfall модел (Каскаден модел)</vt:lpstr>
      <vt:lpstr>Етапи на Waterfall модела (1)</vt:lpstr>
      <vt:lpstr>Етапи на Waterfall модела (2)</vt:lpstr>
      <vt:lpstr>Роли в екипа (1)</vt:lpstr>
      <vt:lpstr>Роли в екипа (2)</vt:lpstr>
      <vt:lpstr>Предимства и недостатъци на Waterfall модела</vt:lpstr>
      <vt:lpstr>Пример</vt:lpstr>
      <vt:lpstr>Създаване на профил в Asana (1)</vt:lpstr>
      <vt:lpstr>Създаване на профил в Asana (2)</vt:lpstr>
      <vt:lpstr>Създаване на проект в Asana (1)</vt:lpstr>
      <vt:lpstr>Създаване на проект в Asana (2)</vt:lpstr>
      <vt:lpstr>Създаване на проект в Asana (3)</vt:lpstr>
      <vt:lpstr>Добавяне на секция</vt:lpstr>
      <vt:lpstr>Добавяне на задача</vt:lpstr>
      <vt:lpstr>Редактиране на задача</vt:lpstr>
      <vt:lpstr>Добавяне на задачи към всеки етап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Последователни (линейни) модели</dc:title>
  <dc:subject>Модул 4: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216</cp:revision>
  <dcterms:created xsi:type="dcterms:W3CDTF">2018-05-23T13:08:44Z</dcterms:created>
  <dcterms:modified xsi:type="dcterms:W3CDTF">2025-05-05T11:31:46Z</dcterms:modified>
  <cp:category/>
</cp:coreProperties>
</file>