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509" r:id="rId7"/>
    <p:sldId id="510" r:id="rId8"/>
    <p:sldId id="511" r:id="rId9"/>
    <p:sldId id="512" r:id="rId10"/>
    <p:sldId id="513" r:id="rId11"/>
    <p:sldId id="504" r:id="rId12"/>
    <p:sldId id="505" r:id="rId13"/>
    <p:sldId id="506" r:id="rId14"/>
    <p:sldId id="507" r:id="rId15"/>
    <p:sldId id="508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6" r:id="rId28"/>
    <p:sldId id="349" r:id="rId29"/>
    <p:sldId id="256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653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25.8.2023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6AA1182-9AB1-4D3A-8BB9-912E8B62B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730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69F3C2A-6839-40CC-ABF3-ADC3B2083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896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7562BF2-0015-4011-80FF-0857D12BC2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5260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="" xmlns:a16="http://schemas.microsoft.com/office/drawing/2014/main" id="{0C9B08B0-F280-4682-AEAC-8DECAB371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66428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628E2D1-3510-4A58-9627-5EDC8B1E2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851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25.8.2023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Изпълнение на по-сложни </a:t>
            </a:r>
            <a:r>
              <a:rPr lang="en-US" dirty="0" smtClean="0"/>
              <a:t>JOIN </a:t>
            </a:r>
            <a:r>
              <a:rPr lang="bg-BG" dirty="0" smtClean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152400"/>
            <a:ext cx="11083636" cy="143001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По-сложни съедининия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69" y="1981200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e.FirstName, e.LastName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Таблица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816F084-DA92-4652-B283-F50A1A227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6780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 smtClean="0"/>
              <a:t>Покажете </a:t>
            </a:r>
            <a:r>
              <a:rPr lang="bg-BG" b="1" dirty="0" smtClean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всеки отдел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ru-RU" dirty="0" smtClean="0"/>
              <a:t>Изчислете средната заплата за всеки отдел</a:t>
            </a:r>
            <a:endParaRPr lang="en-US" dirty="0"/>
          </a:p>
          <a:p>
            <a:pPr lvl="1"/>
            <a:r>
              <a:rPr lang="ru-RU" dirty="0" smtClean="0"/>
              <a:t>След това покажете стойността на най-малката</a:t>
            </a: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574" y="3810000"/>
            <a:ext cx="2864852" cy="8215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7379BEBA-72C0-4705-8AF6-97816F3B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09527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Минимална средна заплата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0FA1B6CD-C952-4A44-80D2-331DA0266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92459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609600" y="5943600"/>
            <a:ext cx="10961783" cy="768084"/>
          </a:xfrm>
        </p:spPr>
        <p:txBody>
          <a:bodyPr/>
          <a:lstStyle/>
          <a:p>
            <a:r>
              <a:rPr lang="en-US" dirty="0" smtClean="0"/>
              <a:t>UNION</a:t>
            </a:r>
            <a:r>
              <a:rPr lang="bg-BG" dirty="0" smtClean="0"/>
              <a:t>, </a:t>
            </a:r>
            <a:r>
              <a:rPr lang="en-US" dirty="0" smtClean="0"/>
              <a:t>INTERSECT</a:t>
            </a:r>
            <a:r>
              <a:rPr lang="bg-BG" dirty="0" smtClean="0"/>
              <a:t>, </a:t>
            </a:r>
            <a:r>
              <a:rPr lang="en-US" dirty="0" smtClean="0"/>
              <a:t>EXCEPT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деление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800600"/>
            <a:ext cx="10961783" cy="768084"/>
          </a:xfrm>
        </p:spPr>
        <p:txBody>
          <a:bodyPr/>
          <a:lstStyle/>
          <a:p>
            <a:r>
              <a:rPr lang="bg-BG" dirty="0" smtClean="0"/>
              <a:t>Обединение, сечение, разлика, деление</a:t>
            </a:r>
            <a:endParaRPr lang="en-US" dirty="0"/>
          </a:p>
        </p:txBody>
      </p:sp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 smtClean="0">
                <a:solidFill>
                  <a:srgbClr val="224464"/>
                </a:solidFill>
              </a:rPr>
              <a:t>Операцията </a:t>
            </a:r>
            <a:r>
              <a:rPr lang="en-US" b="1" dirty="0" smtClean="0">
                <a:solidFill>
                  <a:schemeClr val="bg1"/>
                </a:solidFill>
              </a:rPr>
              <a:t>UNION</a:t>
            </a:r>
          </a:p>
          <a:p>
            <a:pPr lvl="1"/>
            <a:r>
              <a:rPr lang="ru-RU" dirty="0" smtClean="0"/>
              <a:t>Обединение на резултатите от две или повече заявки</a:t>
            </a:r>
            <a:endParaRPr lang="en-US" dirty="0" smtClean="0"/>
          </a:p>
          <a:p>
            <a:pPr lvl="1"/>
            <a:r>
              <a:rPr lang="ru-RU" dirty="0" smtClean="0"/>
              <a:t>Връща </a:t>
            </a:r>
            <a:r>
              <a:rPr lang="ru-RU" b="1" dirty="0" smtClean="0">
                <a:solidFill>
                  <a:schemeClr val="bg1"/>
                </a:solidFill>
              </a:rPr>
              <a:t>уникални</a:t>
            </a:r>
            <a:r>
              <a:rPr lang="ru-RU" dirty="0" smtClean="0"/>
              <a:t> редове, премахвайки дублиращите се записи</a:t>
            </a:r>
            <a:endParaRPr lang="en-US" dirty="0" smtClean="0"/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Броят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редът</a:t>
            </a:r>
            <a:r>
              <a:rPr lang="ru-RU" dirty="0" smtClean="0"/>
              <a:t> на </a:t>
            </a:r>
            <a:r>
              <a:rPr lang="bg-BG" dirty="0" smtClean="0"/>
              <a:t>колоните </a:t>
            </a:r>
            <a:r>
              <a:rPr lang="ru-RU" dirty="0" smtClean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Типовете</a:t>
            </a:r>
            <a:r>
              <a:rPr lang="ru-RU" dirty="0" smtClean="0"/>
              <a:t> на съответните колони също трябва да бъдат </a:t>
            </a:r>
            <a:r>
              <a:rPr lang="ru-RU" b="1" dirty="0" smtClean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 smtClean="0">
                <a:solidFill>
                  <a:srgbClr val="224464"/>
                </a:solidFill>
              </a:rPr>
              <a:t>За да </a:t>
            </a:r>
            <a:r>
              <a:rPr lang="ru-RU" b="1" dirty="0" smtClean="0">
                <a:solidFill>
                  <a:schemeClr val="bg1"/>
                </a:solidFill>
              </a:rPr>
              <a:t>запазим</a:t>
            </a:r>
            <a:r>
              <a:rPr lang="ru-RU" dirty="0" smtClean="0">
                <a:solidFill>
                  <a:srgbClr val="224464"/>
                </a:solidFill>
              </a:rPr>
              <a:t> дублиращите се редове използваме </a:t>
            </a:r>
            <a:r>
              <a:rPr lang="en-US" b="1" dirty="0" smtClean="0">
                <a:solidFill>
                  <a:schemeClr val="bg1"/>
                </a:solidFill>
              </a:rPr>
              <a:t>UNION ALL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Employees1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Employees2</a:t>
            </a:r>
            <a:endParaRPr lang="en-US" sz="2800" b="1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Employees2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 smtClean="0">
                <a:solidFill>
                  <a:srgbClr val="224464"/>
                </a:solidFill>
              </a:rPr>
              <a:t>Операцията </a:t>
            </a:r>
            <a:r>
              <a:rPr lang="en-US" sz="3600" b="1" dirty="0" smtClean="0">
                <a:solidFill>
                  <a:schemeClr val="bg1"/>
                </a:solidFill>
              </a:rPr>
              <a:t>INTERSECT</a:t>
            </a:r>
            <a:endParaRPr lang="bg-BG" sz="36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dirty="0" smtClean="0"/>
              <a:t>Връща </a:t>
            </a:r>
            <a:r>
              <a:rPr lang="ru-RU" sz="3400" b="1" dirty="0" smtClean="0">
                <a:solidFill>
                  <a:schemeClr val="bg1"/>
                </a:solidFill>
              </a:rPr>
              <a:t>общите редове </a:t>
            </a:r>
            <a:r>
              <a:rPr lang="ru-RU" sz="3400" dirty="0" smtClean="0"/>
              <a:t>между резултатите от две или повече заявки</a:t>
            </a:r>
            <a:endParaRPr lang="en-US" sz="3400" dirty="0" smtClean="0"/>
          </a:p>
          <a:p>
            <a:pPr lvl="1">
              <a:buClr>
                <a:schemeClr val="tx1"/>
              </a:buClr>
            </a:pPr>
            <a:r>
              <a:rPr lang="bg-BG" sz="3400" dirty="0" smtClean="0"/>
              <a:t>Използва се, когато искаме да вземем само </a:t>
            </a:r>
            <a:r>
              <a:rPr lang="bg-BG" sz="3400" b="1" dirty="0" smtClean="0">
                <a:solidFill>
                  <a:schemeClr val="bg1"/>
                </a:solidFill>
              </a:rPr>
              <a:t>съвпадащите</a:t>
            </a:r>
            <a:r>
              <a:rPr lang="bg-BG" sz="3400" dirty="0" smtClean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 smtClean="0"/>
              <a:t>Например </a:t>
            </a:r>
            <a:r>
              <a:rPr lang="ru-RU" sz="3200" b="1" dirty="0" smtClean="0">
                <a:solidFill>
                  <a:schemeClr val="bg1"/>
                </a:solidFill>
              </a:rPr>
              <a:t>общите интереси </a:t>
            </a:r>
            <a:r>
              <a:rPr lang="ru-RU" sz="3200" dirty="0" smtClean="0"/>
              <a:t>между </a:t>
            </a:r>
            <a:r>
              <a:rPr lang="ru-RU" sz="3200" b="1" dirty="0" smtClean="0">
                <a:solidFill>
                  <a:schemeClr val="bg1"/>
                </a:solidFill>
              </a:rPr>
              <a:t>потребителите</a:t>
            </a:r>
            <a:r>
              <a:rPr lang="ru-RU" sz="3200" dirty="0" smtClean="0"/>
              <a:t> в </a:t>
            </a:r>
            <a:r>
              <a:rPr lang="ru-RU" sz="3200" b="1" dirty="0" smtClean="0">
                <a:solidFill>
                  <a:schemeClr val="bg1"/>
                </a:solidFill>
              </a:rPr>
              <a:t>социална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Типовете</a:t>
            </a:r>
            <a:r>
              <a:rPr lang="ru-RU" sz="3400" dirty="0" smtClean="0">
                <a:solidFill>
                  <a:srgbClr val="224464"/>
                </a:solidFill>
              </a:rPr>
              <a:t>, </a:t>
            </a:r>
            <a:r>
              <a:rPr lang="ru-RU" sz="3400" b="1" dirty="0" smtClean="0">
                <a:solidFill>
                  <a:schemeClr val="bg1"/>
                </a:solidFill>
              </a:rPr>
              <a:t>броят</a:t>
            </a:r>
            <a:r>
              <a:rPr lang="ru-RU" sz="3400" dirty="0" smtClean="0">
                <a:solidFill>
                  <a:srgbClr val="224464"/>
                </a:solidFill>
              </a:rPr>
              <a:t> и </a:t>
            </a:r>
            <a:r>
              <a:rPr lang="ru-RU" sz="3400" b="1" dirty="0" smtClean="0">
                <a:solidFill>
                  <a:schemeClr val="bg1"/>
                </a:solidFill>
              </a:rPr>
              <a:t>редът</a:t>
            </a:r>
            <a:r>
              <a:rPr lang="ru-RU" sz="3400" dirty="0" smtClean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 smtClean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Employees1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Employees2</a:t>
            </a:r>
            <a:endParaRPr lang="en-US" sz="2800" b="1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Employees2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 smtClean="0"/>
              <a:t>По-сложни съединения</a:t>
            </a:r>
          </a:p>
          <a:p>
            <a:r>
              <a:rPr lang="bg-BG" sz="3200" dirty="0" smtClean="0"/>
              <a:t>Вложени заявки</a:t>
            </a:r>
          </a:p>
          <a:p>
            <a:r>
              <a:rPr lang="bg-BG" sz="3200" dirty="0" smtClean="0"/>
              <a:t>Операции за обединение, сечение, разлика и 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 smtClean="0">
                <a:solidFill>
                  <a:srgbClr val="224464"/>
                </a:solidFill>
              </a:rPr>
              <a:t>Операцията </a:t>
            </a:r>
            <a:r>
              <a:rPr lang="en-US" sz="3600" b="1" dirty="0" smtClean="0">
                <a:solidFill>
                  <a:schemeClr val="bg1"/>
                </a:solidFill>
              </a:rPr>
              <a:t>EXCEPT</a:t>
            </a:r>
            <a:endParaRPr lang="bg-BG" sz="36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 smtClean="0"/>
              <a:t>Връща редовете от първата заявка, които </a:t>
            </a:r>
            <a:r>
              <a:rPr lang="ru-RU" sz="3600" b="1" dirty="0" smtClean="0">
                <a:solidFill>
                  <a:schemeClr val="bg1"/>
                </a:solidFill>
              </a:rPr>
              <a:t>не се срещат </a:t>
            </a:r>
            <a:r>
              <a:rPr lang="ru-RU" sz="3600" dirty="0" smtClean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 smtClean="0"/>
              <a:t>Например, за да намерим </a:t>
            </a:r>
            <a:r>
              <a:rPr lang="ru-RU" sz="3400" b="1" dirty="0" smtClean="0">
                <a:solidFill>
                  <a:schemeClr val="bg1"/>
                </a:solidFill>
              </a:rPr>
              <a:t>продукти</a:t>
            </a:r>
            <a:r>
              <a:rPr lang="ru-RU" sz="3400" dirty="0" smtClean="0"/>
              <a:t>, които са налични в </a:t>
            </a:r>
            <a:r>
              <a:rPr lang="ru-RU" sz="3400" b="1" dirty="0" smtClean="0">
                <a:solidFill>
                  <a:schemeClr val="bg1"/>
                </a:solidFill>
              </a:rPr>
              <a:t>онлайн магазин</a:t>
            </a:r>
            <a:r>
              <a:rPr lang="ru-RU" sz="3400" dirty="0" smtClean="0"/>
              <a:t>, но не и в магазина на </a:t>
            </a:r>
            <a:r>
              <a:rPr lang="ru-RU" sz="3400" b="1" dirty="0" smtClean="0">
                <a:solidFill>
                  <a:schemeClr val="bg1"/>
                </a:solidFill>
              </a:rPr>
              <a:t>физически адрес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Типовете</a:t>
            </a:r>
            <a:r>
              <a:rPr lang="ru-RU" sz="3400" dirty="0" smtClean="0">
                <a:solidFill>
                  <a:srgbClr val="224464"/>
                </a:solidFill>
              </a:rPr>
              <a:t>, </a:t>
            </a:r>
            <a:r>
              <a:rPr lang="ru-RU" sz="3400" b="1" dirty="0" smtClean="0">
                <a:solidFill>
                  <a:schemeClr val="bg1"/>
                </a:solidFill>
              </a:rPr>
              <a:t>броят</a:t>
            </a:r>
            <a:r>
              <a:rPr lang="ru-RU" sz="3400" dirty="0" smtClean="0">
                <a:solidFill>
                  <a:srgbClr val="224464"/>
                </a:solidFill>
              </a:rPr>
              <a:t> и </a:t>
            </a:r>
            <a:r>
              <a:rPr lang="ru-RU" sz="3400" b="1" dirty="0" smtClean="0">
                <a:solidFill>
                  <a:schemeClr val="bg1"/>
                </a:solidFill>
              </a:rPr>
              <a:t>редът</a:t>
            </a:r>
            <a:r>
              <a:rPr lang="ru-RU" sz="3400" dirty="0" smtClean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 smtClean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OnlineShop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LocalShop</a:t>
            </a:r>
            <a:endParaRPr lang="en-US" sz="2800" b="1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/>
              <a:t>OnlineShop</a:t>
            </a: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LocalShop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 smtClean="0">
                <a:solidFill>
                  <a:srgbClr val="224464"/>
                </a:solidFill>
              </a:rPr>
              <a:t>Операцията </a:t>
            </a:r>
            <a:r>
              <a:rPr lang="en-US" sz="3600" b="1" dirty="0" smtClean="0">
                <a:solidFill>
                  <a:schemeClr val="bg1"/>
                </a:solidFill>
              </a:rPr>
              <a:t>DIVIDE</a:t>
            </a:r>
            <a:endParaRPr lang="bg-BG" sz="36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dirty="0" smtClean="0"/>
              <a:t>П</a:t>
            </a:r>
            <a:r>
              <a:rPr lang="ru-RU" sz="3600" dirty="0" smtClean="0"/>
              <a:t>оказва какви стойности от първата таблица </a:t>
            </a:r>
            <a:r>
              <a:rPr lang="ru-RU" sz="3600" b="1" dirty="0" smtClean="0">
                <a:solidFill>
                  <a:schemeClr val="bg1"/>
                </a:solidFill>
              </a:rPr>
              <a:t>съответстват</a:t>
            </a:r>
            <a:r>
              <a:rPr lang="ru-RU" sz="3600" dirty="0" smtClean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 smtClean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 smtClean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 smtClean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 smtClean="0">
                <a:solidFill>
                  <a:schemeClr val="bg1"/>
                </a:solidFill>
              </a:rPr>
              <a:t>студентите</a:t>
            </a:r>
            <a:r>
              <a:rPr lang="bg-BG" sz="3200" dirty="0" smtClean="0">
                <a:solidFill>
                  <a:srgbClr val="224464"/>
                </a:solidFill>
              </a:rPr>
              <a:t>, които са </a:t>
            </a:r>
            <a:r>
              <a:rPr lang="bg-BG" sz="3200" b="1" dirty="0" smtClean="0">
                <a:solidFill>
                  <a:schemeClr val="bg1"/>
                </a:solidFill>
              </a:rPr>
              <a:t>записани</a:t>
            </a:r>
            <a:r>
              <a:rPr lang="bg-BG" sz="3200" dirty="0" smtClean="0">
                <a:solidFill>
                  <a:srgbClr val="224464"/>
                </a:solidFill>
              </a:rPr>
              <a:t> на всички </a:t>
            </a:r>
            <a:r>
              <a:rPr lang="bg-BG" sz="3200" b="1" dirty="0" smtClean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 smtClean="0">
                <a:solidFill>
                  <a:srgbClr val="224464"/>
                </a:solidFill>
              </a:rPr>
              <a:t>в университета</a:t>
            </a:r>
            <a:endParaRPr lang="en-US" sz="3200" dirty="0" smtClean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Деление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ru-RU" sz="3200" b="1" dirty="0" smtClean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 smtClean="0"/>
              <a:t>сравняват записите между </a:t>
            </a:r>
            <a:r>
              <a:rPr lang="bg-BG" sz="3200" dirty="0" smtClean="0"/>
              <a:t>двете</a:t>
            </a:r>
            <a:r>
              <a:rPr lang="ru-RU" sz="3200" dirty="0" smtClean="0"/>
              <a:t> таблиц</a:t>
            </a:r>
            <a:r>
              <a:rPr lang="bg-BG" sz="3200" dirty="0" smtClean="0"/>
              <a:t>и</a:t>
            </a:r>
            <a:r>
              <a:rPr lang="ru-RU" sz="3200" dirty="0" smtClean="0"/>
              <a:t> и намират </a:t>
            </a:r>
            <a:r>
              <a:rPr lang="ru-RU" sz="3200" b="1" dirty="0" smtClean="0">
                <a:solidFill>
                  <a:schemeClr val="bg1"/>
                </a:solidFill>
              </a:rPr>
              <a:t>студентите</a:t>
            </a:r>
            <a:r>
              <a:rPr lang="ru-RU" sz="3200" dirty="0" smtClean="0"/>
              <a:t>, които са записани на </a:t>
            </a:r>
            <a:r>
              <a:rPr lang="ru-RU" sz="3200" b="1" dirty="0" smtClean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Деление</a:t>
            </a:r>
            <a:r>
              <a:rPr lang="en-US" smtClean="0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ec.SudentId = EnrolledCourses.StudentId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AND ec.CourseId = NandatoryCourses.Course_id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2954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dirty="0" smtClean="0"/>
              <a:t>Използваме</a:t>
            </a:r>
            <a:r>
              <a:rPr lang="bg-BG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по-сложни </a:t>
            </a: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JOIN </a:t>
            </a:r>
            <a:r>
              <a:rPr lang="bg-BG" sz="2600" dirty="0" smtClean="0"/>
              <a:t>заявки: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dirty="0" smtClean="0">
                <a:solidFill>
                  <a:schemeClr val="bg2"/>
                </a:solidFill>
              </a:rPr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dirty="0" smtClean="0">
                <a:solidFill>
                  <a:schemeClr val="bg2"/>
                </a:solidFill>
              </a:rPr>
              <a:t>Използват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bg-BG" sz="2400" dirty="0" smtClean="0">
                <a:solidFill>
                  <a:schemeClr val="bg2"/>
                </a:solidFill>
              </a:rPr>
              <a:t>се</a:t>
            </a:r>
            <a:r>
              <a:rPr lang="ru-RU" sz="2400" dirty="0" smtClean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dirty="0" smtClean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UNION</a:t>
            </a:r>
            <a:r>
              <a:rPr lang="en-US" sz="2600" dirty="0" smtClean="0"/>
              <a:t> == </a:t>
            </a:r>
            <a:r>
              <a:rPr lang="ru-RU" sz="2600" dirty="0" smtClean="0"/>
              <a:t>уникални редове от две или повече заявки</a:t>
            </a:r>
            <a:endParaRPr lang="en-US" sz="2600" dirty="0" smtClean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INTERSECT </a:t>
            </a:r>
            <a:r>
              <a:rPr lang="en-US" sz="2600" dirty="0" smtClean="0"/>
              <a:t>== </a:t>
            </a:r>
            <a:r>
              <a:rPr lang="ru-RU" sz="2600" dirty="0" smtClean="0"/>
              <a:t>общи</a:t>
            </a:r>
            <a:r>
              <a:rPr lang="bg-BG" sz="2600" dirty="0" smtClean="0"/>
              <a:t>те</a:t>
            </a:r>
            <a:r>
              <a:rPr lang="ru-RU" sz="2600" dirty="0" smtClean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EXCEPT </a:t>
            </a:r>
            <a:r>
              <a:rPr lang="en-US" sz="2600" dirty="0" smtClean="0"/>
              <a:t>==</a:t>
            </a: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600" dirty="0" smtClean="0"/>
              <a:t>редове от първата заявка, които не се срещат във втората заявка</a:t>
            </a:r>
            <a:endParaRPr lang="en-US" sz="2600" dirty="0" smtClean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Деление</a:t>
            </a:r>
            <a:r>
              <a:rPr lang="bg-BG" sz="2600" dirty="0" smtClean="0"/>
              <a:t> == </a:t>
            </a:r>
            <a:r>
              <a:rPr lang="ru-RU" sz="2600" dirty="0" smtClean="0"/>
              <a:t>стойности от първата таблица, съответстващи  на всички стойности от втората таблица</a:t>
            </a:r>
            <a:r>
              <a:rPr lang="bg-BG" sz="2600" dirty="0" smtClean="0"/>
              <a:t> </a:t>
            </a:r>
            <a:endParaRPr lang="en-US" sz="2600" dirty="0" smtClean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Обединяване на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По-сложни съединения</a:t>
            </a:r>
            <a:endParaRPr lang="en-US" dirty="0"/>
          </a:p>
        </p:txBody>
      </p:sp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bg-BG" dirty="0" smtClean="0"/>
              <a:t>Понякога се нуждаем да обединим </a:t>
            </a:r>
            <a:r>
              <a:rPr lang="ru-RU" dirty="0" smtClean="0"/>
              <a:t>повече от две таблиците за анализ на </a:t>
            </a:r>
            <a:r>
              <a:rPr lang="ru-RU" b="1" dirty="0" smtClean="0">
                <a:solidFill>
                  <a:schemeClr val="bg1"/>
                </a:solidFill>
              </a:rPr>
              <a:t>комплексни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Имаме таблиците </a:t>
            </a:r>
            <a:r>
              <a:rPr lang="en-US" b="1" dirty="0" smtClean="0">
                <a:solidFill>
                  <a:schemeClr val="bg1"/>
                </a:solidFill>
              </a:rPr>
              <a:t>Users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bg1"/>
                </a:solidFill>
              </a:rPr>
              <a:t>Orders</a:t>
            </a:r>
          </a:p>
          <a:p>
            <a:pPr lvl="1"/>
            <a:r>
              <a:rPr lang="ru-RU" dirty="0" smtClean="0"/>
              <a:t>Имаме </a:t>
            </a:r>
            <a:r>
              <a:rPr lang="bg-BG" dirty="0" smtClean="0"/>
              <a:t>свързващата таблица </a:t>
            </a:r>
            <a:r>
              <a:rPr lang="en-US" b="1" dirty="0" smtClean="0">
                <a:solidFill>
                  <a:schemeClr val="bg1"/>
                </a:solidFill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Искаме да извлечем следната информация за </a:t>
            </a:r>
            <a:r>
              <a:rPr lang="ru-RU" b="1" dirty="0" smtClean="0">
                <a:solidFill>
                  <a:schemeClr val="bg1"/>
                </a:solidFill>
              </a:rPr>
              <a:t>всяка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поръчка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bg-BG" dirty="0" smtClean="0"/>
              <a:t>Име на клиента</a:t>
            </a:r>
            <a:endParaRPr lang="en-US" dirty="0" smtClean="0"/>
          </a:p>
          <a:p>
            <a:pPr lvl="1"/>
            <a:r>
              <a:rPr lang="bg-BG" dirty="0" smtClean="0"/>
              <a:t>Дата на поръчката</a:t>
            </a:r>
          </a:p>
          <a:p>
            <a:pPr lvl="1"/>
            <a:r>
              <a:rPr lang="bg-BG" dirty="0" smtClean="0"/>
              <a:t>Списък на </a:t>
            </a:r>
            <a:r>
              <a:rPr lang="ru-RU" dirty="0" smtClean="0"/>
              <a:t>поръчаните </a:t>
            </a:r>
            <a:r>
              <a:rPr lang="bg-BG" dirty="0" smtClean="0"/>
              <a:t>продукти</a:t>
            </a:r>
          </a:p>
          <a:p>
            <a:pPr lvl="1"/>
            <a:r>
              <a:rPr lang="ru-RU" dirty="0" smtClean="0"/>
              <a:t>Количеството на поръчаните 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Заявката може да изглежда така: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ru-RU" dirty="0" smtClean="0"/>
              <a:t>Свързваме информацията от </a:t>
            </a:r>
            <a:r>
              <a:rPr lang="ru-RU" b="1" dirty="0" smtClean="0">
                <a:solidFill>
                  <a:schemeClr val="bg1"/>
                </a:solidFill>
              </a:rPr>
              <a:t>трите</a:t>
            </a:r>
            <a:r>
              <a:rPr lang="ru-RU" dirty="0" smtClean="0"/>
              <a:t> таблиците и извличаме желаните данни за </a:t>
            </a:r>
            <a:r>
              <a:rPr lang="ru-RU" b="1" dirty="0" smtClean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43200"/>
            <a:ext cx="2590800" cy="7620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chemeClr val="bg2"/>
                </a:solidFill>
              </a:rPr>
              <a:t>Потребители</a:t>
            </a:r>
            <a:r>
              <a:rPr lang="bg-BG" sz="2400" b="1" noProof="1" smtClean="0">
                <a:solidFill>
                  <a:srgbClr val="FFFFFF"/>
                </a:solidFill>
              </a:rPr>
              <a:t> </a:t>
            </a:r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 smtClean="0">
                <a:solidFill>
                  <a:schemeClr val="bg2"/>
                </a:solidFill>
              </a:rPr>
              <a:t>поръчките</a:t>
            </a:r>
            <a:r>
              <a:rPr lang="bg-BG" sz="2400" b="1" noProof="1" smtClean="0">
                <a:solidFill>
                  <a:srgbClr val="FFFFFF"/>
                </a:solidFill>
              </a:rPr>
              <a:t> </a:t>
            </a:r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0"/>
            <a:ext cx="3505200" cy="685799"/>
          </a:xfrm>
          <a:prstGeom prst="wedgeRoundRectCallout">
            <a:avLst>
              <a:gd name="adj1" fmla="val 5599"/>
              <a:gd name="adj2" fmla="val -1133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2781300" y="2590800"/>
          <a:ext cx="66294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8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2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07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5880"/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err="1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kern="1200" spc="-5" dirty="0" smtClean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  <a:endParaRPr lang="en-US" sz="2000" b="1" kern="1200" spc="-5" dirty="0">
                        <a:solidFill>
                          <a:srgbClr val="224464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Gosho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Ivan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Sofa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Pesho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Speakers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=""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B15084-1EDB-45FA-849F-A9E6D1C9F8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Вложени 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164C44A-7219-435E-914F-0B59FC8DB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 smtClean="0"/>
              <a:t>Манипулиране на заявки на множество нива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69028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 smtClean="0"/>
              <a:t>Използваме резултата от заявка като данни за друга заявка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Подзаявки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372600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8557AFEC-E42F-4557-92F7-7DA53E2027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6980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17246</TotalTime>
  <Words>1156</Words>
  <Application>Microsoft Office PowerPoint</Application>
  <PresentationFormat>Custom</PresentationFormat>
  <Paragraphs>318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</vt:lpstr>
      <vt:lpstr>По-сложни съедининия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Slide 26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480</cp:revision>
  <dcterms:created xsi:type="dcterms:W3CDTF">2018-05-23T13:08:44Z</dcterms:created>
  <dcterms:modified xsi:type="dcterms:W3CDTF">2023-08-25T15:07:39Z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