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664" r:id="rId16"/>
    <p:sldId id="682" r:id="rId17"/>
    <p:sldId id="700" r:id="rId18"/>
    <p:sldId id="701" r:id="rId19"/>
    <p:sldId id="702" r:id="rId20"/>
    <p:sldId id="718" r:id="rId21"/>
    <p:sldId id="698" r:id="rId22"/>
    <p:sldId id="703" r:id="rId23"/>
    <p:sldId id="706" r:id="rId24"/>
    <p:sldId id="705" r:id="rId25"/>
    <p:sldId id="704" r:id="rId26"/>
    <p:sldId id="649" r:id="rId27"/>
    <p:sldId id="707" r:id="rId28"/>
    <p:sldId id="708" r:id="rId29"/>
    <p:sldId id="709" r:id="rId30"/>
    <p:sldId id="710" r:id="rId31"/>
    <p:sldId id="711" r:id="rId32"/>
    <p:sldId id="713" r:id="rId33"/>
    <p:sldId id="712" r:id="rId34"/>
    <p:sldId id="714" r:id="rId35"/>
    <p:sldId id="715" r:id="rId36"/>
    <p:sldId id="716" r:id="rId37"/>
    <p:sldId id="63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  <p14:sldId id="702"/>
            <p14:sldId id="718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1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9" autoAdjust="0"/>
    <p:restoredTop sz="95188" autoAdjust="0"/>
  </p:normalViewPr>
  <p:slideViewPr>
    <p:cSldViewPr showGuides="1">
      <p:cViewPr varScale="1">
        <p:scale>
          <a:sx n="103" d="100"/>
          <a:sy n="103" d="100"/>
        </p:scale>
        <p:origin x="192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10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2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37179"/>
            <a:ext cx="1901238" cy="88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200" dirty="0"/>
              <a:t>Стандартният </a:t>
            </a: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фреймуърк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.NET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200" dirty="0"/>
              <a:t>Осигурява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</a:t>
            </a:r>
            <a:r>
              <a:rPr lang="en-US" sz="3200" dirty="0"/>
              <a:t>-</a:t>
            </a:r>
            <a:r>
              <a:rPr lang="bg-BG" sz="3200" dirty="0"/>
              <a:t>базирани заявки 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CRUD</a:t>
            </a:r>
            <a:r>
              <a:rPr lang="bg-BG" sz="3200" dirty="0"/>
              <a:t> операции</a:t>
            </a:r>
            <a:endParaRPr lang="en-US" sz="3200" dirty="0"/>
          </a:p>
          <a:p>
            <a:r>
              <a:rPr lang="bg-BG" sz="3200" dirty="0"/>
              <a:t>Автоматично проследява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промените на обекти</a:t>
            </a:r>
            <a:endParaRPr lang="en-US" sz="3200" dirty="0"/>
          </a:p>
          <a:p>
            <a:r>
              <a:rPr lang="bg-BG" sz="3200" dirty="0"/>
              <a:t>Работи с различни </a:t>
            </a:r>
            <a:r>
              <a:rPr lang="bg-BG" sz="32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200" dirty="0"/>
              <a:t>С отворен код (</a:t>
            </a:r>
            <a:r>
              <a:rPr lang="en-US" sz="3200" b="1" dirty="0">
                <a:solidFill>
                  <a:schemeClr val="bg1"/>
                </a:solidFill>
              </a:rPr>
              <a:t>open-source</a:t>
            </a:r>
            <a:r>
              <a:rPr lang="en-US" sz="32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модерен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</a:t>
            </a:r>
          </a:p>
          <a:p>
            <a:r>
              <a:rPr lang="bg-BG" dirty="0"/>
              <a:t>Поддържа </a:t>
            </a:r>
            <a:r>
              <a:rPr lang="bg-BG" b="1" dirty="0"/>
              <a:t>LINQ</a:t>
            </a:r>
            <a:r>
              <a:rPr lang="bg-BG" dirty="0"/>
              <a:t> заявки, </a:t>
            </a:r>
            <a:r>
              <a:rPr lang="bg-BG" b="1" dirty="0"/>
              <a:t>проследяване на промените</a:t>
            </a:r>
            <a:r>
              <a:rPr lang="bg-BG" dirty="0"/>
              <a:t>, </a:t>
            </a:r>
            <a:r>
              <a:rPr lang="bg-BG" b="1" dirty="0"/>
              <a:t>актуализации</a:t>
            </a:r>
            <a:r>
              <a:rPr lang="bg-BG" dirty="0"/>
              <a:t> и </a:t>
            </a:r>
            <a:r>
              <a:rPr lang="bg-BG" b="1" dirty="0"/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/>
              <a:t>SQL Server</a:t>
            </a:r>
            <a:r>
              <a:rPr lang="bg-BG" dirty="0"/>
              <a:t>/</a:t>
            </a:r>
            <a:r>
              <a:rPr lang="bg-BG" b="1" dirty="0"/>
              <a:t>Azure</a:t>
            </a:r>
            <a:r>
              <a:rPr lang="bg-BG" dirty="0"/>
              <a:t> </a:t>
            </a:r>
            <a:r>
              <a:rPr lang="bg-BG" b="1" dirty="0"/>
              <a:t>SQL</a:t>
            </a:r>
            <a:r>
              <a:rPr lang="bg-BG" dirty="0"/>
              <a:t> </a:t>
            </a:r>
            <a:r>
              <a:rPr lang="en-US" b="1" dirty="0"/>
              <a:t>Database</a:t>
            </a:r>
            <a:r>
              <a:rPr lang="bg-BG" dirty="0"/>
              <a:t>, </a:t>
            </a:r>
            <a:r>
              <a:rPr lang="bg-BG" b="1" dirty="0"/>
              <a:t>SQLite</a:t>
            </a:r>
            <a:r>
              <a:rPr lang="bg-BG" dirty="0"/>
              <a:t>, </a:t>
            </a:r>
            <a:r>
              <a:rPr lang="bg-BG" b="1" dirty="0"/>
              <a:t>MySQL</a:t>
            </a:r>
            <a:r>
              <a:rPr lang="bg-BG" dirty="0"/>
              <a:t>, </a:t>
            </a:r>
            <a:r>
              <a:rPr lang="bg-BG" b="1" dirty="0"/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4528069"/>
          </a:xfrm>
        </p:spPr>
        <p:txBody>
          <a:bodyPr>
            <a:normAutofit/>
          </a:bodyPr>
          <a:lstStyle/>
          <a:p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r>
              <a:rPr lang="bg-BG" sz="2900" dirty="0"/>
              <a:t>, но с поддръжка за .NET Core</a:t>
            </a:r>
          </a:p>
          <a:p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/>
              <a:t>релационни</a:t>
            </a:r>
            <a:r>
              <a:rPr lang="bg-BG" sz="2900" dirty="0"/>
              <a:t> бази данни</a:t>
            </a:r>
            <a:endParaRPr lang="en-BG" sz="29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BG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" y="1196706"/>
            <a:ext cx="6983479" cy="28342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531" y="4102455"/>
            <a:ext cx="9002530" cy="26930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Стрелка: огъната нагоре 9">
            <a:extLst>
              <a:ext uri="{FF2B5EF4-FFF2-40B4-BE49-F238E27FC236}">
                <a16:creationId xmlns:a16="http://schemas.microsoft.com/office/drawing/2014/main" id="{EC165FBC-3194-A777-65E3-49B079AC8768}"/>
              </a:ext>
            </a:extLst>
          </p:cNvPr>
          <p:cNvSpPr/>
          <p:nvPr/>
        </p:nvSpPr>
        <p:spPr bwMode="auto">
          <a:xfrm rot="5400000">
            <a:off x="1856259" y="4063916"/>
            <a:ext cx="944754" cy="1062598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Изпълняваме командите </a:t>
            </a:r>
            <a:r>
              <a:rPr lang="bg-BG" sz="3200" b="1" dirty="0">
                <a:solidFill>
                  <a:schemeClr val="bg1"/>
                </a:solidFill>
              </a:rPr>
              <a:t>една по една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4275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47258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1381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501" y="3675891"/>
            <a:ext cx="7827499" cy="3007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</a:t>
            </a:r>
            <a:r>
              <a:rPr lang="bg-BG" dirty="0"/>
              <a:t>-ване 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Изпълняваме следната команда, за да създадем </a:t>
            </a:r>
            <a:r>
              <a:rPr lang="bg-BG" sz="2800" b="1" dirty="0">
                <a:solidFill>
                  <a:schemeClr val="bg1"/>
                </a:solidFill>
              </a:rPr>
              <a:t>скеле</a:t>
            </a:r>
            <a:r>
              <a:rPr lang="en-US" sz="2800" dirty="0"/>
              <a:t> (</a:t>
            </a:r>
            <a:r>
              <a:rPr lang="en-US" sz="2800" b="1" dirty="0">
                <a:solidFill>
                  <a:schemeClr val="bg1"/>
                </a:solidFill>
              </a:rPr>
              <a:t>scaffold</a:t>
            </a:r>
            <a:r>
              <a:rPr lang="en-US" sz="2800" dirty="0"/>
              <a:t>) </a:t>
            </a:r>
            <a:r>
              <a:rPr lang="bg-BG" sz="2800" dirty="0"/>
              <a:t>на </a:t>
            </a:r>
            <a:r>
              <a:rPr lang="en-US" sz="2800" b="1" dirty="0">
                <a:solidFill>
                  <a:schemeClr val="bg1"/>
                </a:solidFill>
              </a:rPr>
              <a:t>context </a:t>
            </a:r>
            <a:r>
              <a:rPr lang="bg-BG" sz="2800" b="1" dirty="0">
                <a:solidFill>
                  <a:schemeClr val="bg1"/>
                </a:solidFill>
              </a:rPr>
              <a:t>класа</a:t>
            </a:r>
            <a:r>
              <a:rPr lang="en-US" sz="2800" b="1" dirty="0">
                <a:solidFill>
                  <a:schemeClr val="bg1"/>
                </a:solidFill>
              </a:rPr>
              <a:t> TODO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004915B-A119-D421-25B5-305BD796E771}"/>
              </a:ext>
            </a:extLst>
          </p:cNvPr>
          <p:cNvSpPr txBox="1">
            <a:spLocks/>
          </p:cNvSpPr>
          <p:nvPr/>
        </p:nvSpPr>
        <p:spPr>
          <a:xfrm>
            <a:off x="696000" y="2137582"/>
            <a:ext cx="10617235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Scaffold-DbContext -Connection "Server=(localdb)\MSSQLLocalDB;Database=SoftUni;Integrated Security=True;" -Provider Microsoft.EntityFrameworkCore.SqlServer -OutputDir Data/Models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37A1C-27CD-1375-1DEB-5DB7C122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97" y="3698417"/>
            <a:ext cx="10073409" cy="29323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Променяне на структурата на проекта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7885267" cy="5527326"/>
          </a:xfrm>
        </p:spPr>
        <p:txBody>
          <a:bodyPr/>
          <a:lstStyle/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  <a:r>
              <a:rPr lang="bg-BG" dirty="0"/>
              <a:t> на файловете и </a:t>
            </a:r>
            <a:r>
              <a:rPr lang="bg-BG" b="1" dirty="0">
                <a:solidFill>
                  <a:schemeClr val="bg1"/>
                </a:solidFill>
              </a:rPr>
              <a:t>структурата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en-US" dirty="0"/>
              <a:t>-о</a:t>
            </a:r>
            <a:r>
              <a:rPr lang="bg-BG" dirty="0"/>
              <a:t>вете трябва да са </a:t>
            </a:r>
            <a:r>
              <a:rPr lang="bg-BG" b="1" dirty="0">
                <a:solidFill>
                  <a:schemeClr val="bg1"/>
                </a:solidFill>
              </a:rPr>
              <a:t>същите </a:t>
            </a:r>
            <a:r>
              <a:rPr lang="bg-BG" dirty="0"/>
              <a:t>като изброените:</a:t>
            </a:r>
            <a:endParaRPr lang="en-US" dirty="0"/>
          </a:p>
        </p:txBody>
      </p:sp>
      <p:pic>
        <p:nvPicPr>
          <p:cNvPr id="10" name="Картина 6">
            <a:extLst>
              <a:ext uri="{FF2B5EF4-FFF2-40B4-BE49-F238E27FC236}">
                <a16:creationId xmlns:a16="http://schemas.microsoft.com/office/drawing/2014/main" id="{5A45148C-DAFE-EAF9-DFB1-77146662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703" y="1882689"/>
            <a:ext cx="4680504" cy="17813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Картина 8">
            <a:extLst>
              <a:ext uri="{FF2B5EF4-FFF2-40B4-BE49-F238E27FC236}">
                <a16:creationId xmlns:a16="http://schemas.microsoft.com/office/drawing/2014/main" id="{14781B0B-1A63-CFFD-55E0-3B5156160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069" y="1258045"/>
            <a:ext cx="3754005" cy="43467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388858E-2242-E8A8-5AF4-A37EDE19FABA}"/>
              </a:ext>
            </a:extLst>
          </p:cNvPr>
          <p:cNvSpPr txBox="1">
            <a:spLocks/>
          </p:cNvSpPr>
          <p:nvPr/>
        </p:nvSpPr>
        <p:spPr>
          <a:xfrm>
            <a:off x="697406" y="5089878"/>
            <a:ext cx="314918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SoftUni.Data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SoftUni.Models</a:t>
            </a:r>
          </a:p>
        </p:txBody>
      </p:sp>
    </p:spTree>
    <p:extLst>
      <p:ext uri="{BB962C8B-B14F-4D97-AF65-F5344CB8AC3E}">
        <p14:creationId xmlns:p14="http://schemas.microsoft.com/office/powerpoint/2010/main" val="406157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ORM</a:t>
            </a:r>
            <a:r>
              <a:rPr lang="bg-BG" sz="34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400" dirty="0">
                <a:solidFill>
                  <a:schemeClr val="bg1"/>
                </a:solidFill>
              </a:rPr>
              <a:t>​</a:t>
            </a:r>
            <a:r>
              <a:rPr lang="en-GB" sz="3400" b="1" dirty="0">
                <a:solidFill>
                  <a:schemeClr val="bg1"/>
                </a:solidFill>
              </a:rPr>
              <a:t>Code First </a:t>
            </a:r>
            <a:r>
              <a:rPr lang="bg-BG" sz="3400" dirty="0"/>
              <a:t>и</a:t>
            </a:r>
            <a:r>
              <a:rPr lang="en-GB" sz="3400" dirty="0"/>
              <a:t> </a:t>
            </a:r>
            <a:r>
              <a:rPr lang="en-GB" sz="34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400" dirty="0"/>
              <a:t>Въведение в </a:t>
            </a:r>
            <a:r>
              <a:rPr lang="en-GB" sz="34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bg-BG" sz="3400" dirty="0"/>
              <a:t>Конфигурация на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към база данни</a:t>
            </a:r>
            <a:r>
              <a:rPr lang="en-US" sz="3400" dirty="0"/>
              <a:t> – </a:t>
            </a:r>
            <a:r>
              <a:rPr lang="en-GB" sz="3400" b="1" dirty="0">
                <a:solidFill>
                  <a:schemeClr val="bg1"/>
                </a:solidFill>
              </a:rPr>
              <a:t>connection string</a:t>
            </a:r>
            <a:endParaRPr lang="en-GB" sz="3400" dirty="0">
              <a:solidFill>
                <a:schemeClr val="bg1"/>
              </a:solidFill>
            </a:endParaRPr>
          </a:p>
          <a:p>
            <a:r>
              <a:rPr lang="bg-BG" sz="3400" dirty="0"/>
              <a:t>Генериране на </a:t>
            </a:r>
            <a:r>
              <a:rPr lang="en-GB" sz="3400" b="1" dirty="0">
                <a:solidFill>
                  <a:schemeClr val="bg1"/>
                </a:solidFill>
              </a:rPr>
              <a:t>ORM </a:t>
            </a:r>
            <a:r>
              <a:rPr lang="bg-BG" sz="3400" b="1" dirty="0">
                <a:solidFill>
                  <a:schemeClr val="bg1"/>
                </a:solidFill>
              </a:rPr>
              <a:t>модел</a:t>
            </a:r>
            <a:r>
              <a:rPr lang="bg-BG" sz="3400" dirty="0"/>
              <a:t> по съществуваща база данни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Четене на данни</a:t>
            </a:r>
            <a:r>
              <a:rPr lang="bg-BG" sz="3400" dirty="0"/>
              <a:t> с </a:t>
            </a:r>
            <a:r>
              <a:rPr lang="en-US" sz="3400" dirty="0"/>
              <a:t>Entity Framework</a:t>
            </a:r>
            <a:endParaRPr lang="en-GB" sz="3400" dirty="0"/>
          </a:p>
          <a:p>
            <a:r>
              <a:rPr lang="bg-BG" sz="34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до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нови обекти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</a:rPr>
              <a:t>Add() </a:t>
            </a:r>
            <a:r>
              <a:rPr lang="bg-BG" sz="3000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на данни от база данни </a:t>
            </a:r>
            <a:r>
              <a:rPr lang="bg-BG" sz="3000" dirty="0"/>
              <a:t>чрез модифициране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навигиране през </a:t>
            </a:r>
            <a:r>
              <a:rPr lang="bg-BG" sz="3200" b="1" dirty="0">
                <a:solidFill>
                  <a:schemeClr val="bg1"/>
                </a:solidFill>
              </a:rPr>
              <a:t>връзките в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Управление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399" noProof="1"/>
              <a:t>Създаване на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 да подадем </a:t>
            </a:r>
            <a:r>
              <a:rPr lang="bg-BG" sz="3399" b="1" dirty="0">
                <a:solidFill>
                  <a:schemeClr val="bg1"/>
                </a:solidFill>
              </a:rPr>
              <a:t>връзката</a:t>
            </a:r>
            <a:r>
              <a:rPr lang="bg-BG" sz="3399" dirty="0"/>
              <a:t> към база данни - </a:t>
            </a:r>
            <a:r>
              <a:rPr lang="en-US" sz="3399" dirty="0"/>
              <a:t> (</a:t>
            </a:r>
            <a:r>
              <a:rPr lang="en-US" sz="3399" b="1" dirty="0">
                <a:solidFill>
                  <a:schemeClr val="bg1"/>
                </a:solidFill>
              </a:rPr>
              <a:t>connection string</a:t>
            </a:r>
            <a:r>
              <a:rPr lang="en-US" sz="3399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характеристики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Съдържа информация за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Всички класове обекти (таблици</a:t>
            </a:r>
            <a:r>
              <a:rPr lang="en-US" dirty="0"/>
              <a:t>)</a:t>
            </a:r>
            <a:r>
              <a:rPr lang="bg-BG" dirty="0"/>
              <a:t> са посочени като свойства (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Например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6" y="1944388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EF </a:t>
            </a:r>
            <a:r>
              <a:rPr lang="bg-BG" sz="3200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286462" y="5006483"/>
            <a:ext cx="8432947" cy="1310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</a:t>
            </a:r>
            <a:r>
              <a:rPr lang="en-US" sz="2199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274252" y="1878125"/>
            <a:ext cx="11119304" cy="2529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8" y="2439294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това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297" y="3501052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766200" y="2176123"/>
            <a:ext cx="10659603" cy="2806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5871059" y="4184091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Console App </a:t>
            </a:r>
            <a:r>
              <a:rPr lang="bg-BG" dirty="0"/>
              <a:t>и му задаваме подходящо име, например 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000" y="3151787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5311" y="2254597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178457" y="396050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и</a:t>
            </a:r>
            <a:r>
              <a:rPr lang="bg-BG" dirty="0"/>
              <a:t> кликаме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56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75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39004" y="3968146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0" y="1416165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2664000"/>
            <a:ext cx="2959100" cy="2057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5486652" y="342900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Кликаме върху създадената база данни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16" y="3178078"/>
            <a:ext cx="5003135" cy="23060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3048405"/>
            <a:ext cx="5651500" cy="2565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Изпълняване на </a:t>
            </a:r>
            <a:r>
              <a:rPr lang="en-US" dirty="0"/>
              <a:t>SQL </a:t>
            </a:r>
            <a:r>
              <a:rPr lang="bg-BG" dirty="0"/>
              <a:t>скрипт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417251" y="1842017"/>
            <a:ext cx="11123749" cy="40811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b="1" noProof="1">
                <a:latin typeface="Consolas" pitchFamily="49" charset="0"/>
                <a:cs typeface="Consolas" pitchFamily="49" charset="0"/>
              </a:rPr>
            </a:br>
            <a:r>
              <a:rPr lang="en-US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Кликаме върху 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Скриптът </a:t>
            </a:r>
            <a:r>
              <a:rPr lang="bg-BG" b="1" dirty="0"/>
              <a:t>създаде</a:t>
            </a:r>
            <a:r>
              <a:rPr lang="bg-BG" dirty="0"/>
              <a:t> таблица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bg-BG" dirty="0"/>
              <a:t> и </a:t>
            </a:r>
            <a:r>
              <a:rPr lang="bg-BG" b="1" dirty="0"/>
              <a:t>добави</a:t>
            </a:r>
            <a:r>
              <a:rPr lang="bg-BG" dirty="0"/>
              <a:t> към нея </a:t>
            </a:r>
            <a:r>
              <a:rPr lang="bg-BG" b="1" dirty="0">
                <a:solidFill>
                  <a:schemeClr val="bg1"/>
                </a:solidFill>
              </a:rPr>
              <a:t>продукти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Изпълняване на </a:t>
            </a:r>
            <a:r>
              <a:rPr lang="en-US" dirty="0"/>
              <a:t>SQL </a:t>
            </a:r>
            <a:r>
              <a:rPr lang="bg-BG" dirty="0"/>
              <a:t>скрипт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00" y="3249000"/>
            <a:ext cx="5003800" cy="2159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778" y="4039346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6512624" y="425058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достъпим до записите в таблицата с десен бутон върху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&gt; </a:t>
            </a:r>
            <a:r>
              <a:rPr lang="en-US" b="1" dirty="0">
                <a:solidFill>
                  <a:schemeClr val="bg1"/>
                </a:solidFill>
              </a:rPr>
              <a:t>Show Table Data 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2723737"/>
            <a:ext cx="4065349" cy="2938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395" y="2723737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десен бутон на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NuGet Package Manager </a:t>
            </a:r>
            <a:r>
              <a:rPr lang="en-US" dirty="0"/>
              <a:t>-&gt; </a:t>
            </a:r>
            <a:r>
              <a:rPr lang="bg-BG" dirty="0"/>
              <a:t>отваряме </a:t>
            </a:r>
            <a:r>
              <a:rPr lang="en-US" b="1" dirty="0">
                <a:solidFill>
                  <a:schemeClr val="bg1"/>
                </a:solidFill>
              </a:rPr>
              <a:t>Package Manager Console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2574000"/>
            <a:ext cx="5265000" cy="34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4275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47258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1381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42750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410172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ORM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Code First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Database First</a:t>
            </a:r>
            <a:endParaRPr lang="bg-BG" sz="32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Entity Framework </a:t>
            </a:r>
            <a:r>
              <a:rPr lang="bg-BG" sz="3200" dirty="0"/>
              <a:t>е стандартът на .</a:t>
            </a:r>
            <a:r>
              <a:rPr lang="en-US" sz="3200" dirty="0"/>
              <a:t>NET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200" dirty="0"/>
              <a:t>Connection string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79" y="3040108"/>
            <a:ext cx="5767843" cy="2786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48" y="3072101"/>
            <a:ext cx="2417848" cy="2588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3831903" y="4083731"/>
            <a:ext cx="595549" cy="5665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е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диници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подходи за създаване на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/>
              <a:t>създават</a:t>
            </a:r>
            <a:r>
              <a:rPr lang="bg-BG" dirty="0"/>
              <a:t> </a:t>
            </a:r>
            <a:r>
              <a:rPr lang="bg-BG" b="1" dirty="0"/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/>
              <a:t>ORM</a:t>
            </a:r>
            <a:r>
              <a:rPr lang="en-US" dirty="0"/>
              <a:t> </a:t>
            </a:r>
            <a:r>
              <a:rPr lang="bg-BG" b="1" dirty="0"/>
              <a:t>създава</a:t>
            </a:r>
            <a:r>
              <a:rPr lang="bg-BG" dirty="0"/>
              <a:t> </a:t>
            </a:r>
            <a:r>
              <a:rPr lang="bg-BG" b="1" dirty="0"/>
              <a:t>база данни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241224" y="4058836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42" y="3429000"/>
            <a:ext cx="3294792" cy="1850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708921"/>
            <a:ext cx="4312478" cy="3528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/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/>
              <a:t>генериране</a:t>
            </a:r>
            <a:r>
              <a:rPr lang="bg-BG" dirty="0"/>
              <a:t> на </a:t>
            </a:r>
            <a:r>
              <a:rPr lang="bg-BG" b="1" dirty="0"/>
              <a:t>обектно-ориентиран модел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099451" y="403371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1055440" y="2564905"/>
            <a:ext cx="4680520" cy="3761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638" y="3418086"/>
            <a:ext cx="3294792" cy="1850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23028</TotalTime>
  <Words>1895</Words>
  <Application>Microsoft Macintosh PowerPoint</Application>
  <PresentationFormat>Widescreen</PresentationFormat>
  <Paragraphs>275</Paragraphs>
  <Slides>39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</vt:lpstr>
      <vt:lpstr>Entity Framework и Entity Framework Core</vt:lpstr>
      <vt:lpstr>Конфигурация на връзка към база данни</vt:lpstr>
      <vt:lpstr>Connection string</vt:lpstr>
      <vt:lpstr>Database First с Entity Framework</vt:lpstr>
      <vt:lpstr>Package Manager Console</vt:lpstr>
      <vt:lpstr>Инсталиране на Entity Framework пакети</vt:lpstr>
      <vt:lpstr>Scaffold-ване на Context клас</vt:lpstr>
      <vt:lpstr>Променяне на структурата на проекта</vt:lpstr>
      <vt:lpstr>ADO.NET Entity Data Model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(1)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таблица</vt:lpstr>
      <vt:lpstr>Изпълняване на SQL скрипт (1)</vt:lpstr>
      <vt:lpstr>Изпълняване на SQL скрипт (2)</vt:lpstr>
      <vt:lpstr>Преглед на записите</vt:lpstr>
      <vt:lpstr>Инсталиране на Entity Framework пакети (1)</vt:lpstr>
      <vt:lpstr>Инсталиране на Entity Framework пакети (2)</vt:lpstr>
      <vt:lpstr>Инсталиране на Entity Framework пакети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171</cp:revision>
  <dcterms:created xsi:type="dcterms:W3CDTF">2018-05-23T13:08:44Z</dcterms:created>
  <dcterms:modified xsi:type="dcterms:W3CDTF">2024-04-17T06:39:18Z</dcterms:modified>
  <cp:category/>
</cp:coreProperties>
</file>