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503" r:id="rId2"/>
    <p:sldId id="276" r:id="rId3"/>
    <p:sldId id="520" r:id="rId4"/>
    <p:sldId id="522" r:id="rId5"/>
    <p:sldId id="523" r:id="rId6"/>
    <p:sldId id="524" r:id="rId7"/>
    <p:sldId id="525" r:id="rId8"/>
    <p:sldId id="526" r:id="rId9"/>
    <p:sldId id="545" r:id="rId10"/>
    <p:sldId id="527" r:id="rId11"/>
    <p:sldId id="528" r:id="rId12"/>
    <p:sldId id="529" r:id="rId13"/>
    <p:sldId id="543" r:id="rId14"/>
    <p:sldId id="535" r:id="rId15"/>
    <p:sldId id="542" r:id="rId16"/>
    <p:sldId id="541" r:id="rId17"/>
    <p:sldId id="536" r:id="rId18"/>
    <p:sldId id="537" r:id="rId19"/>
    <p:sldId id="539" r:id="rId20"/>
    <p:sldId id="538" r:id="rId21"/>
    <p:sldId id="540" r:id="rId22"/>
    <p:sldId id="530" r:id="rId23"/>
    <p:sldId id="511" r:id="rId24"/>
    <p:sldId id="512" r:id="rId25"/>
    <p:sldId id="513" r:id="rId26"/>
    <p:sldId id="514" r:id="rId27"/>
    <p:sldId id="515" r:id="rId28"/>
    <p:sldId id="516" r:id="rId29"/>
    <p:sldId id="531" r:id="rId30"/>
    <p:sldId id="532" r:id="rId31"/>
    <p:sldId id="534" r:id="rId32"/>
    <p:sldId id="533" r:id="rId33"/>
    <p:sldId id="544" r:id="rId34"/>
    <p:sldId id="546" r:id="rId35"/>
    <p:sldId id="547" r:id="rId36"/>
    <p:sldId id="349" r:id="rId37"/>
    <p:sldId id="504" r:id="rId38"/>
    <p:sldId id="5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F883228-1D7A-4CB0-9373-756653724156}">
          <p14:sldIdLst>
            <p14:sldId id="503"/>
            <p14:sldId id="276"/>
          </p14:sldIdLst>
        </p14:section>
        <p14:section name="Видове връзки" id="{E8EDB8B4-75EE-4BFE-A22A-0B8B512B97A6}">
          <p14:sldIdLst>
            <p14:sldId id="520"/>
            <p14:sldId id="522"/>
            <p14:sldId id="523"/>
            <p14:sldId id="524"/>
            <p14:sldId id="525"/>
            <p14:sldId id="526"/>
            <p14:sldId id="545"/>
          </p14:sldIdLst>
        </p14:section>
        <p14:section name="Ограничения на целостта" id="{AE82BD26-B824-41EC-B91C-5FF26A22ABEE}">
          <p14:sldIdLst>
            <p14:sldId id="527"/>
            <p14:sldId id="528"/>
            <p14:sldId id="529"/>
            <p14:sldId id="543"/>
          </p14:sldIdLst>
        </p14:section>
        <p14:section name="Каскадни операции" id="{C457FDF6-6E82-45AC-A475-97A7C4BCAFD5}">
          <p14:sldIdLst>
            <p14:sldId id="535"/>
            <p14:sldId id="542"/>
            <p14:sldId id="541"/>
            <p14:sldId id="536"/>
            <p14:sldId id="537"/>
            <p14:sldId id="539"/>
            <p14:sldId id="538"/>
            <p14:sldId id="540"/>
          </p14:sldIdLst>
        </p14:section>
        <p14:section name="Нормализиране на БД" id="{226DBD6B-8E6E-4B6D-822C-1E8A1B35F5CD}">
          <p14:sldIdLst>
            <p14:sldId id="53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E/R диаграми" id="{C7E521EA-5DED-46D1-AEDE-F7E26D162530}">
          <p14:sldIdLst>
            <p14:sldId id="531"/>
            <p14:sldId id="532"/>
            <p14:sldId id="534"/>
            <p14:sldId id="533"/>
            <p14:sldId id="544"/>
            <p14:sldId id="546"/>
            <p14:sldId id="547"/>
          </p14:sldIdLst>
        </p14:section>
        <p14:section name="Обобщение" id="{126D8100-68B2-4688-A452-FEA3237D26FE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5CB51-1AC8-4E1C-80E0-15C13F00E759}" v="4" dt="2023-10-06T16:04:21.78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7" autoAdjust="0"/>
    <p:restoredTop sz="95215" autoAdjust="0"/>
  </p:normalViewPr>
  <p:slideViewPr>
    <p:cSldViewPr showGuides="1">
      <p:cViewPr varScale="1">
        <p:scale>
          <a:sx n="132" d="100"/>
          <a:sy n="132" d="100"/>
        </p:scale>
        <p:origin x="192" y="5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2535CB51-1AC8-4E1C-80E0-15C13F00E759}"/>
    <pc:docChg chg="custSel addSld delSld modSld modSection">
      <pc:chgData name="Spasko Katsarski" userId="cc8518145bc96298" providerId="LiveId" clId="{2535CB51-1AC8-4E1C-80E0-15C13F00E759}" dt="2023-10-06T16:03:26.743" v="83"/>
      <pc:docMkLst>
        <pc:docMk/>
      </pc:docMkLst>
      <pc:sldChg chg="del">
        <pc:chgData name="Spasko Katsarski" userId="cc8518145bc96298" providerId="LiveId" clId="{2535CB51-1AC8-4E1C-80E0-15C13F00E759}" dt="2023-10-06T16:03:08.463" v="80" actId="47"/>
        <pc:sldMkLst>
          <pc:docMk/>
          <pc:sldMk cId="2710384250" sldId="256"/>
        </pc:sldMkLst>
      </pc:sldChg>
      <pc:sldChg chg="addSp delSp modSp mod">
        <pc:chgData name="Spasko Katsarski" userId="cc8518145bc96298" providerId="LiveId" clId="{2535CB51-1AC8-4E1C-80E0-15C13F00E759}" dt="2023-10-06T16:03:26.743" v="83"/>
        <pc:sldMkLst>
          <pc:docMk/>
          <pc:sldMk cId="172473818" sldId="503"/>
        </pc:sldMkLst>
        <pc:spChg chg="del">
          <ac:chgData name="Spasko Katsarski" userId="cc8518145bc96298" providerId="LiveId" clId="{2535CB51-1AC8-4E1C-80E0-15C13F00E759}" dt="2023-10-06T16:00:32.404" v="0" actId="478"/>
          <ac:spMkLst>
            <pc:docMk/>
            <pc:sldMk cId="172473818" sldId="503"/>
            <ac:spMk id="2" creationId="{6F4A9FD0-3762-E1D1-4E9F-99FB6235444F}"/>
          </ac:spMkLst>
        </pc:spChg>
        <pc:spChg chg="mod">
          <ac:chgData name="Spasko Katsarski" userId="cc8518145bc96298" providerId="LiveId" clId="{2535CB51-1AC8-4E1C-80E0-15C13F00E759}" dt="2023-10-06T16:03:14.327" v="82" actId="27636"/>
          <ac:spMkLst>
            <pc:docMk/>
            <pc:sldMk cId="172473818" sldId="503"/>
            <ac:spMk id="3" creationId="{A004DC04-DA2A-41C0-8578-4B8D2F08EA7D}"/>
          </ac:spMkLst>
        </pc:spChg>
        <pc:spChg chg="mod">
          <ac:chgData name="Spasko Katsarski" userId="cc8518145bc96298" providerId="LiveId" clId="{2535CB51-1AC8-4E1C-80E0-15C13F00E759}" dt="2023-10-06T16:00:53.546" v="3" actId="27636"/>
          <ac:spMkLst>
            <pc:docMk/>
            <pc:sldMk cId="172473818" sldId="503"/>
            <ac:spMk id="9" creationId="{FA396BB6-2053-4690-9672-BC528007D370}"/>
          </ac:spMkLst>
        </pc:spChg>
        <pc:spChg chg="mod">
          <ac:chgData name="Spasko Katsarski" userId="cc8518145bc96298" providerId="LiveId" clId="{2535CB51-1AC8-4E1C-80E0-15C13F00E759}" dt="2023-10-06T16:00:58.315" v="4"/>
          <ac:spMkLst>
            <pc:docMk/>
            <pc:sldMk cId="172473818" sldId="503"/>
            <ac:spMk id="10" creationId="{F585BC4C-0F13-4FD4-8F23-99FD46618370}"/>
          </ac:spMkLst>
        </pc:spChg>
        <pc:picChg chg="add mod">
          <ac:chgData name="Spasko Katsarski" userId="cc8518145bc96298" providerId="LiveId" clId="{2535CB51-1AC8-4E1C-80E0-15C13F00E759}" dt="2023-10-06T16:03:26.743" v="83"/>
          <ac:picMkLst>
            <pc:docMk/>
            <pc:sldMk cId="172473818" sldId="503"/>
            <ac:picMk id="4" creationId="{61619FE1-20ED-194D-2304-26F363FC14F1}"/>
          </ac:picMkLst>
        </pc:picChg>
        <pc:picChg chg="mod">
          <ac:chgData name="Spasko Katsarski" userId="cc8518145bc96298" providerId="LiveId" clId="{2535CB51-1AC8-4E1C-80E0-15C13F00E759}" dt="2023-10-06T16:00:35.341" v="1" actId="1076"/>
          <ac:picMkLst>
            <pc:docMk/>
            <pc:sldMk cId="172473818" sldId="503"/>
            <ac:picMk id="31752" creationId="{00000000-0000-0000-0000-000000000000}"/>
          </ac:picMkLst>
        </pc:picChg>
      </pc:sldChg>
      <pc:sldChg chg="add">
        <pc:chgData name="Spasko Katsarski" userId="cc8518145bc96298" providerId="LiveId" clId="{2535CB51-1AC8-4E1C-80E0-15C13F00E759}" dt="2023-10-06T16:03:14.264" v="81"/>
        <pc:sldMkLst>
          <pc:docMk/>
          <pc:sldMk cId="1732530328" sldId="504"/>
        </pc:sldMkLst>
      </pc:sldChg>
      <pc:sldChg chg="modSp mod">
        <pc:chgData name="Spasko Katsarski" userId="cc8518145bc96298" providerId="LiveId" clId="{2535CB51-1AC8-4E1C-80E0-15C13F00E759}" dt="2023-10-06T16:01:05.846" v="9" actId="1036"/>
        <pc:sldMkLst>
          <pc:docMk/>
          <pc:sldMk cId="157698342" sldId="520"/>
        </pc:sldMkLst>
        <pc:spChg chg="mod">
          <ac:chgData name="Spasko Katsarski" userId="cc8518145bc96298" providerId="LiveId" clId="{2535CB51-1AC8-4E1C-80E0-15C13F00E759}" dt="2023-10-06T16:01:05.846" v="9" actId="1036"/>
          <ac:spMkLst>
            <pc:docMk/>
            <pc:sldMk cId="157698342" sldId="520"/>
            <ac:spMk id="4" creationId="{75016D31-012C-ECAC-F463-E3E8C0294A0B}"/>
          </ac:spMkLst>
        </pc:spChg>
      </pc:sldChg>
      <pc:sldChg chg="modSp mod">
        <pc:chgData name="Spasko Katsarski" userId="cc8518145bc96298" providerId="LiveId" clId="{2535CB51-1AC8-4E1C-80E0-15C13F00E759}" dt="2023-10-06T16:01:21.706" v="29" actId="20577"/>
        <pc:sldMkLst>
          <pc:docMk/>
          <pc:sldMk cId="4288684798" sldId="527"/>
        </pc:sldMkLst>
        <pc:spChg chg="mod">
          <ac:chgData name="Spasko Katsarski" userId="cc8518145bc96298" providerId="LiveId" clId="{2535CB51-1AC8-4E1C-80E0-15C13F00E759}" dt="2023-10-06T16:01:21.706" v="29" actId="20577"/>
          <ac:spMkLst>
            <pc:docMk/>
            <pc:sldMk cId="4288684798" sldId="527"/>
            <ac:spMk id="5" creationId="{69B2A810-B99C-31DF-53A7-5E4F08E19CEA}"/>
          </ac:spMkLst>
        </pc:spChg>
        <pc:spChg chg="mod">
          <ac:chgData name="Spasko Katsarski" userId="cc8518145bc96298" providerId="LiveId" clId="{2535CB51-1AC8-4E1C-80E0-15C13F00E759}" dt="2023-10-06T16:01:18.456" v="11"/>
          <ac:spMkLst>
            <pc:docMk/>
            <pc:sldMk cId="4288684798" sldId="527"/>
            <ac:spMk id="7" creationId="{CD4451EC-8944-6BC8-BC45-23E0FD1012D6}"/>
          </ac:spMkLst>
        </pc:spChg>
      </pc:sldChg>
      <pc:sldChg chg="modSp mod">
        <pc:chgData name="Spasko Katsarski" userId="cc8518145bc96298" providerId="LiveId" clId="{2535CB51-1AC8-4E1C-80E0-15C13F00E759}" dt="2023-10-06T16:02:30.418" v="63" actId="1036"/>
        <pc:sldMkLst>
          <pc:docMk/>
          <pc:sldMk cId="2373101763" sldId="530"/>
        </pc:sldMkLst>
        <pc:spChg chg="mod">
          <ac:chgData name="Spasko Katsarski" userId="cc8518145bc96298" providerId="LiveId" clId="{2535CB51-1AC8-4E1C-80E0-15C13F00E759}" dt="2023-10-06T16:02:30.418" v="63" actId="1036"/>
          <ac:spMkLst>
            <pc:docMk/>
            <pc:sldMk cId="2373101763" sldId="530"/>
            <ac:spMk id="5" creationId="{0E127296-99C4-8822-7C65-5E42BD113733}"/>
          </ac:spMkLst>
        </pc:spChg>
        <pc:spChg chg="mod">
          <ac:chgData name="Spasko Katsarski" userId="cc8518145bc96298" providerId="LiveId" clId="{2535CB51-1AC8-4E1C-80E0-15C13F00E759}" dt="2023-10-06T16:02:26.309" v="62" actId="1035"/>
          <ac:spMkLst>
            <pc:docMk/>
            <pc:sldMk cId="2373101763" sldId="530"/>
            <ac:spMk id="7" creationId="{DBF5BC22-AD04-88CB-6815-64BD6FF6720E}"/>
          </ac:spMkLst>
        </pc:spChg>
      </pc:sldChg>
      <pc:sldChg chg="modSp mod">
        <pc:chgData name="Spasko Katsarski" userId="cc8518145bc96298" providerId="LiveId" clId="{2535CB51-1AC8-4E1C-80E0-15C13F00E759}" dt="2023-10-06T16:02:56.259" v="79" actId="1035"/>
        <pc:sldMkLst>
          <pc:docMk/>
          <pc:sldMk cId="3207832938" sldId="531"/>
        </pc:sldMkLst>
        <pc:spChg chg="mod">
          <ac:chgData name="Spasko Katsarski" userId="cc8518145bc96298" providerId="LiveId" clId="{2535CB51-1AC8-4E1C-80E0-15C13F00E759}" dt="2023-10-06T16:02:56.259" v="79" actId="1035"/>
          <ac:spMkLst>
            <pc:docMk/>
            <pc:sldMk cId="3207832938" sldId="531"/>
            <ac:spMk id="5" creationId="{BBA794F8-909E-BB06-1D23-27282EAF0509}"/>
          </ac:spMkLst>
        </pc:spChg>
        <pc:spChg chg="mod">
          <ac:chgData name="Spasko Katsarski" userId="cc8518145bc96298" providerId="LiveId" clId="{2535CB51-1AC8-4E1C-80E0-15C13F00E759}" dt="2023-10-06T16:02:51.322" v="76" actId="20577"/>
          <ac:spMkLst>
            <pc:docMk/>
            <pc:sldMk cId="3207832938" sldId="531"/>
            <ac:spMk id="7" creationId="{7C61B429-582C-FDE8-08E5-6BB8DB9E701E}"/>
          </ac:spMkLst>
        </pc:spChg>
      </pc:sldChg>
      <pc:sldChg chg="modSp mod">
        <pc:chgData name="Spasko Katsarski" userId="cc8518145bc96298" providerId="LiveId" clId="{2535CB51-1AC8-4E1C-80E0-15C13F00E759}" dt="2023-10-06T16:01:41.438" v="36" actId="1035"/>
        <pc:sldMkLst>
          <pc:docMk/>
          <pc:sldMk cId="1969478135" sldId="535"/>
        </pc:sldMkLst>
        <pc:spChg chg="mod">
          <ac:chgData name="Spasko Katsarski" userId="cc8518145bc96298" providerId="LiveId" clId="{2535CB51-1AC8-4E1C-80E0-15C13F00E759}" dt="2023-10-06T16:01:41.438" v="36" actId="1035"/>
          <ac:spMkLst>
            <pc:docMk/>
            <pc:sldMk cId="1969478135" sldId="535"/>
            <ac:spMk id="4" creationId="{B25D6E31-576F-E092-23A7-EA6DAA0553F1}"/>
          </ac:spMkLst>
        </pc:spChg>
        <pc:spChg chg="mod">
          <ac:chgData name="Spasko Katsarski" userId="cc8518145bc96298" providerId="LiveId" clId="{2535CB51-1AC8-4E1C-80E0-15C13F00E759}" dt="2023-10-06T16:01:36.939" v="35" actId="1035"/>
          <ac:spMkLst>
            <pc:docMk/>
            <pc:sldMk cId="1969478135" sldId="535"/>
            <ac:spMk id="6" creationId="{2992EB85-A8EC-EDBA-9966-D1822504823A}"/>
          </ac:spMkLst>
        </pc:spChg>
      </pc:sldChg>
      <pc:sldChg chg="modAnim">
        <pc:chgData name="Spasko Katsarski" userId="cc8518145bc96298" providerId="LiveId" clId="{2535CB51-1AC8-4E1C-80E0-15C13F00E759}" dt="2023-10-06T16:02:07.374" v="37"/>
        <pc:sldMkLst>
          <pc:docMk/>
          <pc:sldMk cId="3683989427" sldId="53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676AD65D-7EE5-EB4E-7D5B-5642F2BCCE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17820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19891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F3A07C-CFD6-DAEE-4643-CD40B7128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343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5FA11D-EEDA-F3B0-5468-2D2CDA7816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74690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8A3B429-B9E0-49E8-7DEA-8F68A2B874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3871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B001F34-59F7-7971-36CD-F186176896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76082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5958B432-5667-A1C2-58F6-A3ACED21CB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1782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7A1089-3AA8-DA9F-6257-912FC76E4B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04331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87E94E-EC69-C8DB-30FF-3662CFBFF8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48381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725060-078F-7DF2-BCA2-5E3A043F27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5919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C942DB1-E8BE-2113-3517-9C2A1F08E9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326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FFDEEFB-0E1C-23D9-514D-3EB1EEA9F1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43694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044B739-61B5-997B-F809-7B108908F1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636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A0BED5B-C14D-2B31-6FBC-4AFD74B4C4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424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Връзки, релационна схема, аномалии</a:t>
            </a:r>
            <a:r>
              <a:rPr lang="en-US" dirty="0"/>
              <a:t> </a:t>
            </a:r>
            <a:r>
              <a:rPr lang="bg-BG" dirty="0"/>
              <a:t>и нормални форми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Връзки и </a:t>
            </a:r>
            <a:r>
              <a:rPr lang="en-US" sz="4400" dirty="0"/>
              <a:t>E/R </a:t>
            </a:r>
            <a:r>
              <a:rPr lang="bg-BG" sz="4400" dirty="0"/>
              <a:t>диаграми</a:t>
            </a:r>
          </a:p>
        </p:txBody>
      </p:sp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61619FE1-20ED-194D-2304-26F363FC1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  <p:pic>
        <p:nvPicPr>
          <p:cNvPr id="1026" name="Picture 2" descr="What is an Entity Diagram (ERD)?. An Entity Relationship Diagram or ER… |  by sonia dumitru | Medium">
            <a:extLst>
              <a:ext uri="{FF2B5EF4-FFF2-40B4-BE49-F238E27FC236}">
                <a16:creationId xmlns:a16="http://schemas.microsoft.com/office/drawing/2014/main" id="{AD743C9F-C9C1-102F-0902-467431AD1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000" y="2696338"/>
            <a:ext cx="3770250" cy="27587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7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Barrier PNGs for Free Downlo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1295" y="1752600"/>
            <a:ext cx="2569411" cy="1830706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69B2A810-B99C-31DF-53A7-5E4F08E19CE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Integrity Constraints: </a:t>
            </a:r>
            <a:r>
              <a:rPr lang="bg-BG" dirty="0"/>
              <a:t>правила и проверки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D4451EC-8944-6BC8-BC45-23E0FD1012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Ограничение на целостта</a:t>
            </a:r>
          </a:p>
        </p:txBody>
      </p:sp>
    </p:spTree>
    <p:extLst>
      <p:ext uri="{BB962C8B-B14F-4D97-AF65-F5344CB8AC3E}">
        <p14:creationId xmlns:p14="http://schemas.microsoft.com/office/powerpoint/2010/main" val="428868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ru-RU" dirty="0"/>
              <a:t>Гарантират целостта на данните в таблиците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ru-RU" dirty="0"/>
              <a:t>Налага</a:t>
            </a:r>
            <a:r>
              <a:rPr lang="bg-BG" dirty="0"/>
              <a:t>т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правила за данни</a:t>
            </a:r>
            <a:r>
              <a:rPr lang="ru-RU" dirty="0"/>
              <a:t>, които не могат да бъдат нарушавани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Ограничение за </a:t>
            </a:r>
            <a:r>
              <a:rPr lang="bg-BG" b="1" dirty="0">
                <a:solidFill>
                  <a:schemeClr val="bg1"/>
                </a:solidFill>
              </a:rPr>
              <a:t>първичен ключ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(primary key constraint)</a:t>
            </a:r>
            <a:endParaRPr lang="bg-BG" b="1" dirty="0"/>
          </a:p>
          <a:p>
            <a:pPr lvl="1">
              <a:lnSpc>
                <a:spcPct val="100000"/>
              </a:lnSpc>
            </a:pPr>
            <a:r>
              <a:rPr lang="ru-RU" dirty="0"/>
              <a:t>Първичният ключ на таблица има </a:t>
            </a:r>
            <a:r>
              <a:rPr lang="ru-RU" b="1" dirty="0">
                <a:solidFill>
                  <a:schemeClr val="bg1"/>
                </a:solidFill>
              </a:rPr>
              <a:t>уникална</a:t>
            </a:r>
            <a:r>
              <a:rPr lang="ru-RU" dirty="0"/>
              <a:t> стойност за </a:t>
            </a:r>
            <a:r>
              <a:rPr lang="ru-RU" b="1" dirty="0">
                <a:solidFill>
                  <a:schemeClr val="bg1"/>
                </a:solidFill>
              </a:rPr>
              <a:t>всеки ред</a:t>
            </a:r>
            <a:r>
              <a:rPr lang="ru-RU" dirty="0"/>
              <a:t> в </a:t>
            </a:r>
            <a:r>
              <a:rPr lang="bg-BG" dirty="0"/>
              <a:t>нея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Unique </a:t>
            </a:r>
            <a:r>
              <a:rPr lang="bg-BG" dirty="0"/>
              <a:t>ограничение</a:t>
            </a:r>
            <a:r>
              <a:rPr lang="en-US" dirty="0"/>
              <a:t> (unique key constraint)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Гарантира, че всички стойности в </a:t>
            </a:r>
            <a:r>
              <a:rPr lang="ru-RU" b="1" dirty="0">
                <a:solidFill>
                  <a:schemeClr val="bg1"/>
                </a:solidFill>
              </a:rPr>
              <a:t>определена</a:t>
            </a:r>
            <a:r>
              <a:rPr lang="ru-RU" dirty="0"/>
              <a:t> колона са </a:t>
            </a:r>
            <a:r>
              <a:rPr lang="ru-RU" b="1" dirty="0">
                <a:solidFill>
                  <a:schemeClr val="bg1"/>
                </a:solidFill>
              </a:rPr>
              <a:t>уникални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на целостта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ECCD39D-1841-9297-6607-557F853A04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2841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Ограничение за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външен ключ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(foreign key constraint)</a:t>
            </a:r>
            <a:endParaRPr lang="bg-BG" b="1" dirty="0"/>
          </a:p>
          <a:p>
            <a:pPr lvl="1"/>
            <a:r>
              <a:rPr lang="ru-RU" dirty="0"/>
              <a:t>Гарантира, че стойността в дадена колона е ключ от </a:t>
            </a:r>
            <a:r>
              <a:rPr lang="ru-RU" b="1" dirty="0">
                <a:solidFill>
                  <a:schemeClr val="bg1"/>
                </a:solidFill>
              </a:rPr>
              <a:t>друга таблица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Check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ограничение</a:t>
            </a:r>
            <a:r>
              <a:rPr lang="en-US" dirty="0"/>
              <a:t> (check constraint)</a:t>
            </a:r>
            <a:endParaRPr lang="bg-BG" dirty="0"/>
          </a:p>
          <a:p>
            <a:pPr lvl="1"/>
            <a:r>
              <a:rPr lang="ru-RU" dirty="0"/>
              <a:t>Гарантира, че стойностите в определена колона отговарят на някакво </a:t>
            </a:r>
            <a:r>
              <a:rPr lang="ru-RU" b="1" dirty="0">
                <a:solidFill>
                  <a:schemeClr val="bg1"/>
                </a:solidFill>
              </a:rPr>
              <a:t>предварително зададено условие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noProof="1"/>
              <a:t>Примери:</a:t>
            </a:r>
            <a:endParaRPr lang="en-US" b="1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на целостта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6800" y="5732253"/>
            <a:ext cx="5486400" cy="4341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(Hour &gt;= 0) AND (Hour &lt; 24)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104080" y="5715000"/>
            <a:ext cx="43434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(TotalAmount &gt;= 0)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05C3430-AE32-8CF7-7253-203453942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55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4A3EBF-B2EB-F730-A836-37089F6681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FD760-90E0-2D71-BCCA-5D46A08956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ограничение на колоните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  <a:p>
            <a:r>
              <a:rPr lang="bg-BG" dirty="0"/>
              <a:t>Казваме, че ще имаме </a:t>
            </a:r>
            <a:r>
              <a:rPr lang="bg-BG" b="1" dirty="0">
                <a:solidFill>
                  <a:schemeClr val="bg1"/>
                </a:solidFill>
              </a:rPr>
              <a:t>неповтарящи</a:t>
            </a:r>
            <a:r>
              <a:rPr lang="bg-BG" dirty="0"/>
              <a:t> се </a:t>
            </a:r>
            <a:r>
              <a:rPr lang="bg-BG" b="1" dirty="0">
                <a:solidFill>
                  <a:schemeClr val="bg1"/>
                </a:solidFill>
              </a:rPr>
              <a:t>имена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цената </a:t>
            </a:r>
            <a:r>
              <a:rPr lang="bg-BG" dirty="0"/>
              <a:t>на продуктите трябва да бъде </a:t>
            </a:r>
            <a:r>
              <a:rPr lang="bg-BG" b="1" dirty="0">
                <a:solidFill>
                  <a:schemeClr val="bg1"/>
                </a:solidFill>
              </a:rPr>
              <a:t>положително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64540A-9A6F-1F96-719E-23B1225F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на целостта </a:t>
            </a:r>
            <a:r>
              <a:rPr lang="en-US" dirty="0"/>
              <a:t>(3)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7530CCE-876A-F6AD-C198-2DC6C17E1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500" y="2349000"/>
            <a:ext cx="7312500" cy="18704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 TABLE Products ( 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Id INT PRIMARY KEY,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[Name] VARCHAR(255)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UNIQUE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Price DECIMAL(10, 2)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CHECK (Price &gt; 0) 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737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Ð ÐµÐ·ÑÐ»ÑÐ°Ñ Ñ Ð¸Ð·Ð¾Ð±ÑÐ°Ð¶ÐµÐ½Ð¸Ðµ Ð·Ð° cascading png">
            <a:extLst>
              <a:ext uri="{FF2B5EF4-FFF2-40B4-BE49-F238E27FC236}">
                <a16:creationId xmlns:a16="http://schemas.microsoft.com/office/drawing/2014/main" id="{3B56181C-1C35-44D5-AE7B-4DFA356A4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37" y="1208903"/>
            <a:ext cx="3255479" cy="301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25D6E31-576F-E092-23A7-EA6DAA0553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dirty="0"/>
              <a:t>Каскадни операции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2992EB85-A8EC-EDBA-9966-D1822504823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34000"/>
            <a:ext cx="10961783" cy="768084"/>
          </a:xfrm>
        </p:spPr>
        <p:txBody>
          <a:bodyPr/>
          <a:lstStyle/>
          <a:p>
            <a:r>
              <a:rPr lang="ru-RU" dirty="0"/>
              <a:t>Аномалии при вмъкване на записи. Каскадно изтриване и променяне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947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Възниква, когато се опитате да вмъкнете нов запис в таблица, </a:t>
            </a:r>
            <a:r>
              <a:rPr lang="bg-BG" dirty="0"/>
              <a:t>който </a:t>
            </a:r>
            <a:r>
              <a:rPr lang="ru-RU" dirty="0"/>
              <a:t>изисква добавяне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, които все още </a:t>
            </a:r>
            <a:r>
              <a:rPr lang="ru-RU" b="1" dirty="0">
                <a:solidFill>
                  <a:schemeClr val="bg1"/>
                </a:solidFill>
              </a:rPr>
              <a:t>нямат смисъл</a:t>
            </a:r>
          </a:p>
          <a:p>
            <a:r>
              <a:rPr lang="ru-RU" dirty="0">
                <a:solidFill>
                  <a:srgbClr val="224464"/>
                </a:solidFill>
              </a:rPr>
              <a:t>Например,</a:t>
            </a:r>
            <a:r>
              <a:rPr lang="ru-RU" dirty="0"/>
              <a:t> ако има</a:t>
            </a:r>
            <a:r>
              <a:rPr lang="bg-BG" dirty="0"/>
              <a:t>м</a:t>
            </a:r>
            <a:r>
              <a:rPr lang="ru-RU" dirty="0"/>
              <a:t>е таблица за </a:t>
            </a:r>
            <a:r>
              <a:rPr lang="ru-RU" b="1" dirty="0">
                <a:solidFill>
                  <a:schemeClr val="bg1"/>
                </a:solidFill>
              </a:rPr>
              <a:t>клиенти</a:t>
            </a:r>
            <a:r>
              <a:rPr lang="ru-RU" dirty="0"/>
              <a:t> и трябва да вмъкнете нов запис за </a:t>
            </a:r>
            <a:r>
              <a:rPr lang="ru-RU" b="1" dirty="0">
                <a:solidFill>
                  <a:schemeClr val="bg1"/>
                </a:solidFill>
              </a:rPr>
              <a:t>клиент</a:t>
            </a:r>
            <a:r>
              <a:rPr lang="ru-RU" dirty="0"/>
              <a:t>, но </a:t>
            </a:r>
            <a:r>
              <a:rPr lang="ru-RU" b="1" dirty="0">
                <a:solidFill>
                  <a:schemeClr val="bg1"/>
                </a:solidFill>
              </a:rPr>
              <a:t>не е въведен адрес на клиента</a:t>
            </a:r>
          </a:p>
          <a:p>
            <a:pPr lvl="1"/>
            <a:r>
              <a:rPr lang="ru-RU" dirty="0"/>
              <a:t>Това може да доведе до възникване на </a:t>
            </a:r>
            <a:r>
              <a:rPr lang="ru-RU" b="1" dirty="0">
                <a:solidFill>
                  <a:schemeClr val="bg1"/>
                </a:solidFill>
              </a:rPr>
              <a:t>празни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невалидни</a:t>
            </a:r>
            <a:r>
              <a:rPr lang="ru-RU" dirty="0"/>
              <a:t> записи</a:t>
            </a:r>
            <a:endParaRPr lang="en-US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Аномалии при вмъкване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1C06A5-F6E3-4580-21DB-1D11C0841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4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51830" y="1108911"/>
            <a:ext cx="9601200" cy="5546589"/>
          </a:xfrm>
        </p:spPr>
        <p:txBody>
          <a:bodyPr>
            <a:normAutofit/>
          </a:bodyPr>
          <a:lstStyle/>
          <a:p>
            <a:r>
              <a:rPr lang="bg-BG" dirty="0"/>
              <a:t>Позволява, когато се направи </a:t>
            </a:r>
            <a:r>
              <a:rPr lang="bg-BG" b="1" dirty="0">
                <a:solidFill>
                  <a:schemeClr val="bg1"/>
                </a:solidFill>
              </a:rPr>
              <a:t>промяна</a:t>
            </a:r>
            <a:r>
              <a:rPr lang="bg-BG" dirty="0"/>
              <a:t> в определен обект, тази промяна да се приложи към </a:t>
            </a:r>
            <a:r>
              <a:rPr lang="bg-BG" b="1" dirty="0">
                <a:solidFill>
                  <a:schemeClr val="bg1"/>
                </a:solidFill>
              </a:rPr>
              <a:t>всички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свързани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обекти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Каскадно </a:t>
            </a:r>
            <a:r>
              <a:rPr lang="bg-BG" dirty="0"/>
              <a:t>може да бъде или </a:t>
            </a:r>
            <a:r>
              <a:rPr lang="bg-BG" b="1" dirty="0">
                <a:solidFill>
                  <a:schemeClr val="bg1"/>
                </a:solidFill>
              </a:rPr>
              <a:t>изтриването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или </a:t>
            </a:r>
            <a:r>
              <a:rPr lang="bg-BG" b="1" dirty="0">
                <a:solidFill>
                  <a:schemeClr val="bg1"/>
                </a:solidFill>
              </a:rPr>
              <a:t>променянето</a:t>
            </a:r>
            <a:endParaRPr lang="bg-BG" dirty="0"/>
          </a:p>
          <a:p>
            <a:pPr marL="0" indent="0">
              <a:buNone/>
            </a:pP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Каскадиране</a:t>
            </a:r>
            <a:endParaRPr lang="en-US" dirty="0"/>
          </a:p>
        </p:txBody>
      </p:sp>
      <p:pic>
        <p:nvPicPr>
          <p:cNvPr id="30722" name="Picture 2" descr="database-schema-1895779 - American Nonsmokers' Rights Foundation |  no-smoke.or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581400"/>
            <a:ext cx="3552774" cy="3103126"/>
          </a:xfrm>
          <a:prstGeom prst="rect">
            <a:avLst/>
          </a:prstGeom>
          <a:noFill/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3551D5A1-F546-1A5D-47EE-C4A0E27085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9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607901"/>
              </p:ext>
            </p:extLst>
          </p:nvPr>
        </p:nvGraphicFramePr>
        <p:xfrm>
          <a:off x="6325408" y="3315458"/>
          <a:ext cx="4342592" cy="20947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7129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7129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523685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</a:rPr>
                        <a:t>ItemId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</a:t>
                      </a:r>
                      <a:r>
                        <a:rPr lang="bg-BG" noProof="1"/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87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051377"/>
              </p:ext>
            </p:extLst>
          </p:nvPr>
        </p:nvGraphicFramePr>
        <p:xfrm>
          <a:off x="1219200" y="3500005"/>
          <a:ext cx="3656441" cy="162745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8736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69075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542486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54248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542486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Каскадиране – Пример</a:t>
            </a:r>
            <a:endParaRPr lang="en-US" dirty="0"/>
          </a:p>
        </p:txBody>
      </p:sp>
      <p:cxnSp>
        <p:nvCxnSpPr>
          <p:cNvPr id="8" name="Straight Arrow Connector 10"/>
          <p:cNvCxnSpPr>
            <a:cxnSpLocks/>
          </p:cNvCxnSpPr>
          <p:nvPr/>
        </p:nvCxnSpPr>
        <p:spPr>
          <a:xfrm flipV="1">
            <a:off x="4970400" y="4073210"/>
            <a:ext cx="1152639" cy="9619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2398782" y="2955456"/>
            <a:ext cx="1190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7373638" y="2824029"/>
            <a:ext cx="1884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OrderItems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4970400" y="4169400"/>
            <a:ext cx="1132515" cy="7836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"/>
          <p:cNvSpPr/>
          <p:nvPr/>
        </p:nvSpPr>
        <p:spPr>
          <a:xfrm>
            <a:off x="1219200" y="4038600"/>
            <a:ext cx="3656441" cy="5454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6325408" y="4818245"/>
            <a:ext cx="4327601" cy="57856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6310418" y="3801692"/>
            <a:ext cx="4342591" cy="54544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304800" y="2412039"/>
            <a:ext cx="2758206" cy="633297"/>
          </a:xfrm>
          <a:prstGeom prst="wedgeRoundRectCallout">
            <a:avLst>
              <a:gd name="adj1" fmla="val -4855"/>
              <a:gd name="adj2" fmla="val 1283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4419600" y="2054206"/>
            <a:ext cx="3026450" cy="611461"/>
          </a:xfrm>
          <a:prstGeom prst="wedgeRoundRectCallout">
            <a:avLst>
              <a:gd name="adj1" fmla="val 20786"/>
              <a:gd name="adj2" fmla="val 16642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9144000" y="2119429"/>
            <a:ext cx="2438400" cy="591529"/>
          </a:xfrm>
          <a:prstGeom prst="wedgeRoundRectCallout">
            <a:avLst>
              <a:gd name="adj1" fmla="val -39642"/>
              <a:gd name="adj2" fmla="val 161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3072648" y="5615199"/>
            <a:ext cx="3605985" cy="611461"/>
          </a:xfrm>
          <a:prstGeom prst="wedgeRoundRectCallout">
            <a:avLst>
              <a:gd name="adj1" fmla="val 17485"/>
              <a:gd name="adj2" fmla="val -1809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Каскадно изтриване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9343347-2E52-8856-D83E-444D51D19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196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76834"/>
            <a:ext cx="12001598" cy="5528766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bg-BG" dirty="0"/>
              <a:t>Използвайте </a:t>
            </a:r>
            <a:r>
              <a:rPr lang="bg-BG" b="1" dirty="0">
                <a:solidFill>
                  <a:schemeClr val="bg1"/>
                </a:solidFill>
              </a:rPr>
              <a:t>каскадно изтриване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когато</a:t>
            </a:r>
            <a:r>
              <a:rPr lang="en-US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dirty="0"/>
              <a:t>Свързаните обекти са </a:t>
            </a:r>
            <a:r>
              <a:rPr lang="ru-RU" b="1" dirty="0">
                <a:solidFill>
                  <a:schemeClr val="bg1"/>
                </a:solidFill>
              </a:rPr>
              <a:t>безсмислени</a:t>
            </a:r>
            <a:r>
              <a:rPr lang="ru-RU" dirty="0"/>
              <a:t> без "главния"</a:t>
            </a:r>
            <a:endParaRPr lang="en-US" dirty="0"/>
          </a:p>
          <a:p>
            <a:pPr>
              <a:lnSpc>
                <a:spcPct val="114000"/>
              </a:lnSpc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Не </a:t>
            </a:r>
            <a:r>
              <a:rPr lang="bg-BG" dirty="0"/>
              <a:t>използвайте </a:t>
            </a:r>
            <a:r>
              <a:rPr lang="bg-BG" b="1" dirty="0">
                <a:solidFill>
                  <a:schemeClr val="bg1"/>
                </a:solidFill>
              </a:rPr>
              <a:t>каскадно изтриване </a:t>
            </a:r>
            <a:r>
              <a:rPr lang="bg-BG" dirty="0"/>
              <a:t>когато</a:t>
            </a:r>
            <a:r>
              <a:rPr lang="en-US" dirty="0"/>
              <a:t>:</a:t>
            </a:r>
          </a:p>
          <a:p>
            <a:pPr lvl="1">
              <a:lnSpc>
                <a:spcPct val="114000"/>
              </a:lnSpc>
            </a:pPr>
            <a:r>
              <a:rPr lang="bg-BG" dirty="0"/>
              <a:t>Извършвате </a:t>
            </a:r>
            <a:r>
              <a:rPr lang="bg-BG" b="1" dirty="0">
                <a:solidFill>
                  <a:schemeClr val="bg1"/>
                </a:solidFill>
              </a:rPr>
              <a:t>логическо изтриване</a:t>
            </a:r>
            <a:endParaRPr lang="en-US" dirty="0"/>
          </a:p>
          <a:p>
            <a:pPr lvl="2">
              <a:lnSpc>
                <a:spcPct val="114000"/>
              </a:lnSpc>
            </a:pPr>
            <a:r>
              <a:rPr lang="ru-RU" dirty="0"/>
              <a:t>Обектите са </a:t>
            </a:r>
            <a:r>
              <a:rPr lang="ru-RU" b="1" dirty="0">
                <a:solidFill>
                  <a:schemeClr val="bg1"/>
                </a:solidFill>
              </a:rPr>
              <a:t>маркирани</a:t>
            </a:r>
            <a:r>
              <a:rPr lang="ru-RU" dirty="0"/>
              <a:t> като изтрити (но всъщност не са)</a:t>
            </a:r>
            <a:endParaRPr lang="en-US" dirty="0"/>
          </a:p>
          <a:p>
            <a:pPr lvl="1">
              <a:lnSpc>
                <a:spcPct val="114000"/>
              </a:lnSpc>
            </a:pPr>
            <a:r>
              <a:rPr lang="ru-RU" dirty="0"/>
              <a:t>При по-сложни връзки каскадното изтриване няма да работи с </a:t>
            </a:r>
            <a:r>
              <a:rPr lang="ru-RU" b="1" dirty="0">
                <a:solidFill>
                  <a:schemeClr val="bg1"/>
                </a:solidFill>
              </a:rPr>
              <a:t>кръгови</a:t>
            </a:r>
            <a:r>
              <a:rPr lang="ru-RU" dirty="0"/>
              <a:t> зависимости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изтриване 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78970E3-A01D-F284-CD90-E62F01B68C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398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8101" y="1228202"/>
            <a:ext cx="11315798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изтриване</a:t>
            </a:r>
            <a:r>
              <a:rPr lang="en-US" dirty="0"/>
              <a:t> – </a:t>
            </a:r>
            <a:r>
              <a:rPr lang="bg-BG" dirty="0"/>
              <a:t>Пример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3001" y="4164432"/>
            <a:ext cx="2229557" cy="559968"/>
          </a:xfrm>
          <a:prstGeom prst="wedgeRoundRectCallout">
            <a:avLst>
              <a:gd name="adj1" fmla="val -39704"/>
              <a:gd name="adj2" fmla="val 1043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00800" y="6197282"/>
            <a:ext cx="1924757" cy="559968"/>
          </a:xfrm>
          <a:prstGeom prst="wedgeRoundRectCallout">
            <a:avLst>
              <a:gd name="adj1" fmla="val 39498"/>
              <a:gd name="adj2" fmla="val -1040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Каскада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1D8DB3F-7931-0D88-DD1A-E7D2ACC390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0846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ru-RU" sz="3400" dirty="0"/>
              <a:t>Видове връзки</a:t>
            </a:r>
          </a:p>
          <a:p>
            <a:r>
              <a:rPr lang="bg-BG" sz="3400" dirty="0"/>
              <a:t>Ограничения на целостта</a:t>
            </a:r>
            <a:endParaRPr lang="ru-RU" sz="3400" dirty="0"/>
          </a:p>
          <a:p>
            <a:r>
              <a:rPr lang="bg-BG" sz="3400" dirty="0"/>
              <a:t>Каскадни операции</a:t>
            </a:r>
            <a:r>
              <a:rPr lang="en-US" sz="3400" dirty="0"/>
              <a:t> </a:t>
            </a:r>
            <a:r>
              <a:rPr lang="bg-BG" sz="3400" dirty="0"/>
              <a:t>и аномалии</a:t>
            </a:r>
          </a:p>
          <a:p>
            <a:pPr lvl="1"/>
            <a:r>
              <a:rPr lang="bg-BG" sz="3200" dirty="0"/>
              <a:t>При </a:t>
            </a:r>
            <a:r>
              <a:rPr lang="ru-RU" sz="3200" b="1" dirty="0">
                <a:solidFill>
                  <a:schemeClr val="bg1"/>
                </a:solidFill>
              </a:rPr>
              <a:t>вмъкване </a:t>
            </a:r>
            <a:r>
              <a:rPr lang="ru-RU" sz="3200" dirty="0"/>
              <a:t>на записи</a:t>
            </a:r>
            <a:endParaRPr lang="en-US" sz="3200" dirty="0"/>
          </a:p>
          <a:p>
            <a:pPr lvl="1"/>
            <a:r>
              <a:rPr lang="bg-BG" sz="3200" dirty="0"/>
              <a:t>При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редактиране</a:t>
            </a:r>
            <a:r>
              <a:rPr lang="ru-RU" sz="3200" dirty="0"/>
              <a:t> на записи</a:t>
            </a:r>
          </a:p>
          <a:p>
            <a:pPr lvl="1"/>
            <a:r>
              <a:rPr lang="ru-RU" sz="3200" dirty="0"/>
              <a:t>При </a:t>
            </a:r>
            <a:r>
              <a:rPr lang="ru-RU" sz="3200" b="1" dirty="0">
                <a:solidFill>
                  <a:schemeClr val="bg1"/>
                </a:solidFill>
              </a:rPr>
              <a:t>изтриване</a:t>
            </a:r>
            <a:r>
              <a:rPr lang="ru-RU" sz="3200" dirty="0"/>
              <a:t> на записи</a:t>
            </a:r>
            <a:endParaRPr lang="en-US" sz="3200" dirty="0"/>
          </a:p>
          <a:p>
            <a:r>
              <a:rPr lang="bg-BG" sz="3400" dirty="0"/>
              <a:t>Нормализиране на БД</a:t>
            </a:r>
            <a:endParaRPr lang="en-US" sz="3400" dirty="0"/>
          </a:p>
          <a:p>
            <a:r>
              <a:rPr lang="en-US" sz="3400" dirty="0"/>
              <a:t>E/R </a:t>
            </a:r>
            <a:r>
              <a:rPr lang="bg-BG" sz="3400" dirty="0"/>
              <a:t>диаграми и релационна схема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50673A6-4B6F-C4FC-F59D-489DA27097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2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bg-BG" sz="3600" dirty="0"/>
              <a:t>Използвайте </a:t>
            </a:r>
            <a:r>
              <a:rPr lang="bg-BG" sz="3600" b="1" dirty="0">
                <a:solidFill>
                  <a:schemeClr val="bg1"/>
                </a:solidFill>
              </a:rPr>
              <a:t>каскадно променяне </a:t>
            </a:r>
            <a:r>
              <a:rPr lang="bg-BG" sz="3600" dirty="0"/>
              <a:t>когато</a:t>
            </a:r>
            <a:r>
              <a:rPr lang="en-US" sz="3600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sz="3400" dirty="0"/>
              <a:t>Първичният ключ </a:t>
            </a:r>
            <a:r>
              <a:rPr lang="ru-RU" sz="3400" b="1" dirty="0">
                <a:solidFill>
                  <a:schemeClr val="bg1"/>
                </a:solidFill>
              </a:rPr>
              <a:t>не е самонарастващ </a:t>
            </a:r>
            <a:r>
              <a:rPr lang="ru-RU" sz="3400" dirty="0"/>
              <a:t>(</a:t>
            </a:r>
            <a:r>
              <a:rPr lang="en-US" sz="3400" b="1" dirty="0">
                <a:solidFill>
                  <a:schemeClr val="bg1"/>
                </a:solidFill>
              </a:rPr>
              <a:t>Identity</a:t>
            </a:r>
            <a:r>
              <a:rPr lang="en-US" sz="3400" dirty="0"/>
              <a:t>) </a:t>
            </a:r>
            <a:r>
              <a:rPr lang="ru-RU" sz="3400" dirty="0"/>
              <a:t>и следователно </a:t>
            </a:r>
            <a:r>
              <a:rPr lang="ru-RU" sz="3400" b="1" dirty="0">
                <a:solidFill>
                  <a:schemeClr val="bg1"/>
                </a:solidFill>
              </a:rPr>
              <a:t>може да бъде </a:t>
            </a:r>
            <a:r>
              <a:rPr lang="ru-RU" sz="3400" dirty="0"/>
              <a:t>променен</a:t>
            </a:r>
            <a:endParaRPr lang="en-US" sz="3400" dirty="0"/>
          </a:p>
          <a:p>
            <a:pPr lvl="1">
              <a:lnSpc>
                <a:spcPct val="114000"/>
              </a:lnSpc>
            </a:pPr>
            <a:r>
              <a:rPr lang="ru-RU" sz="3400" dirty="0"/>
              <a:t>Най-добре се използва с уникално ограничение</a:t>
            </a:r>
            <a:r>
              <a:rPr lang="en-US" sz="3400" dirty="0"/>
              <a:t> (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  <a:r>
              <a:rPr lang="en-US" sz="3400" dirty="0"/>
              <a:t>)</a:t>
            </a:r>
          </a:p>
          <a:p>
            <a:pPr>
              <a:lnSpc>
                <a:spcPct val="114000"/>
              </a:lnSpc>
              <a:buClr>
                <a:srgbClr val="224464"/>
              </a:buClr>
            </a:pPr>
            <a:r>
              <a:rPr lang="bg-BG" sz="3600" b="1" dirty="0">
                <a:solidFill>
                  <a:schemeClr val="bg1"/>
                </a:solidFill>
              </a:rPr>
              <a:t>Не </a:t>
            </a:r>
            <a:r>
              <a:rPr lang="bg-BG" sz="3600" dirty="0"/>
              <a:t>използвайте </a:t>
            </a:r>
            <a:r>
              <a:rPr lang="bg-BG" sz="3600" b="1" dirty="0">
                <a:solidFill>
                  <a:schemeClr val="bg1"/>
                </a:solidFill>
              </a:rPr>
              <a:t>каскадно променяне </a:t>
            </a:r>
            <a:r>
              <a:rPr lang="bg-BG" sz="3600" dirty="0"/>
              <a:t>когато</a:t>
            </a:r>
            <a:r>
              <a:rPr lang="en-US" sz="3600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sz="3400" dirty="0"/>
              <a:t>Първичният ключ е </a:t>
            </a:r>
            <a:r>
              <a:rPr lang="ru-RU" sz="3400" b="1" dirty="0">
                <a:solidFill>
                  <a:schemeClr val="bg1"/>
                </a:solidFill>
              </a:rPr>
              <a:t>самонарастващ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променяне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0F08C3A-AAFC-C1C5-98E6-EA7F728FA8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781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786" y="1314188"/>
            <a:ext cx="11400427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Products(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Stock(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BarcodeID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FK_Stock_Products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(BarcodeId)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Products(BarcodeId)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 UPDATE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променяне –</a:t>
            </a:r>
            <a:r>
              <a:rPr lang="en-US" dirty="0"/>
              <a:t> </a:t>
            </a:r>
            <a:r>
              <a:rPr lang="bg-BG" dirty="0"/>
              <a:t>Пример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34400" y="4191000"/>
            <a:ext cx="2229557" cy="559968"/>
          </a:xfrm>
          <a:prstGeom prst="wedgeRoundRectCallout">
            <a:avLst>
              <a:gd name="adj1" fmla="val -41916"/>
              <a:gd name="adj2" fmla="val 987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40758" y="6244641"/>
            <a:ext cx="2229557" cy="559968"/>
          </a:xfrm>
          <a:prstGeom prst="wedgeRoundRectCallout">
            <a:avLst>
              <a:gd name="adj1" fmla="val 1267"/>
              <a:gd name="adj2" fmla="val -1002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Каскада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21E34F3-7757-86E4-9839-13E6888A9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959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Data, database, ok, online, server, storage, tick icon - Download on  Iconfind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1" y="1447800"/>
            <a:ext cx="2590799" cy="25908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0E127296-99C4-8822-7C65-5E42BD1137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30916"/>
            <a:ext cx="10961783" cy="768084"/>
          </a:xfrm>
        </p:spPr>
        <p:txBody>
          <a:bodyPr/>
          <a:lstStyle/>
          <a:p>
            <a:r>
              <a:rPr lang="ru-RU" dirty="0"/>
              <a:t>Избягване на дублирани данни чрез нормализиране на схемата на БД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DBF5BC22-AD04-88CB-6815-64BD6FF6720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dirty="0"/>
              <a:t>Нормализиране на БД</a:t>
            </a:r>
          </a:p>
        </p:txBody>
      </p:sp>
    </p:spTree>
    <p:extLst>
      <p:ext uri="{BB962C8B-B14F-4D97-AF65-F5344CB8AC3E}">
        <p14:creationId xmlns:p14="http://schemas.microsoft.com/office/powerpoint/2010/main" val="23731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Нормализирането</a:t>
            </a:r>
            <a:r>
              <a:rPr lang="ru-RU" dirty="0"/>
              <a:t> на релационната схема </a:t>
            </a:r>
            <a:r>
              <a:rPr lang="ru-RU" b="1" dirty="0">
                <a:solidFill>
                  <a:schemeClr val="bg1"/>
                </a:solidFill>
              </a:rPr>
              <a:t>премахва повтарящи се данни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/>
              <a:t>Ненормализираните схеми могат да съдържат много повтарящи се данни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</a:t>
            </a:r>
            <a:r>
              <a:rPr lang="en-US" dirty="0"/>
              <a:t> (1)</a:t>
            </a:r>
          </a:p>
        </p:txBody>
      </p:sp>
      <p:graphicFrame>
        <p:nvGraphicFramePr>
          <p:cNvPr id="8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409700" y="3559475"/>
          <a:ext cx="9372600" cy="3026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657"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Product</a:t>
                      </a:r>
                      <a:endParaRPr lang="en-GB" sz="2000" b="1" kern="1200" noProof="1">
                        <a:solidFill>
                          <a:schemeClr val="tx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Producer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Price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Category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Shop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Town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yoghurt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Mlexis</a:t>
                      </a:r>
                      <a:r>
                        <a:rPr lang="en-GB" sz="2200" baseline="0" noProof="1"/>
                        <a:t> Ltd.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0.67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food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store</a:t>
                      </a:r>
                      <a:r>
                        <a:rPr lang="en-GB" sz="2200" baseline="0" noProof="1"/>
                        <a:t> "Mente"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Sofia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bread</a:t>
                      </a:r>
                      <a:r>
                        <a:rPr lang="en-GB" sz="2200" baseline="0" noProof="1"/>
                        <a:t> "Dobrudja"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Bakery</a:t>
                      </a:r>
                      <a:r>
                        <a:rPr lang="en-GB" sz="2200" baseline="0" noProof="1"/>
                        <a:t> "Smoky"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0.85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food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store "Mente"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Sofia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beer</a:t>
                      </a:r>
                      <a:r>
                        <a:rPr lang="en-GB" sz="2200" baseline="0" noProof="1"/>
                        <a:t> "Zagorka"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Zagorka</a:t>
                      </a:r>
                      <a:r>
                        <a:rPr lang="en-GB" sz="2200" baseline="0" noProof="1"/>
                        <a:t> Corp.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0.68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soft drinks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stall "non-stop"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Varna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0075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beer</a:t>
                      </a:r>
                      <a:r>
                        <a:rPr lang="en-GB" sz="2200" baseline="0" noProof="1"/>
                        <a:t> "Tuborg"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Shoumen</a:t>
                      </a:r>
                      <a:r>
                        <a:rPr lang="en-GB" sz="2200" baseline="0" noProof="1"/>
                        <a:t> Drinks Corp.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0.87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soft drinks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stall</a:t>
                      </a:r>
                      <a:r>
                        <a:rPr lang="en-GB" sz="2200" baseline="0" noProof="1"/>
                        <a:t> "non-stop"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Varna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AAA3F662-B50D-B142-8B35-40FF9DE90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198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Първа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Данните се съхраняват в таблици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Полетата в редовете са </a:t>
            </a:r>
            <a:r>
              <a:rPr lang="ru-RU" b="1" dirty="0">
                <a:solidFill>
                  <a:schemeClr val="bg1"/>
                </a:solidFill>
              </a:rPr>
              <a:t>неразделими</a:t>
            </a:r>
            <a:r>
              <a:rPr lang="ru-RU" dirty="0"/>
              <a:t> стойности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В рамките на един ред </a:t>
            </a:r>
            <a:r>
              <a:rPr lang="ru-RU" b="1" dirty="0">
                <a:solidFill>
                  <a:schemeClr val="bg1"/>
                </a:solidFill>
              </a:rPr>
              <a:t>няма повторения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 всяка таблица се дефинира първичен ключ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(2)</a:t>
            </a:r>
          </a:p>
        </p:txBody>
      </p:sp>
      <p:graphicFrame>
        <p:nvGraphicFramePr>
          <p:cNvPr id="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600200" y="4572000"/>
          <a:ext cx="8991600" cy="185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61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BookTitle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ISBN (PK)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AuthorEmail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.NET Framework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3847028437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Mr. Kiro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bai-kiro@abv.bg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Beginning SQL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7234534450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Santa Claus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dedo@mraz.org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A1B4DCDF-D78A-EC3A-B447-2080BFCAB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9378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1000" y="1179000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Втора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Запазва всички изисквания на </a:t>
            </a:r>
            <a:r>
              <a:rPr lang="ru-RU" b="1" dirty="0">
                <a:solidFill>
                  <a:schemeClr val="bg1"/>
                </a:solidFill>
              </a:rPr>
              <a:t>1-ва </a:t>
            </a:r>
            <a:r>
              <a:rPr lang="ru-RU" dirty="0">
                <a:solidFill>
                  <a:srgbClr val="224464"/>
                </a:solidFill>
              </a:rPr>
              <a:t>нормална форма</a:t>
            </a:r>
            <a:endParaRPr lang="en-US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Няма колони, които да не зависят от част от първичния ключ (ако се състои от няколко колони)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(3)</a:t>
            </a:r>
          </a:p>
        </p:txBody>
      </p:sp>
      <p:graphicFrame>
        <p:nvGraphicFramePr>
          <p:cNvPr id="1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600200" y="4800600"/>
          <a:ext cx="8991600" cy="185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61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BookTitle </a:t>
                      </a:r>
                      <a:r>
                        <a:rPr lang="bg-BG" sz="2200" b="1" noProof="1">
                          <a:effectLst/>
                          <a:latin typeface="+mj-lt"/>
                        </a:rPr>
                        <a:t>(</a:t>
                      </a:r>
                      <a:r>
                        <a:rPr lang="en-US" sz="2200" b="1" noProof="1">
                          <a:effectLst/>
                          <a:latin typeface="+mj-lt"/>
                        </a:rPr>
                        <a:t>PK)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 (PK)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AuthorEmail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.NET Framework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3847028437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Mr. Kiro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bai-kiro@abv.bg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Beginning SQL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7234534450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Santa Claus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dedo@mraz.org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81400" y="3581400"/>
            <a:ext cx="3200400" cy="990600"/>
          </a:xfrm>
          <a:prstGeom prst="wedgeRoundRectCallout">
            <a:avLst>
              <a:gd name="adj1" fmla="val 37348"/>
              <a:gd name="adj2" fmla="val 78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Цената</a:t>
            </a:r>
            <a:r>
              <a:rPr lang="bg-BG" sz="2399" b="1" noProof="1">
                <a:solidFill>
                  <a:srgbClr val="FFFFFF"/>
                </a:solidFill>
              </a:rPr>
              <a:t> принадлежи на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книгата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6200" y="3505200"/>
            <a:ext cx="3352800" cy="990600"/>
          </a:xfrm>
          <a:prstGeom prst="wedgeRoundRectCallout">
            <a:avLst>
              <a:gd name="adj1" fmla="val 469"/>
              <a:gd name="adj2" fmla="val 849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Имейлът </a:t>
            </a:r>
            <a:r>
              <a:rPr lang="bg-BG" sz="2399" b="1" noProof="1">
                <a:solidFill>
                  <a:srgbClr val="FFFFFF"/>
                </a:solidFill>
              </a:rPr>
              <a:t>принадлежи на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автора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A1F943B-C242-1945-021E-2499AD846F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803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Трета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Запазва всички изисквания на </a:t>
            </a:r>
            <a:r>
              <a:rPr lang="ru-RU" b="1" dirty="0">
                <a:solidFill>
                  <a:schemeClr val="bg1"/>
                </a:solidFill>
              </a:rPr>
              <a:t>2-ра</a:t>
            </a:r>
            <a:r>
              <a:rPr lang="ru-RU" dirty="0"/>
              <a:t> нормална форма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Единствените зависимости между колоните са от тип "колона зависи от PK"</a:t>
            </a: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(4)</a:t>
            </a:r>
          </a:p>
        </p:txBody>
      </p:sp>
      <p:graphicFrame>
        <p:nvGraphicFramePr>
          <p:cNvPr id="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104900" y="3733800"/>
          <a:ext cx="9982200" cy="2689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4617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Product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ProducerId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CategoryId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ShopId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TownId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yoghourt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0.67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bread "Tipov"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3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0.85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rakiya "Biserna"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6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6.83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5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beer "Tuborg"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0.87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E662660F-7D8A-88DE-3A5F-AE4372859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8953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066800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Четвърта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Запазва всички изисквания на </a:t>
            </a:r>
            <a:r>
              <a:rPr lang="ru-RU" b="1" dirty="0">
                <a:solidFill>
                  <a:schemeClr val="bg1"/>
                </a:solidFill>
              </a:rPr>
              <a:t>3-та</a:t>
            </a:r>
            <a:r>
              <a:rPr lang="ru-RU" dirty="0"/>
              <a:t> нормална форма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Във всяка таблица има най-много една колона, с много възможни стойности за един ключ (атрибут с множество стойности)</a:t>
            </a:r>
            <a:endParaRPr lang="bg-BG" dirty="0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</a:t>
            </a:r>
            <a:r>
              <a:rPr lang="en-US" dirty="0"/>
              <a:t> (5)</a:t>
            </a:r>
            <a:endParaRPr lang="bg-BG" dirty="0"/>
          </a:p>
        </p:txBody>
      </p:sp>
      <p:graphicFrame>
        <p:nvGraphicFramePr>
          <p:cNvPr id="1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2362200" y="4953000"/>
          <a:ext cx="7467600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174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Book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Article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989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.NET Programming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Regular</a:t>
                      </a:r>
                      <a:r>
                        <a:rPr lang="en-GB" sz="2200" baseline="0" noProof="1"/>
                        <a:t> Expressions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43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Mastering</a:t>
                      </a:r>
                      <a:r>
                        <a:rPr lang="en-GB" sz="2200" baseline="0" noProof="1"/>
                        <a:t> JavaScript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AJAX</a:t>
                      </a:r>
                      <a:r>
                        <a:rPr lang="en-GB" sz="2200" baseline="0" noProof="1"/>
                        <a:t> Performance Patterns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828800" y="3962400"/>
            <a:ext cx="3048000" cy="838200"/>
          </a:xfrm>
          <a:prstGeom prst="wedgeRoundRectCallout">
            <a:avLst>
              <a:gd name="adj1" fmla="val 37348"/>
              <a:gd name="adj2" fmla="val 78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Един автор </a:t>
            </a:r>
            <a:r>
              <a:rPr lang="bg-BG" sz="2000" b="1" noProof="1">
                <a:solidFill>
                  <a:schemeClr val="bg2"/>
                </a:solidFill>
              </a:rPr>
              <a:t>може да има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книги</a:t>
            </a:r>
            <a:endParaRPr lang="en-US" sz="2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781800" y="3886200"/>
            <a:ext cx="3048000" cy="838200"/>
          </a:xfrm>
          <a:prstGeom prst="wedgeRoundRectCallout">
            <a:avLst>
              <a:gd name="adj1" fmla="val 2348"/>
              <a:gd name="adj2" fmla="val 96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Един автор </a:t>
            </a:r>
            <a:r>
              <a:rPr lang="bg-BG" sz="2000" b="1" noProof="1">
                <a:solidFill>
                  <a:schemeClr val="bg2"/>
                </a:solidFill>
              </a:rPr>
              <a:t>може да има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статии</a:t>
            </a:r>
            <a:endParaRPr lang="en-US" sz="2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D5FF94F-5A63-6F15-1F9C-226248AC8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6636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Пример за нормализирана схема (в </a:t>
            </a:r>
            <a:r>
              <a:rPr lang="ru-RU" b="1" dirty="0">
                <a:solidFill>
                  <a:schemeClr val="bg1"/>
                </a:solidFill>
              </a:rPr>
              <a:t>4-та </a:t>
            </a:r>
            <a:r>
              <a:rPr lang="ru-RU" dirty="0">
                <a:solidFill>
                  <a:srgbClr val="224464"/>
                </a:solidFill>
              </a:rPr>
              <a:t>нормална форма</a:t>
            </a:r>
            <a:r>
              <a:rPr lang="ru-RU" dirty="0"/>
              <a:t>):</a:t>
            </a:r>
            <a:endParaRPr lang="bg-BG" dirty="0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(6)</a:t>
            </a:r>
            <a:endParaRPr lang="bg-BG" dirty="0"/>
          </a:p>
        </p:txBody>
      </p:sp>
      <p:sp>
        <p:nvSpPr>
          <p:cNvPr id="497774" name="Text Box 110"/>
          <p:cNvSpPr txBox="1">
            <a:spLocks noChangeArrowheads="1"/>
          </p:cNvSpPr>
          <p:nvPr/>
        </p:nvSpPr>
        <p:spPr bwMode="auto">
          <a:xfrm>
            <a:off x="4724400" y="1676400"/>
            <a:ext cx="22098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Products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5" name="Text Box 111"/>
          <p:cNvSpPr txBox="1">
            <a:spLocks noChangeArrowheads="1"/>
          </p:cNvSpPr>
          <p:nvPr/>
        </p:nvSpPr>
        <p:spPr bwMode="auto">
          <a:xfrm>
            <a:off x="1905000" y="4953000"/>
            <a:ext cx="17139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Producers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6" name="Text Box 112"/>
          <p:cNvSpPr txBox="1">
            <a:spLocks noChangeArrowheads="1"/>
          </p:cNvSpPr>
          <p:nvPr/>
        </p:nvSpPr>
        <p:spPr bwMode="auto">
          <a:xfrm>
            <a:off x="4495800" y="4953000"/>
            <a:ext cx="1883849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7" name="Text Box 113"/>
          <p:cNvSpPr txBox="1">
            <a:spLocks noChangeArrowheads="1"/>
          </p:cNvSpPr>
          <p:nvPr/>
        </p:nvSpPr>
        <p:spPr bwMode="auto">
          <a:xfrm>
            <a:off x="7010400" y="495300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Shops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8" name="Text Box 114"/>
          <p:cNvSpPr txBox="1">
            <a:spLocks noChangeArrowheads="1"/>
          </p:cNvSpPr>
          <p:nvPr/>
        </p:nvSpPr>
        <p:spPr bwMode="auto">
          <a:xfrm>
            <a:off x="8839200" y="495300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9" name="Line 115"/>
          <p:cNvSpPr>
            <a:spLocks noChangeShapeType="1"/>
          </p:cNvSpPr>
          <p:nvPr/>
        </p:nvSpPr>
        <p:spPr bwMode="auto">
          <a:xfrm flipH="1">
            <a:off x="3739008" y="4401510"/>
            <a:ext cx="1491284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0" name="Line 116"/>
          <p:cNvSpPr>
            <a:spLocks noChangeShapeType="1"/>
          </p:cNvSpPr>
          <p:nvPr/>
        </p:nvSpPr>
        <p:spPr bwMode="auto">
          <a:xfrm flipH="1">
            <a:off x="6305056" y="4325310"/>
            <a:ext cx="1288053" cy="609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1" name="Line 117"/>
          <p:cNvSpPr>
            <a:spLocks noChangeShapeType="1"/>
          </p:cNvSpPr>
          <p:nvPr/>
        </p:nvSpPr>
        <p:spPr bwMode="auto">
          <a:xfrm flipH="1">
            <a:off x="7853625" y="4325310"/>
            <a:ext cx="806560" cy="6096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2" name="Line 118"/>
          <p:cNvSpPr>
            <a:spLocks noChangeShapeType="1"/>
          </p:cNvSpPr>
          <p:nvPr/>
        </p:nvSpPr>
        <p:spPr bwMode="auto">
          <a:xfrm flipH="1">
            <a:off x="9725613" y="4401510"/>
            <a:ext cx="77873" cy="5334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19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676400" y="2133600"/>
          <a:ext cx="8343899" cy="2654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54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Product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ProducerId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CategoryId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ShopId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TownId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Youghurt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0.67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bread "Dobrudja"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0.55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rakia "Peshtera"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6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4.38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5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beer "Tuborg"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0.67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524000" y="5410200"/>
          <a:ext cx="24002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"Milk" Ltd.</a:t>
                      </a:r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"</a:t>
                      </a:r>
                      <a:r>
                        <a:rPr lang="en-US" sz="2000" noProof="1"/>
                        <a:t>Zagorka</a:t>
                      </a:r>
                      <a:r>
                        <a:rPr lang="en-GB" sz="2000" dirty="0"/>
                        <a:t>" AD</a:t>
                      </a:r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4267200" y="5410200"/>
          <a:ext cx="22478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beer</a:t>
                      </a:r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food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6629400" y="5410200"/>
          <a:ext cx="17144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/>
                        <a:t>Billa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METRO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8458200" y="5410200"/>
          <a:ext cx="17144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/>
                        <a:t>Billa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Sofia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40BD9DD8-4655-2DE6-D33D-720A749F0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724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774" grpId="0"/>
      <p:bldP spid="497775" grpId="0"/>
      <p:bldP spid="497776" grpId="0"/>
      <p:bldP spid="497777" grpId="0"/>
      <p:bldP spid="49777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Share icon PNG on Transparent Background 14455886 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4343400" y="1371600"/>
            <a:ext cx="3122489" cy="26289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BBA794F8-909E-BB06-1D23-27282EAF050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9000"/>
            <a:ext cx="10961783" cy="768084"/>
          </a:xfrm>
        </p:spPr>
        <p:txBody>
          <a:bodyPr/>
          <a:lstStyle/>
          <a:p>
            <a:r>
              <a:rPr lang="ru-RU" dirty="0"/>
              <a:t>Релационна схема, значение и примери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C61B429-582C-FDE8-08E5-6BB8DB9E701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E/R </a:t>
            </a:r>
            <a:r>
              <a:rPr lang="bg-BG" dirty="0"/>
              <a:t>диаграми</a:t>
            </a:r>
          </a:p>
        </p:txBody>
      </p:sp>
    </p:spTree>
    <p:extLst>
      <p:ext uri="{BB962C8B-B14F-4D97-AF65-F5344CB8AC3E}">
        <p14:creationId xmlns:p14="http://schemas.microsoft.com/office/powerpoint/2010/main" val="320783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Key | Bandipedia | Fand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143000"/>
            <a:ext cx="2743200" cy="2899955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5016D31-012C-ECAC-F463-E3E8C0294A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869000"/>
            <a:ext cx="10961783" cy="768084"/>
          </a:xfrm>
        </p:spPr>
        <p:txBody>
          <a:bodyPr/>
          <a:lstStyle/>
          <a:p>
            <a:r>
              <a:rPr lang="bg-BG" dirty="0"/>
              <a:t>Видове връзки</a:t>
            </a:r>
          </a:p>
        </p:txBody>
      </p:sp>
    </p:spTree>
    <p:extLst>
      <p:ext uri="{BB962C8B-B14F-4D97-AF65-F5344CB8AC3E}">
        <p14:creationId xmlns:p14="http://schemas.microsoft.com/office/powerpoint/2010/main" val="15769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</a:rPr>
              <a:t>Релационна схема</a:t>
            </a:r>
            <a:r>
              <a:rPr lang="bg-BG" dirty="0"/>
              <a:t> (</a:t>
            </a:r>
            <a:r>
              <a:rPr lang="en-US" dirty="0"/>
              <a:t>relational DB schema</a:t>
            </a:r>
            <a:r>
              <a:rPr lang="bg-BG" dirty="0"/>
              <a:t>)</a:t>
            </a:r>
            <a:r>
              <a:rPr lang="en-US" dirty="0"/>
              <a:t>==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колекцията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от:</a:t>
            </a:r>
          </a:p>
          <a:p>
            <a:pPr lvl="1"/>
            <a:r>
              <a:rPr lang="bg-BG" dirty="0"/>
              <a:t>Схемите на всички таблици</a:t>
            </a:r>
          </a:p>
          <a:p>
            <a:pPr lvl="1"/>
            <a:r>
              <a:rPr lang="bg-BG" dirty="0"/>
              <a:t>Релации между таблиците</a:t>
            </a:r>
            <a:endParaRPr lang="en-US" dirty="0"/>
          </a:p>
          <a:p>
            <a:pPr lvl="1"/>
            <a:r>
              <a:rPr lang="ru-RU" dirty="0"/>
              <a:t>Всички други обекти на базата данни (напр. ограничения)</a:t>
            </a:r>
          </a:p>
          <a:p>
            <a:r>
              <a:rPr lang="ru-RU" dirty="0"/>
              <a:t>Релационната схема описва </a:t>
            </a:r>
            <a:r>
              <a:rPr lang="ru-RU" b="1" dirty="0">
                <a:solidFill>
                  <a:schemeClr val="bg1"/>
                </a:solidFill>
              </a:rPr>
              <a:t>структурата</a:t>
            </a:r>
            <a:r>
              <a:rPr lang="ru-RU" dirty="0"/>
              <a:t> на базата данни</a:t>
            </a:r>
            <a:endParaRPr lang="bg-BG" sz="3200" dirty="0"/>
          </a:p>
          <a:p>
            <a:pPr lvl="1"/>
            <a:r>
              <a:rPr lang="ru-RU" dirty="0"/>
              <a:t>Няма данни, но съдържа </a:t>
            </a:r>
            <a:r>
              <a:rPr lang="ru-RU" b="1" dirty="0">
                <a:solidFill>
                  <a:schemeClr val="bg1"/>
                </a:solidFill>
              </a:rPr>
              <a:t>метаданни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ru-RU" dirty="0"/>
              <a:t>Релационните схеми се показват </a:t>
            </a:r>
            <a:r>
              <a:rPr lang="ru-RU" b="1" dirty="0">
                <a:solidFill>
                  <a:schemeClr val="bg1"/>
                </a:solidFill>
              </a:rPr>
              <a:t>графично</a:t>
            </a:r>
            <a:r>
              <a:rPr lang="ru-RU" dirty="0"/>
              <a:t> в диаграми на обект/връзка (</a:t>
            </a:r>
            <a:r>
              <a:rPr lang="ru-RU" b="1" dirty="0">
                <a:solidFill>
                  <a:schemeClr val="bg1"/>
                </a:solidFill>
              </a:rPr>
              <a:t>E/R </a:t>
            </a:r>
            <a:r>
              <a:rPr lang="bg-BG" b="1" dirty="0">
                <a:solidFill>
                  <a:schemeClr val="bg1"/>
                </a:solidFill>
              </a:rPr>
              <a:t>диаграми</a:t>
            </a:r>
            <a:r>
              <a:rPr lang="en-US" dirty="0"/>
              <a:t>, Entity-Relationship Diagram</a:t>
            </a:r>
            <a:r>
              <a:rPr lang="ru-RU" dirty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Релационна схема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18D494A-1C0E-98ED-AC0B-4544A746D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33701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ru-RU" dirty="0"/>
              <a:t>Графични инструменти за </a:t>
            </a:r>
            <a:r>
              <a:rPr lang="ru-RU" b="1" dirty="0">
                <a:solidFill>
                  <a:schemeClr val="bg1"/>
                </a:solidFill>
              </a:rPr>
              <a:t>моделиране на данни </a:t>
            </a:r>
            <a:r>
              <a:rPr lang="ru-RU" dirty="0"/>
              <a:t>в информационни системи</a:t>
            </a:r>
            <a:endParaRPr lang="en-US" dirty="0"/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bg-BG" dirty="0"/>
              <a:t>П</a:t>
            </a:r>
            <a:r>
              <a:rPr lang="ru-RU" dirty="0"/>
              <a:t>омагат за </a:t>
            </a:r>
            <a:r>
              <a:rPr lang="ru-RU" b="1" dirty="0">
                <a:solidFill>
                  <a:schemeClr val="bg1"/>
                </a:solidFill>
              </a:rPr>
              <a:t>визуализиране</a:t>
            </a:r>
            <a:r>
              <a:rPr lang="ru-RU" dirty="0"/>
              <a:t> на </a:t>
            </a:r>
            <a:r>
              <a:rPr lang="ru-RU" dirty="0">
                <a:solidFill>
                  <a:srgbClr val="224464"/>
                </a:solidFill>
              </a:rPr>
              <a:t>съотношенията</a:t>
            </a:r>
            <a:r>
              <a:rPr lang="ru-RU" dirty="0"/>
              <a:t> между обекти и техните </a:t>
            </a:r>
            <a:r>
              <a:rPr lang="ru-RU" dirty="0">
                <a:solidFill>
                  <a:srgbClr val="224464"/>
                </a:solidFill>
              </a:rPr>
              <a:t>връзки</a:t>
            </a:r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ru-RU" dirty="0"/>
              <a:t>Помагат да се разбере как информацията се </a:t>
            </a:r>
            <a:r>
              <a:rPr lang="ru-RU" b="1" dirty="0">
                <a:solidFill>
                  <a:schemeClr val="bg1"/>
                </a:solidFill>
              </a:rPr>
              <a:t>организира</a:t>
            </a:r>
            <a:r>
              <a:rPr lang="ru-RU" dirty="0"/>
              <a:t> и как обектите се </a:t>
            </a:r>
            <a:r>
              <a:rPr lang="ru-RU" b="1" dirty="0">
                <a:solidFill>
                  <a:schemeClr val="bg1"/>
                </a:solidFill>
              </a:rPr>
              <a:t>свързват</a:t>
            </a:r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ru-RU" dirty="0"/>
              <a:t>Използват </a:t>
            </a:r>
            <a:r>
              <a:rPr lang="ru-RU" b="1" dirty="0">
                <a:solidFill>
                  <a:schemeClr val="bg1"/>
                </a:solidFill>
              </a:rPr>
              <a:t>абстрактни символи</a:t>
            </a:r>
            <a:r>
              <a:rPr lang="ru-RU" dirty="0"/>
              <a:t>, което прави моделирането </a:t>
            </a:r>
            <a:r>
              <a:rPr lang="ru-RU" dirty="0">
                <a:solidFill>
                  <a:srgbClr val="224464"/>
                </a:solidFill>
              </a:rPr>
              <a:t>по-прегледно</a:t>
            </a:r>
          </a:p>
          <a:p>
            <a:pPr lvl="1">
              <a:lnSpc>
                <a:spcPct val="110000"/>
              </a:lnSpc>
              <a:buClr>
                <a:schemeClr val="tx2"/>
              </a:buClr>
            </a:pPr>
            <a:r>
              <a:rPr lang="ru-RU" dirty="0"/>
              <a:t>Фокусиране върху </a:t>
            </a:r>
            <a:r>
              <a:rPr lang="ru-RU" b="1" dirty="0">
                <a:solidFill>
                  <a:schemeClr val="bg1"/>
                </a:solidFill>
              </a:rPr>
              <a:t>структурата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връзките</a:t>
            </a:r>
            <a:r>
              <a:rPr lang="ru-RU" dirty="0"/>
              <a:t>, без да се оглеждат детайлите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</a:t>
            </a:r>
            <a:r>
              <a:rPr lang="bg-BG" dirty="0"/>
              <a:t>диаграми</a:t>
            </a:r>
            <a:r>
              <a:rPr lang="en-US" dirty="0"/>
              <a:t> (Entity/Relationship Diagrams)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9654B4-2966-94C3-731C-60EEC9ACC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443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</a:t>
            </a:r>
            <a:r>
              <a:rPr lang="bg-BG" dirty="0"/>
              <a:t> диаграми – пример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0672" y="1524000"/>
            <a:ext cx="6850657" cy="4880649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06FF5508-964F-F17D-82C2-D9A1F6766B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86131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C4A0FA-3D55-2576-A2AA-CC95570ED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247CC-F1B1-0E19-BDA2-320452239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  <a:latin typeface="Consolas" panose="020B0609020204030204" pitchFamily="49" charset="0"/>
              </a:rPr>
              <a:t>Object Explorer</a:t>
            </a:r>
            <a:r>
              <a:rPr lang="ru-RU" dirty="0"/>
              <a:t> отляв разгънете вашата база данни</a:t>
            </a:r>
            <a:endParaRPr lang="en-US" dirty="0"/>
          </a:p>
          <a:p>
            <a:r>
              <a:rPr lang="ru-RU" dirty="0"/>
              <a:t>Щракнете с </a:t>
            </a:r>
            <a:r>
              <a:rPr lang="ru-RU" b="1" dirty="0">
                <a:solidFill>
                  <a:schemeClr val="bg1"/>
                </a:solidFill>
              </a:rPr>
              <a:t>десния бутон </a:t>
            </a:r>
            <a:r>
              <a:rPr lang="ru-RU" dirty="0"/>
              <a:t>върху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Database Diagrams</a:t>
            </a:r>
            <a:r>
              <a:rPr lang="ru-RU" dirty="0"/>
              <a:t> и след това изберете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 Database Diagram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589B38-BDB5-3D66-2BF7-A3D0F158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създадем </a:t>
            </a:r>
            <a:r>
              <a:rPr lang="en-US" dirty="0"/>
              <a:t>E/R </a:t>
            </a:r>
            <a:r>
              <a:rPr lang="bg-BG" dirty="0"/>
              <a:t>диаграма? (1)</a:t>
            </a:r>
            <a:endParaRPr lang="en-US" dirty="0"/>
          </a:p>
        </p:txBody>
      </p:sp>
      <p:pic>
        <p:nvPicPr>
          <p:cNvPr id="1026" name="Picture 2" descr="New Database diagram">
            <a:extLst>
              <a:ext uri="{FF2B5EF4-FFF2-40B4-BE49-F238E27FC236}">
                <a16:creationId xmlns:a16="http://schemas.microsoft.com/office/drawing/2014/main" id="{92A35C27-82C6-DE56-6904-BCC061346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44" y="3294000"/>
            <a:ext cx="4021713" cy="31527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54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C4A0FA-3D55-2576-A2AA-CC95570ED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247CC-F1B1-0E19-BDA2-320452239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таблиците</a:t>
            </a:r>
            <a:r>
              <a:rPr lang="ru-RU" dirty="0"/>
              <a:t>, които сте създали по-горе, и след това натиснете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[Add]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589B38-BDB5-3D66-2BF7-A3D0F158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създадем </a:t>
            </a:r>
            <a:r>
              <a:rPr lang="en-US" dirty="0"/>
              <a:t>E/R </a:t>
            </a:r>
            <a:r>
              <a:rPr lang="bg-BG" dirty="0"/>
              <a:t>диаграма?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2052" name="Picture 4" descr="Add tables to ER diagram">
            <a:extLst>
              <a:ext uri="{FF2B5EF4-FFF2-40B4-BE49-F238E27FC236}">
                <a16:creationId xmlns:a16="http://schemas.microsoft.com/office/drawing/2014/main" id="{D2460A47-7DE1-A87B-00B5-9A7FEAC0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762" y="2619000"/>
            <a:ext cx="7382476" cy="384984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35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C4A0FA-3D55-2576-A2AA-CC95570ED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247CC-F1B1-0E19-BDA2-320452239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Това генерира </a:t>
            </a:r>
            <a:r>
              <a:rPr lang="en-US" b="1" dirty="0">
                <a:solidFill>
                  <a:schemeClr val="bg1"/>
                </a:solidFill>
              </a:rPr>
              <a:t>E/R </a:t>
            </a:r>
            <a:r>
              <a:rPr lang="bg-BG" b="1" dirty="0">
                <a:solidFill>
                  <a:schemeClr val="bg1"/>
                </a:solidFill>
              </a:rPr>
              <a:t>диаграмата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589B38-BDB5-3D66-2BF7-A3D0F158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създадем </a:t>
            </a:r>
            <a:r>
              <a:rPr lang="en-US" dirty="0"/>
              <a:t>E/R </a:t>
            </a:r>
            <a:r>
              <a:rPr lang="bg-BG" dirty="0"/>
              <a:t>диаграма? (3)</a:t>
            </a:r>
            <a:endParaRPr lang="en-US" dirty="0"/>
          </a:p>
        </p:txBody>
      </p:sp>
      <p:pic>
        <p:nvPicPr>
          <p:cNvPr id="3074" name="Picture 2" descr="ER Diagram">
            <a:extLst>
              <a:ext uri="{FF2B5EF4-FFF2-40B4-BE49-F238E27FC236}">
                <a16:creationId xmlns:a16="http://schemas.microsoft.com/office/drawing/2014/main" id="{5F9418AD-809D-92F3-ABFA-46CB9EDAD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922" y="2016000"/>
            <a:ext cx="5392156" cy="4563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97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447800"/>
            <a:ext cx="8775781" cy="52578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Видове връзки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Едно към много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към много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Едно към едно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Ограничения на целостта</a:t>
            </a:r>
            <a:endParaRPr lang="en-US" sz="2800" dirty="0"/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Unique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-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2"/>
                </a:solidFill>
              </a:rPr>
              <a:t>Уникални стойности в колоната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Check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-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(Age &gt; 0)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dirty="0"/>
              <a:t>Cascade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2800" dirty="0"/>
              <a:t> </a:t>
            </a:r>
            <a:r>
              <a:rPr lang="bg-BG" sz="2800" dirty="0"/>
              <a:t>/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Нормални форми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E/R</a:t>
            </a:r>
            <a:r>
              <a:rPr lang="en-US" sz="2800" dirty="0"/>
              <a:t> </a:t>
            </a:r>
            <a:r>
              <a:rPr lang="bg-BG" sz="2800" dirty="0"/>
              <a:t>диаграми</a:t>
            </a:r>
            <a:endParaRPr lang="bg-BG" sz="3200" dirty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bg-BG" sz="28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en-US" sz="3000" b="1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AA2E58D-826A-A7C3-C76C-27B6AF580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384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E3C276B-36A0-5B0A-7497-424FECD48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99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ru-RU" sz="3400" b="1" dirty="0">
                <a:solidFill>
                  <a:schemeClr val="bg1"/>
                </a:solidFill>
              </a:rPr>
              <a:t>Външният ключ </a:t>
            </a:r>
            <a:r>
              <a:rPr lang="ru-RU" sz="3400" dirty="0"/>
              <a:t>е идентификатор на запис, разположен в </a:t>
            </a:r>
            <a:r>
              <a:rPr lang="ru-RU" sz="3400" b="1" dirty="0">
                <a:solidFill>
                  <a:schemeClr val="bg1"/>
                </a:solidFill>
              </a:rPr>
              <a:t>друга</a:t>
            </a:r>
            <a:r>
              <a:rPr lang="ru-RU" sz="3400" dirty="0"/>
              <a:t> таблица (обикновено нейният </a:t>
            </a:r>
            <a:r>
              <a:rPr lang="ru-RU" sz="3400" b="1" dirty="0">
                <a:solidFill>
                  <a:schemeClr val="bg1"/>
                </a:solidFill>
              </a:rPr>
              <a:t>първичен ключ</a:t>
            </a:r>
            <a:r>
              <a:rPr lang="ru-RU" sz="3400" dirty="0"/>
              <a:t>)</a:t>
            </a:r>
            <a:endParaRPr lang="bg-BG" sz="3400" dirty="0"/>
          </a:p>
          <a:p>
            <a:r>
              <a:rPr lang="ru-RU" sz="3400" dirty="0"/>
              <a:t>Чрез използването на </a:t>
            </a:r>
            <a:r>
              <a:rPr lang="bg-BG" sz="3400" b="1" dirty="0">
                <a:solidFill>
                  <a:schemeClr val="bg1"/>
                </a:solidFill>
              </a:rPr>
              <a:t>релации</a:t>
            </a:r>
            <a:r>
              <a:rPr lang="ru-RU" sz="3400" dirty="0"/>
              <a:t> </a:t>
            </a:r>
            <a:r>
              <a:rPr lang="en-US" sz="3400" dirty="0"/>
              <a:t>(relationships) </a:t>
            </a:r>
            <a:r>
              <a:rPr lang="bg-BG" sz="3400" dirty="0"/>
              <a:t>избягваме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повтарянето</a:t>
            </a:r>
            <a:r>
              <a:rPr lang="ru-RU" sz="3400" dirty="0"/>
              <a:t> на данни в БД</a:t>
            </a:r>
          </a:p>
          <a:p>
            <a:r>
              <a:rPr lang="bg-BG" sz="3400" dirty="0"/>
              <a:t>Има следните </a:t>
            </a:r>
            <a:r>
              <a:rPr lang="bg-BG" sz="3400" b="1" dirty="0"/>
              <a:t>видове</a:t>
            </a:r>
            <a:r>
              <a:rPr lang="bg-BG" sz="3400" dirty="0"/>
              <a:t> </a:t>
            </a:r>
            <a:r>
              <a:rPr lang="bg-BG" sz="3400" b="1" dirty="0"/>
              <a:t>връзки</a:t>
            </a:r>
            <a:r>
              <a:rPr lang="bg-BG" sz="3400" dirty="0"/>
              <a:t>:</a:t>
            </a:r>
          </a:p>
          <a:p>
            <a:pPr lvl="1"/>
            <a:r>
              <a:rPr lang="bg-BG" sz="3200" b="1" dirty="0"/>
              <a:t>Едно към много (</a:t>
            </a:r>
            <a:r>
              <a:rPr lang="en-US" sz="3200" b="1" dirty="0">
                <a:solidFill>
                  <a:schemeClr val="bg1"/>
                </a:solidFill>
              </a:rPr>
              <a:t>one-to-many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/>
              <a:t> – пример: </a:t>
            </a:r>
            <a:r>
              <a:rPr lang="bg-BG" sz="3200" b="1" dirty="0"/>
              <a:t>държава</a:t>
            </a:r>
            <a:r>
              <a:rPr lang="bg-BG" sz="3200" dirty="0"/>
              <a:t> / </a:t>
            </a:r>
            <a:r>
              <a:rPr lang="bg-BG" sz="3200" b="1" dirty="0"/>
              <a:t>град</a:t>
            </a:r>
          </a:p>
          <a:p>
            <a:pPr lvl="1"/>
            <a:r>
              <a:rPr lang="bg-BG" sz="3200" b="1" dirty="0"/>
              <a:t>Много към много (</a:t>
            </a:r>
            <a:r>
              <a:rPr lang="en-US" sz="3200" b="1" dirty="0">
                <a:solidFill>
                  <a:schemeClr val="bg1"/>
                </a:solidFill>
              </a:rPr>
              <a:t>many-to-many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/>
              <a:t> – пример: </a:t>
            </a:r>
            <a:r>
              <a:rPr lang="bg-BG" sz="3200" b="1" dirty="0"/>
              <a:t>студент</a:t>
            </a:r>
            <a:r>
              <a:rPr lang="bg-BG" sz="3200" dirty="0"/>
              <a:t> / </a:t>
            </a:r>
            <a:r>
              <a:rPr lang="bg-BG" sz="3200" b="1" dirty="0"/>
              <a:t>курс</a:t>
            </a:r>
          </a:p>
          <a:p>
            <a:pPr lvl="1"/>
            <a:r>
              <a:rPr lang="bg-BG" sz="3200" b="1" dirty="0"/>
              <a:t>Едно към едно (</a:t>
            </a:r>
            <a:r>
              <a:rPr lang="en-US" sz="3200" b="1" dirty="0">
                <a:solidFill>
                  <a:schemeClr val="bg1"/>
                </a:solidFill>
              </a:rPr>
              <a:t>one-to-one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/>
              <a:t> – </a:t>
            </a:r>
            <a:r>
              <a:rPr lang="bg-BG" sz="3200" dirty="0"/>
              <a:t>пример: </a:t>
            </a:r>
            <a:r>
              <a:rPr lang="bg-BG" sz="3200" b="1" dirty="0"/>
              <a:t>човек</a:t>
            </a:r>
            <a:r>
              <a:rPr lang="bg-BG" sz="3200" dirty="0"/>
              <a:t> / </a:t>
            </a:r>
            <a:r>
              <a:rPr lang="bg-BG" sz="3200" b="1" dirty="0"/>
              <a:t>паспорт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425E76F-B503-84A4-9B00-EF81257C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168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-228600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Един запис </a:t>
            </a:r>
            <a:r>
              <a:rPr lang="ru-RU" sz="3400" dirty="0"/>
              <a:t>в първата таблица има </a:t>
            </a:r>
            <a:r>
              <a:rPr lang="ru-RU" sz="3400" b="1" dirty="0">
                <a:solidFill>
                  <a:schemeClr val="bg1"/>
                </a:solidFill>
              </a:rPr>
              <a:t>много</a:t>
            </a:r>
            <a:r>
              <a:rPr lang="ru-RU" sz="3400" dirty="0"/>
              <a:t> съответстващи записи във втората таблица</a:t>
            </a:r>
            <a:endParaRPr lang="en-US" sz="3400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</a:t>
            </a:r>
            <a:r>
              <a:rPr lang="en-US" dirty="0"/>
              <a:t> (One-to-Many)</a:t>
            </a:r>
            <a:endParaRPr lang="bg-BG" dirty="0"/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2667000" y="2574000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8418727" y="2853777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>
            <a:off x="6400800" y="4091068"/>
            <a:ext cx="1524000" cy="22860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6" name="Line 57"/>
          <p:cNvSpPr>
            <a:spLocks noChangeShapeType="1"/>
          </p:cNvSpPr>
          <p:nvPr/>
        </p:nvSpPr>
        <p:spPr bwMode="auto">
          <a:xfrm flipV="1">
            <a:off x="6400800" y="4472070"/>
            <a:ext cx="1524000" cy="1360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7" name="Line 58"/>
          <p:cNvSpPr>
            <a:spLocks noChangeShapeType="1"/>
          </p:cNvSpPr>
          <p:nvPr/>
        </p:nvSpPr>
        <p:spPr bwMode="auto">
          <a:xfrm flipV="1">
            <a:off x="6400800" y="4929270"/>
            <a:ext cx="1524000" cy="1360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8" name="Line 59"/>
          <p:cNvSpPr>
            <a:spLocks noChangeShapeType="1"/>
          </p:cNvSpPr>
          <p:nvPr/>
        </p:nvSpPr>
        <p:spPr bwMode="auto">
          <a:xfrm flipV="1">
            <a:off x="6400800" y="5081670"/>
            <a:ext cx="1524000" cy="44907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9" name="Line 60"/>
          <p:cNvSpPr>
            <a:spLocks noChangeShapeType="1"/>
          </p:cNvSpPr>
          <p:nvPr/>
        </p:nvSpPr>
        <p:spPr bwMode="auto">
          <a:xfrm flipV="1">
            <a:off x="6400800" y="5538870"/>
            <a:ext cx="1524000" cy="44907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30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056001"/>
              </p:ext>
            </p:extLst>
          </p:nvPr>
        </p:nvGraphicFramePr>
        <p:xfrm>
          <a:off x="1143000" y="3176670"/>
          <a:ext cx="5257800" cy="3058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3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6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02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02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710376"/>
              </p:ext>
            </p:extLst>
          </p:nvPr>
        </p:nvGraphicFramePr>
        <p:xfrm>
          <a:off x="7924800" y="3501626"/>
          <a:ext cx="2947556" cy="2249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02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45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53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53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1FD673AC-DA79-6D67-769F-23586300E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0500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219200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/>
              <a:t>Записите в </a:t>
            </a:r>
            <a:r>
              <a:rPr lang="ru-RU" sz="3200" dirty="0">
                <a:solidFill>
                  <a:schemeClr val="tx2"/>
                </a:solidFill>
              </a:rPr>
              <a:t>първата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таблица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имат </a:t>
            </a:r>
            <a:r>
              <a:rPr lang="ru-RU" sz="3200" b="1" dirty="0">
                <a:solidFill>
                  <a:schemeClr val="bg1"/>
                </a:solidFill>
              </a:rPr>
              <a:t>много</a:t>
            </a:r>
            <a:r>
              <a:rPr lang="ru-RU" sz="3200" dirty="0"/>
              <a:t> съответстващи записи във </a:t>
            </a:r>
            <a:r>
              <a:rPr lang="ru-RU" sz="3200" dirty="0">
                <a:solidFill>
                  <a:schemeClr val="tx2"/>
                </a:solidFill>
              </a:rPr>
              <a:t>втората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обратно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sz="3200" dirty="0"/>
              <a:t>Реализира се чрез </a:t>
            </a:r>
            <a:r>
              <a:rPr lang="ru-RU" sz="3200" b="1" dirty="0">
                <a:solidFill>
                  <a:schemeClr val="bg1"/>
                </a:solidFill>
              </a:rPr>
              <a:t>допълнителна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Много към много</a:t>
            </a:r>
            <a:r>
              <a:rPr lang="en-US" dirty="0"/>
              <a:t> (Many-to-Many)</a:t>
            </a:r>
            <a:endParaRPr lang="bg-BG" dirty="0"/>
          </a:p>
        </p:txBody>
      </p:sp>
      <p:sp>
        <p:nvSpPr>
          <p:cNvPr id="477226" name="Text Box 42"/>
          <p:cNvSpPr txBox="1">
            <a:spLocks noChangeArrowheads="1"/>
          </p:cNvSpPr>
          <p:nvPr/>
        </p:nvSpPr>
        <p:spPr bwMode="auto">
          <a:xfrm>
            <a:off x="9144000" y="3647400"/>
            <a:ext cx="156485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Courses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51" name="Line 67"/>
          <p:cNvSpPr>
            <a:spLocks noChangeShapeType="1"/>
          </p:cNvSpPr>
          <p:nvPr/>
        </p:nvSpPr>
        <p:spPr bwMode="auto">
          <a:xfrm flipH="1" flipV="1">
            <a:off x="3657599" y="4485600"/>
            <a:ext cx="1143000" cy="228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2" name="Line 68"/>
          <p:cNvSpPr>
            <a:spLocks noChangeShapeType="1"/>
          </p:cNvSpPr>
          <p:nvPr/>
        </p:nvSpPr>
        <p:spPr bwMode="auto">
          <a:xfrm flipH="1" flipV="1">
            <a:off x="3698248" y="4690454"/>
            <a:ext cx="1102352" cy="55714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4" name="Line 70"/>
          <p:cNvSpPr>
            <a:spLocks noChangeShapeType="1"/>
          </p:cNvSpPr>
          <p:nvPr/>
        </p:nvSpPr>
        <p:spPr bwMode="auto">
          <a:xfrm flipH="1" flipV="1">
            <a:off x="3657599" y="5628600"/>
            <a:ext cx="1142997" cy="762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5" name="Line 71"/>
          <p:cNvSpPr>
            <a:spLocks noChangeShapeType="1"/>
          </p:cNvSpPr>
          <p:nvPr/>
        </p:nvSpPr>
        <p:spPr bwMode="auto">
          <a:xfrm flipH="1" flipV="1">
            <a:off x="3657599" y="5781000"/>
            <a:ext cx="1142998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7" name="Line 73"/>
          <p:cNvSpPr>
            <a:spLocks noChangeShapeType="1"/>
          </p:cNvSpPr>
          <p:nvPr/>
        </p:nvSpPr>
        <p:spPr bwMode="auto">
          <a:xfrm>
            <a:off x="7620000" y="4714200"/>
            <a:ext cx="914400" cy="228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8" name="Line 74"/>
          <p:cNvSpPr>
            <a:spLocks noChangeShapeType="1"/>
          </p:cNvSpPr>
          <p:nvPr/>
        </p:nvSpPr>
        <p:spPr bwMode="auto">
          <a:xfrm>
            <a:off x="7620397" y="5381018"/>
            <a:ext cx="914003" cy="9518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9" name="Line 75"/>
          <p:cNvSpPr>
            <a:spLocks noChangeShapeType="1"/>
          </p:cNvSpPr>
          <p:nvPr/>
        </p:nvSpPr>
        <p:spPr bwMode="auto">
          <a:xfrm flipV="1">
            <a:off x="7620396" y="5628599"/>
            <a:ext cx="914004" cy="13341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60" name="Line 76"/>
          <p:cNvSpPr>
            <a:spLocks noChangeShapeType="1"/>
          </p:cNvSpPr>
          <p:nvPr/>
        </p:nvSpPr>
        <p:spPr bwMode="auto">
          <a:xfrm flipV="1">
            <a:off x="7620000" y="6009599"/>
            <a:ext cx="914400" cy="27017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Text Box 52"/>
          <p:cNvSpPr txBox="1">
            <a:spLocks noChangeArrowheads="1"/>
          </p:cNvSpPr>
          <p:nvPr/>
        </p:nvSpPr>
        <p:spPr bwMode="auto">
          <a:xfrm>
            <a:off x="1295400" y="3114000"/>
            <a:ext cx="176202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Students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506700"/>
              </p:ext>
            </p:extLst>
          </p:nvPr>
        </p:nvGraphicFramePr>
        <p:xfrm>
          <a:off x="990600" y="3723600"/>
          <a:ext cx="2590800" cy="2719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40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1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4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Ivan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spc="-1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Peter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3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George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4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Maria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 Box 52"/>
          <p:cNvSpPr txBox="1">
            <a:spLocks noChangeArrowheads="1"/>
          </p:cNvSpPr>
          <p:nvPr/>
        </p:nvSpPr>
        <p:spPr bwMode="auto">
          <a:xfrm>
            <a:off x="4495800" y="3266400"/>
            <a:ext cx="33528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StudentsCourses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89143"/>
              </p:ext>
            </p:extLst>
          </p:nvPr>
        </p:nvGraphicFramePr>
        <p:xfrm>
          <a:off x="4800600" y="3876000"/>
          <a:ext cx="2819400" cy="2645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Student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CourseId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495125"/>
              </p:ext>
            </p:extLst>
          </p:nvPr>
        </p:nvGraphicFramePr>
        <p:xfrm>
          <a:off x="8610600" y="4257000"/>
          <a:ext cx="2667000" cy="1981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.</a:t>
                      </a:r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Databases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JavaScript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554F0379-577C-06D7-0A06-CC0259E630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43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26" grpId="0"/>
      <p:bldP spid="477251" grpId="0" animBg="1"/>
      <p:bldP spid="477252" grpId="0" animBg="1"/>
      <p:bldP spid="477254" grpId="0" animBg="1"/>
      <p:bldP spid="477255" grpId="0" animBg="1"/>
      <p:bldP spid="477257" grpId="0" animBg="1"/>
      <p:bldP spid="477258" grpId="0" animBg="1"/>
      <p:bldP spid="477259" grpId="0" animBg="1"/>
      <p:bldP spid="477260" grpId="0" animBg="1"/>
      <p:bldP spid="21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" y="1287645"/>
            <a:ext cx="12274800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ru-RU" sz="3000" b="1" dirty="0">
                <a:solidFill>
                  <a:schemeClr val="bg1"/>
                </a:solidFill>
              </a:rPr>
              <a:t>Един</a:t>
            </a:r>
            <a:r>
              <a:rPr lang="ru-RU" sz="3000" dirty="0"/>
              <a:t> запис в първата таблица съответства на </a:t>
            </a:r>
            <a:r>
              <a:rPr lang="ru-RU" sz="3000" b="1" dirty="0">
                <a:solidFill>
                  <a:schemeClr val="bg1"/>
                </a:solidFill>
              </a:rPr>
              <a:t>един</a:t>
            </a:r>
            <a:r>
              <a:rPr lang="ru-RU" sz="3000" dirty="0"/>
              <a:t> запис във втората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ru-RU" sz="3000" dirty="0"/>
              <a:t>Използва се за </a:t>
            </a:r>
            <a:r>
              <a:rPr lang="ru-RU" sz="3000" b="1" dirty="0">
                <a:solidFill>
                  <a:schemeClr val="bg1"/>
                </a:solidFill>
              </a:rPr>
              <a:t>наследяване</a:t>
            </a:r>
            <a:r>
              <a:rPr lang="ru-RU" sz="3000" dirty="0"/>
              <a:t> между таблици</a:t>
            </a:r>
            <a:endParaRPr lang="bg-BG" sz="3000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42274"/>
            <a:ext cx="9715594" cy="882654"/>
          </a:xfrm>
        </p:spPr>
        <p:txBody>
          <a:bodyPr/>
          <a:lstStyle/>
          <a:p>
            <a:r>
              <a:rPr lang="bg-BG" dirty="0"/>
              <a:t>Едно към едно</a:t>
            </a:r>
            <a:r>
              <a:rPr lang="en-US" dirty="0"/>
              <a:t> (One-to-One)</a:t>
            </a:r>
            <a:endParaRPr lang="bg-BG" dirty="0"/>
          </a:p>
        </p:txBody>
      </p:sp>
      <p:sp>
        <p:nvSpPr>
          <p:cNvPr id="478249" name="Line 41"/>
          <p:cNvSpPr>
            <a:spLocks noChangeShapeType="1"/>
          </p:cNvSpPr>
          <p:nvPr/>
        </p:nvSpPr>
        <p:spPr bwMode="auto">
          <a:xfrm>
            <a:off x="4794848" y="5994000"/>
            <a:ext cx="2518396" cy="5130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0" name="Line 42"/>
          <p:cNvSpPr>
            <a:spLocks noChangeShapeType="1"/>
          </p:cNvSpPr>
          <p:nvPr/>
        </p:nvSpPr>
        <p:spPr bwMode="auto">
          <a:xfrm>
            <a:off x="4794848" y="5544403"/>
            <a:ext cx="2471151" cy="17958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1" name="Line 43"/>
          <p:cNvSpPr>
            <a:spLocks noChangeShapeType="1"/>
          </p:cNvSpPr>
          <p:nvPr/>
        </p:nvSpPr>
        <p:spPr bwMode="auto">
          <a:xfrm flipV="1">
            <a:off x="8148499" y="3158999"/>
            <a:ext cx="0" cy="138880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8" name="Text Box 52"/>
          <p:cNvSpPr txBox="1">
            <a:spLocks noChangeArrowheads="1"/>
          </p:cNvSpPr>
          <p:nvPr/>
        </p:nvSpPr>
        <p:spPr bwMode="auto">
          <a:xfrm>
            <a:off x="8148499" y="4027134"/>
            <a:ext cx="19050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People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9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91911"/>
              </p:ext>
            </p:extLst>
          </p:nvPr>
        </p:nvGraphicFramePr>
        <p:xfrm>
          <a:off x="7543800" y="4547807"/>
          <a:ext cx="3352800" cy="2126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latin typeface="Calibri"/>
                          <a:cs typeface="Calibri"/>
                        </a:rPr>
                        <a:t>Age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Peter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bg-BG" noProof="1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Stoyan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Ivan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5777504" y="4090606"/>
            <a:ext cx="1676400" cy="914400"/>
          </a:xfrm>
          <a:prstGeom prst="wedgeRoundRectCallout">
            <a:avLst>
              <a:gd name="adj1" fmla="val 55702"/>
              <a:gd name="adj2" fmla="val 67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1843245" y="4267199"/>
            <a:ext cx="176202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Students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5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50289"/>
              </p:ext>
            </p:extLst>
          </p:nvPr>
        </p:nvGraphicFramePr>
        <p:xfrm>
          <a:off x="928845" y="4800599"/>
          <a:ext cx="3733800" cy="1487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PersonId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Specialty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Computer Science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Chemistry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4989142" y="2481689"/>
            <a:ext cx="2209800" cy="990600"/>
          </a:xfrm>
          <a:prstGeom prst="wedgeRoundRectCallout">
            <a:avLst>
              <a:gd name="adj1" fmla="val 79216"/>
              <a:gd name="adj2" fmla="val 130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и 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8151442" y="1861311"/>
            <a:ext cx="215636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Professors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8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61602"/>
              </p:ext>
            </p:extLst>
          </p:nvPr>
        </p:nvGraphicFramePr>
        <p:xfrm>
          <a:off x="7999042" y="2394711"/>
          <a:ext cx="2438400" cy="994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PersonId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Ph.D.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676071" y="2956255"/>
            <a:ext cx="2133600" cy="914400"/>
          </a:xfrm>
          <a:prstGeom prst="wedgeRoundRectCallout">
            <a:avLst>
              <a:gd name="adj1" fmla="val -17999"/>
              <a:gd name="adj2" fmla="val 151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и 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A97D9D0-EC25-A33A-71BC-8763F76909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78675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49" grpId="0" animBg="1"/>
      <p:bldP spid="478250" grpId="0" animBg="1"/>
      <p:bldP spid="478251" grpId="0" animBg="1"/>
      <p:bldP spid="18" grpId="0"/>
      <p:bldP spid="23" grpId="0" animBg="1"/>
      <p:bldP spid="24" grpId="0"/>
      <p:bldP spid="26" grpId="0" animBg="1"/>
      <p:bldP spid="27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Връзка между записи в същата таблица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Връзките </a:t>
            </a:r>
            <a:r>
              <a:rPr lang="ru-RU" b="1" dirty="0">
                <a:solidFill>
                  <a:schemeClr val="bg1"/>
                </a:solidFill>
              </a:rPr>
              <a:t>първичен</a:t>
            </a:r>
            <a:r>
              <a:rPr lang="ru-RU" dirty="0"/>
              <a:t> / </a:t>
            </a:r>
            <a:r>
              <a:rPr lang="ru-RU" b="1" dirty="0">
                <a:solidFill>
                  <a:schemeClr val="bg1"/>
                </a:solidFill>
              </a:rPr>
              <a:t>външен</a:t>
            </a:r>
            <a:r>
              <a:rPr lang="ru-RU" dirty="0"/>
              <a:t> ключ могат да сочат към </a:t>
            </a:r>
            <a:r>
              <a:rPr lang="ru-RU" b="1" dirty="0">
                <a:solidFill>
                  <a:schemeClr val="bg1"/>
                </a:solidFill>
              </a:rPr>
              <a:t>една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и</a:t>
            </a:r>
            <a:r>
              <a:rPr lang="ru-RU" dirty="0"/>
              <a:t> </a:t>
            </a:r>
            <a:r>
              <a:rPr lang="bg-BG" b="1" dirty="0">
                <a:solidFill>
                  <a:schemeClr val="bg1"/>
                </a:solidFill>
              </a:rPr>
              <a:t>съща</a:t>
            </a:r>
            <a:r>
              <a:rPr lang="ru-RU" dirty="0"/>
              <a:t> таблица</a:t>
            </a:r>
            <a:r>
              <a:rPr lang="en-US" dirty="0"/>
              <a:t> (self-relationship)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/>
              <a:t>Пример: </a:t>
            </a:r>
            <a:r>
              <a:rPr lang="bg-BG" b="1" dirty="0">
                <a:solidFill>
                  <a:schemeClr val="tx2"/>
                </a:solidFill>
              </a:rPr>
              <a:t>папките</a:t>
            </a:r>
            <a:r>
              <a:rPr lang="bg-BG" dirty="0"/>
              <a:t> съдържат </a:t>
            </a:r>
            <a:r>
              <a:rPr lang="bg-BG" b="1" dirty="0">
                <a:solidFill>
                  <a:schemeClr val="tx2"/>
                </a:solidFill>
              </a:rPr>
              <a:t>подпапки</a:t>
            </a:r>
          </a:p>
        </p:txBody>
      </p:sp>
      <p:sp>
        <p:nvSpPr>
          <p:cNvPr id="16" name="Text Box 52"/>
          <p:cNvSpPr txBox="1">
            <a:spLocks noChangeArrowheads="1"/>
          </p:cNvSpPr>
          <p:nvPr/>
        </p:nvSpPr>
        <p:spPr bwMode="auto">
          <a:xfrm>
            <a:off x="5016000" y="3231825"/>
            <a:ext cx="19050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Folders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8250"/>
              </p:ext>
            </p:extLst>
          </p:nvPr>
        </p:nvGraphicFramePr>
        <p:xfrm>
          <a:off x="3886200" y="3810000"/>
          <a:ext cx="4419600" cy="2652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latin typeface="Calibri"/>
                          <a:cs typeface="Calibri"/>
                        </a:rPr>
                        <a:t>ParentId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Root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bg-BG" noProof="1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Documents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Pictures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Birthday</a:t>
                      </a:r>
                      <a:r>
                        <a:rPr lang="en-GB" baseline="0" noProof="1"/>
                        <a:t> Party</a:t>
                      </a:r>
                      <a:endParaRPr lang="en-GB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1447800" y="3352800"/>
            <a:ext cx="2438400" cy="533400"/>
          </a:xfrm>
          <a:prstGeom prst="wedgeRoundRectCallout">
            <a:avLst>
              <a:gd name="adj1" fmla="val 55702"/>
              <a:gd name="adj2" fmla="val 67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9" name="Freeform 33"/>
          <p:cNvSpPr>
            <a:spLocks/>
          </p:cNvSpPr>
          <p:nvPr/>
        </p:nvSpPr>
        <p:spPr bwMode="auto">
          <a:xfrm>
            <a:off x="8320402" y="4724400"/>
            <a:ext cx="797133" cy="914401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0" name="Freeform 34"/>
          <p:cNvSpPr>
            <a:spLocks/>
          </p:cNvSpPr>
          <p:nvPr/>
        </p:nvSpPr>
        <p:spPr bwMode="auto">
          <a:xfrm>
            <a:off x="8320402" y="4495801"/>
            <a:ext cx="797133" cy="68580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Freeform 35"/>
          <p:cNvSpPr>
            <a:spLocks/>
          </p:cNvSpPr>
          <p:nvPr/>
        </p:nvSpPr>
        <p:spPr bwMode="auto">
          <a:xfrm>
            <a:off x="8305800" y="5715000"/>
            <a:ext cx="797133" cy="49554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305800" y="2888404"/>
            <a:ext cx="2667000" cy="540596"/>
          </a:xfrm>
          <a:prstGeom prst="wedgeRoundRectCallout">
            <a:avLst>
              <a:gd name="adj1" fmla="val -62462"/>
              <a:gd name="adj2" fmla="val 1424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9601200" y="4329662"/>
            <a:ext cx="1600200" cy="540596"/>
          </a:xfrm>
          <a:prstGeom prst="wedgeRoundRectCallout">
            <a:avLst>
              <a:gd name="adj1" fmla="val -76269"/>
              <a:gd name="adj2" fmla="val 44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Връзки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6652F45-EA80-FD57-B198-F57043A4A3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27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EDA816-477A-C861-430C-F127A6D96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D53E3-309F-2ABA-9ABC-F948467B3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диаграмите на </a:t>
            </a:r>
            <a:r>
              <a:rPr lang="en-US" sz="3200" b="1" dirty="0"/>
              <a:t>SQL Server Management Studio </a:t>
            </a:r>
            <a:r>
              <a:rPr lang="bg-BG" sz="3200" dirty="0"/>
              <a:t>можем да създаваме връзки между таблици с "</a:t>
            </a:r>
            <a:r>
              <a:rPr lang="bg-BG" sz="3200" b="1" dirty="0"/>
              <a:t>влачене на колона</a:t>
            </a:r>
            <a:r>
              <a:rPr lang="bg-BG" sz="3200" dirty="0"/>
              <a:t>"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AC8504-AA40-4525-D561-AD3457AD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връзки в </a:t>
            </a:r>
            <a:r>
              <a:rPr lang="en-US" dirty="0"/>
              <a:t>SSMS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C2A70-4F1A-0E8F-1A0A-65028D37F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2414168"/>
            <a:ext cx="6255000" cy="2085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13C130-4A18-8AF6-3DD5-83E3B226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000" y="4141706"/>
            <a:ext cx="5686364" cy="24744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067492-681C-8348-A5DB-148E59EF4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415" y="2889000"/>
            <a:ext cx="4660615" cy="1485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14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3918</TotalTime>
  <Words>1954</Words>
  <Application>Microsoft Macintosh PowerPoint</Application>
  <PresentationFormat>Widescreen</PresentationFormat>
  <Paragraphs>533</Paragraphs>
  <Slides>38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SoftUni</vt:lpstr>
      <vt:lpstr>Връзки и E/R диаграми</vt:lpstr>
      <vt:lpstr>Съдържание</vt:lpstr>
      <vt:lpstr>Видове връзки</vt:lpstr>
      <vt:lpstr>Връзки</vt:lpstr>
      <vt:lpstr>Едно към много (One-to-Many)</vt:lpstr>
      <vt:lpstr>Много към много (Many-to-Many)</vt:lpstr>
      <vt:lpstr>Едно към едно (One-to-One)</vt:lpstr>
      <vt:lpstr>Връзка между записи в същата таблица</vt:lpstr>
      <vt:lpstr>Създаване на връзки в SSMS</vt:lpstr>
      <vt:lpstr>Ограничение на целостта</vt:lpstr>
      <vt:lpstr>Ограничения на целостта (1)</vt:lpstr>
      <vt:lpstr>Ограничения на целостта (2)</vt:lpstr>
      <vt:lpstr>Ограничения на целостта (3)</vt:lpstr>
      <vt:lpstr>Каскадни операции</vt:lpstr>
      <vt:lpstr>Аномалии при вмъкване</vt:lpstr>
      <vt:lpstr>Каскадиране</vt:lpstr>
      <vt:lpstr>Каскадиране – Пример</vt:lpstr>
      <vt:lpstr>Каскадно изтриване </vt:lpstr>
      <vt:lpstr>Каскадно изтриване – Пример</vt:lpstr>
      <vt:lpstr>Каскадно променяне</vt:lpstr>
      <vt:lpstr>Каскадно променяне – Пример</vt:lpstr>
      <vt:lpstr>Нормализиране на БД</vt:lpstr>
      <vt:lpstr>Нормализация (1)</vt:lpstr>
      <vt:lpstr>Нормализация (2)</vt:lpstr>
      <vt:lpstr>Нормализация (3)</vt:lpstr>
      <vt:lpstr>Нормализация (4)</vt:lpstr>
      <vt:lpstr>Нормализация (5)</vt:lpstr>
      <vt:lpstr>Нормализация (6)</vt:lpstr>
      <vt:lpstr>E/R диаграми</vt:lpstr>
      <vt:lpstr>Релационна схема</vt:lpstr>
      <vt:lpstr>E/R диаграми (Entity/Relationship Diagrams)</vt:lpstr>
      <vt:lpstr>E/R диаграми – пример</vt:lpstr>
      <vt:lpstr>Как да създадем E/R диаграма? (1)</vt:lpstr>
      <vt:lpstr>Как да създадем E/R диаграма? (2)</vt:lpstr>
      <vt:lpstr>Как да създадем E/R диаграма? (3)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Релации и E/R диаграми</dc:title>
  <dc:subject>Software Development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122</cp:revision>
  <dcterms:created xsi:type="dcterms:W3CDTF">2018-05-23T13:08:44Z</dcterms:created>
  <dcterms:modified xsi:type="dcterms:W3CDTF">2024-07-17T10:28:18Z</dcterms:modified>
  <cp:category>computer programming;programming;software development;software engineering</cp:category>
</cp:coreProperties>
</file>