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627" r:id="rId2"/>
    <p:sldId id="298" r:id="rId3"/>
    <p:sldId id="504" r:id="rId4"/>
    <p:sldId id="505" r:id="rId5"/>
    <p:sldId id="506" r:id="rId6"/>
    <p:sldId id="518" r:id="rId7"/>
    <p:sldId id="507" r:id="rId8"/>
    <p:sldId id="508" r:id="rId9"/>
    <p:sldId id="519" r:id="rId10"/>
    <p:sldId id="520" r:id="rId11"/>
    <p:sldId id="521" r:id="rId12"/>
    <p:sldId id="522" r:id="rId13"/>
    <p:sldId id="523" r:id="rId14"/>
    <p:sldId id="527" r:id="rId15"/>
    <p:sldId id="533" r:id="rId16"/>
    <p:sldId id="534" r:id="rId17"/>
    <p:sldId id="535" r:id="rId18"/>
    <p:sldId id="548" r:id="rId19"/>
    <p:sldId id="536" r:id="rId20"/>
    <p:sldId id="544" r:id="rId21"/>
    <p:sldId id="545" r:id="rId22"/>
    <p:sldId id="546" r:id="rId23"/>
    <p:sldId id="547" r:id="rId24"/>
    <p:sldId id="549" r:id="rId25"/>
    <p:sldId id="538" r:id="rId26"/>
    <p:sldId id="539" r:id="rId27"/>
    <p:sldId id="540" r:id="rId28"/>
    <p:sldId id="343" r:id="rId29"/>
    <p:sldId id="550" r:id="rId30"/>
    <p:sldId id="55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9F6D7A7B-71D9-402C-B2CE-82D170B2C95A}">
          <p14:sldIdLst>
            <p14:sldId id="627"/>
            <p14:sldId id="298"/>
          </p14:sldIdLst>
        </p14:section>
        <p14:section name="Обекти и класове" id="{1D049578-79BA-4867-8DBF-AAC4B9474B10}">
          <p14:sldIdLst>
            <p14:sldId id="504"/>
            <p14:sldId id="505"/>
            <p14:sldId id="506"/>
            <p14:sldId id="518"/>
            <p14:sldId id="507"/>
            <p14:sldId id="508"/>
          </p14:sldIdLst>
        </p14:section>
        <p14:section name="Дефиниране на прости класове" id="{F457CC23-676F-4D43-B1C8-BA5129A332AC}">
          <p14:sldIdLst>
            <p14:sldId id="519"/>
            <p14:sldId id="520"/>
            <p14:sldId id="521"/>
            <p14:sldId id="522"/>
            <p14:sldId id="523"/>
            <p14:sldId id="527"/>
          </p14:sldIdLst>
        </p14:section>
        <p14:section name="Полета и свойства" id="{300EB49A-CB24-458B-9707-785823F2C8C0}">
          <p14:sldIdLst>
            <p14:sldId id="533"/>
            <p14:sldId id="534"/>
            <p14:sldId id="535"/>
            <p14:sldId id="548"/>
            <p14:sldId id="536"/>
          </p14:sldIdLst>
        </p14:section>
        <p14:section name="Конструктори" id="{4CCA7DA5-F8FB-4E3F-A03B-E73295D95AA0}">
          <p14:sldIdLst>
            <p14:sldId id="544"/>
            <p14:sldId id="545"/>
            <p14:sldId id="546"/>
            <p14:sldId id="547"/>
            <p14:sldId id="549"/>
          </p14:sldIdLst>
        </p14:section>
        <p14:section name="Методи" id="{90994A4B-EFBF-4F34-AF6A-CB3DB9547360}">
          <p14:sldIdLst>
            <p14:sldId id="538"/>
            <p14:sldId id="539"/>
            <p14:sldId id="540"/>
          </p14:sldIdLst>
        </p14:section>
        <p14:section name="Обобщение" id="{254F5F04-0CEA-4BA9-BF27-2C9A6E9A8930}">
          <p14:sldIdLst>
            <p14:sldId id="343"/>
            <p14:sldId id="550"/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38" autoAdjust="0"/>
    <p:restoredTop sz="95215" autoAdjust="0"/>
  </p:normalViewPr>
  <p:slideViewPr>
    <p:cSldViewPr showGuides="1">
      <p:cViewPr varScale="1">
        <p:scale>
          <a:sx n="143" d="100"/>
          <a:sy n="143" d="100"/>
        </p:scale>
        <p:origin x="224" y="30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766A47-AC83-1865-98D3-744C9338C7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39996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61234F-DA30-74C2-59D8-3C332AA8B2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64153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A43735-70BA-3722-FE44-937E387B8C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9789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2F576C3-D1B3-371A-6AEE-A7F5D0312D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55612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9E7F81E-09F8-1B0C-A289-2953E82A3D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26064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75D2BF4-D16F-8007-FAE3-1803755398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6213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31514C-E014-2195-4665-AB5D631CDF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5129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761427-7280-D96C-E032-355542FA60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5478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CD89167-F1F2-383E-8CA4-DF57A1202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48116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733C646-2247-DBF7-B190-C2E06E0965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4845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47B083-2812-0F9F-3AD4-E87DF3D58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0742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8A57024-5E52-0C8B-2CD3-B701A3789D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91281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3C1FA15-F170-240B-E530-AE84C8332F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48924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0071B7-F528-BE55-65DA-BA894A6DB4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5454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DA0DEE5-A24A-F56A-62E9-44586708E8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8495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B69C177-C9BF-82CA-7386-18D38AB37E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58354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554505C-44CE-4496-5591-CA30EDC134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0289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E03E3A7-CEBD-3DDE-ED14-76D7C2C946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1973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0432E0D-2214-68DA-E210-C3CD42024B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5880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B1F1E00-FDD0-7428-1A8E-440B3EE6EC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549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3#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3#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3#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Класове и обекти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3" name="Picture 2" descr="https://miro.medium.com/max/630/0*sJcCz-q5pIZbgmsK.png">
            <a:extLst>
              <a:ext uri="{FF2B5EF4-FFF2-40B4-BE49-F238E27FC236}">
                <a16:creationId xmlns:a16="http://schemas.microsoft.com/office/drawing/2014/main" id="{F4DABAB0-653F-1C88-401A-B1F47EEBF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16" y="2576912"/>
            <a:ext cx="3465000" cy="24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D9597F7-7B10-374B-8FE5-48E587959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Полета, свойства, конструктори, методи</a:t>
            </a:r>
          </a:p>
        </p:txBody>
      </p:sp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Дефиниране на прости класове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559754" y="3538421"/>
            <a:ext cx="4741726" cy="2541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400" dirty="0"/>
              <a:t>class Rectangle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solidFill>
                  <a:schemeClr val="tx1"/>
                </a:solidFill>
              </a:rPr>
              <a:t>  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7597868" y="3013125"/>
            <a:ext cx="2683132" cy="612907"/>
          </a:xfrm>
          <a:prstGeom prst="wedgeRoundRectCallout">
            <a:avLst>
              <a:gd name="adj1" fmla="val -66489"/>
              <a:gd name="adj2" fmla="val 66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3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класа</a:t>
            </a:r>
            <a:endParaRPr lang="en-US" sz="30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442502" y="4635453"/>
            <a:ext cx="2849966" cy="612907"/>
          </a:xfrm>
          <a:prstGeom prst="wedgeRoundRectCallout">
            <a:avLst>
              <a:gd name="adj1" fmla="val -77453"/>
              <a:gd name="adj2" fmla="val 38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</a:t>
            </a:r>
            <a:r>
              <a:rPr lang="bg-BG" sz="3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класа</a:t>
            </a:r>
            <a:endParaRPr lang="en-US" sz="30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316000" y="2553012"/>
            <a:ext cx="2924999" cy="1123685"/>
          </a:xfrm>
          <a:prstGeom prst="wedgeRoundRectCallout">
            <a:avLst>
              <a:gd name="adj1" fmla="val 58944"/>
              <a:gd name="adj2" fmla="val 577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</a:t>
            </a:r>
            <a:endParaRPr lang="en-US" sz="3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2F51778-2290-5786-A856-5E1406EC1F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9CFF1-F85D-9118-19C7-9E762579D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1407857"/>
          </a:xfrm>
        </p:spPr>
        <p:txBody>
          <a:bodyPr/>
          <a:lstStyle/>
          <a:p>
            <a:r>
              <a:rPr lang="bg-BG" dirty="0"/>
              <a:t>Можем да </a:t>
            </a:r>
            <a:r>
              <a:rPr lang="bg-BG" b="1" dirty="0">
                <a:solidFill>
                  <a:schemeClr val="bg1"/>
                </a:solidFill>
              </a:rPr>
              <a:t>дефинираме клас </a:t>
            </a:r>
            <a:r>
              <a:rPr lang="bg-BG" dirty="0"/>
              <a:t>чрез следния синтаксис:</a:t>
            </a:r>
          </a:p>
        </p:txBody>
      </p:sp>
    </p:spTree>
    <p:extLst>
      <p:ext uri="{BB962C8B-B14F-4D97-AF65-F5344CB8AC3E}">
        <p14:creationId xmlns:p14="http://schemas.microsoft.com/office/powerpoint/2010/main" val="6489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Създайте файл за класа: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Project</a:t>
            </a:r>
            <a:r>
              <a:rPr lang="en-US" sz="3200" dirty="0">
                <a:sym typeface="Wingdings" panose="05000000000000000000" pitchFamily="2" charset="2"/>
              </a:rPr>
              <a:t>] 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Add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 dirty="0">
                <a:sym typeface="Wingdings" panose="05000000000000000000" pitchFamily="2" charset="2"/>
              </a:rPr>
              <a:t>] </a:t>
            </a:r>
            <a:r>
              <a:rPr lang="bg-BG" sz="3200" dirty="0">
                <a:sym typeface="Wingdings" panose="05000000000000000000" pitchFamily="2" charset="2"/>
              </a:rPr>
              <a:t>или:</a:t>
            </a:r>
            <a:br>
              <a:rPr lang="bg-BG" sz="3200" dirty="0">
                <a:sym typeface="Wingdings" panose="05000000000000000000" pitchFamily="2" charset="2"/>
              </a:rPr>
            </a:br>
            <a:r>
              <a:rPr lang="bg-BG" sz="3200" dirty="0">
                <a:sym typeface="Wingdings" panose="05000000000000000000" pitchFamily="2" charset="2"/>
              </a:rPr>
              <a:t>десен бутон на проекта: </a:t>
            </a:r>
            <a:r>
              <a:rPr lang="en-US" sz="3200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]</a:t>
            </a:r>
            <a:r>
              <a:rPr lang="en-US" sz="3200" dirty="0">
                <a:sym typeface="Wingdings" panose="05000000000000000000" pitchFamily="2" charset="2"/>
              </a:rPr>
              <a:t>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New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Item</a:t>
            </a:r>
            <a:r>
              <a:rPr lang="en-US" sz="3200" dirty="0">
                <a:sym typeface="Wingdings" panose="05000000000000000000" pitchFamily="2" charset="2"/>
              </a:rPr>
              <a:t>] 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 dirty="0">
                <a:sym typeface="Wingdings" panose="05000000000000000000" pitchFamily="2" charset="2"/>
              </a:rPr>
              <a:t>]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Създаване на прост клас </a:t>
            </a:r>
            <a:r>
              <a:rPr lang="en-US"/>
              <a:t>Rectangle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34928" r="35092"/>
          <a:stretch/>
        </p:blipFill>
        <p:spPr>
          <a:xfrm>
            <a:off x="7300856" y="2435798"/>
            <a:ext cx="2693449" cy="126880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13171" r="6223"/>
          <a:stretch/>
        </p:blipFill>
        <p:spPr>
          <a:xfrm>
            <a:off x="5070863" y="5073655"/>
            <a:ext cx="2355562" cy="1510854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t="42564"/>
          <a:stretch/>
        </p:blipFill>
        <p:spPr>
          <a:xfrm>
            <a:off x="2715260" y="2553219"/>
            <a:ext cx="4910342" cy="227041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7805556" y="5276711"/>
            <a:ext cx="2249414" cy="919090"/>
          </a:xfrm>
          <a:prstGeom prst="wedgeRoundRectCallout">
            <a:avLst>
              <a:gd name="adj1" fmla="val -74319"/>
              <a:gd name="adj2" fmla="val 556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Класът е в </a:t>
            </a:r>
            <a:r>
              <a:rPr lang="bg-BG" sz="2399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отделен файл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AB2DFA23-EF13-C114-BC90-F926DCB82B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70487" y="1121745"/>
            <a:ext cx="10036620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Класовете се именуват със съществителни имена, използвайки </a:t>
            </a:r>
            <a:r>
              <a:rPr lang="en-GB" sz="3200" b="1" noProof="1">
                <a:solidFill>
                  <a:schemeClr val="bg1"/>
                </a:solidFill>
              </a:rPr>
              <a:t>PascalCase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Използвайте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описателни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съществителни имена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Избягвайте абревиатури </a:t>
            </a:r>
            <a:r>
              <a:rPr lang="en-US" sz="3200" dirty="0"/>
              <a:t>(</a:t>
            </a:r>
            <a:r>
              <a:rPr lang="bg-BG" sz="3200" dirty="0"/>
              <a:t>с изключение на по-известните като</a:t>
            </a:r>
            <a:r>
              <a:rPr lang="en-US" sz="3200" dirty="0"/>
              <a:t>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Именуване на класове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37360" y="3980557"/>
            <a:ext cx="6561465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Dice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7359" y="5215354"/>
            <a:ext cx="6561465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TPMF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intcalc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825A48F-D767-4D2A-8091-6C51785DEB23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42314CAF-03A8-728F-E3C8-DB8559AB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2033" y="4149880"/>
            <a:ext cx="849000" cy="7632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>
            <a:extLst>
              <a:ext uri="{FF2B5EF4-FFF2-40B4-BE49-F238E27FC236}">
                <a16:creationId xmlns:a16="http://schemas.microsoft.com/office/drawing/2014/main" id="{55A522E7-F7C2-FD22-0686-173CC2DE8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0281" y="5639911"/>
            <a:ext cx="712503" cy="70511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5ACCF04F-0989-06E9-F5F8-48E20896E2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6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2E1DE4-F1BF-4703-B82D-2299D106B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Членовете</a:t>
            </a:r>
            <a:r>
              <a:rPr lang="en-US" sz="3599" dirty="0"/>
              <a:t> </a:t>
            </a:r>
            <a:r>
              <a:rPr lang="bg-BG" sz="3599" dirty="0"/>
              <a:t>се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декларират</a:t>
            </a:r>
            <a:r>
              <a:rPr lang="en-US" sz="3599" dirty="0"/>
              <a:t> </a:t>
            </a:r>
            <a:r>
              <a:rPr lang="bg-BG" sz="3599" dirty="0"/>
              <a:t>вътре в класа</a:t>
            </a:r>
            <a:endParaRPr lang="bg-BG" sz="3599" b="1" dirty="0"/>
          </a:p>
          <a:p>
            <a:pPr>
              <a:buClr>
                <a:schemeClr val="tx1"/>
              </a:buClr>
            </a:pPr>
            <a:r>
              <a:rPr lang="bg-BG" sz="3599" dirty="0"/>
              <a:t>Членовете могат да бъдат</a:t>
            </a:r>
            <a:r>
              <a:rPr lang="en-GB" sz="35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Полета</a:t>
            </a:r>
            <a:r>
              <a:rPr lang="en-GB" sz="3399" dirty="0"/>
              <a:t> (</a:t>
            </a:r>
            <a:r>
              <a:rPr lang="bg-BG" sz="3399" dirty="0"/>
              <a:t>данни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Свойства</a:t>
            </a:r>
            <a:br>
              <a:rPr lang="en-GB" sz="3399" dirty="0"/>
            </a:br>
            <a:r>
              <a:rPr lang="en-GB" sz="3399" dirty="0"/>
              <a:t>(</a:t>
            </a:r>
            <a:r>
              <a:rPr lang="bg-BG" sz="3399" dirty="0"/>
              <a:t>данни</a:t>
            </a:r>
            <a:r>
              <a:rPr lang="en-GB" sz="3399" dirty="0"/>
              <a:t> + </a:t>
            </a:r>
            <a:r>
              <a:rPr lang="bg-BG" sz="3399" dirty="0"/>
              <a:t>логика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Методи</a:t>
            </a:r>
            <a:r>
              <a:rPr lang="en-GB" sz="3399" dirty="0"/>
              <a:t> (</a:t>
            </a:r>
            <a:r>
              <a:rPr lang="bg-BG" sz="3399" dirty="0"/>
              <a:t>действия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Конструктори</a:t>
            </a:r>
            <a:endParaRPr lang="en-GB" sz="33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399" dirty="0"/>
              <a:t>Други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/>
              <a:t>Членове на класа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7172" y="137009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399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44674" y="2694904"/>
            <a:ext cx="6764044" cy="3794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  private </a:t>
            </a:r>
            <a:r>
              <a:rPr lang="en-US" sz="2799" noProof="1">
                <a:solidFill>
                  <a:schemeClr val="bg1"/>
                </a:solidFill>
              </a:rPr>
              <a:t>int width;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public</a:t>
            </a:r>
            <a:r>
              <a:rPr lang="en-US" sz="2799" noProof="1">
                <a:solidFill>
                  <a:schemeClr val="bg1"/>
                </a:solidFill>
              </a:rPr>
              <a:t> int Width { get; set; }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</a:t>
            </a:r>
            <a:r>
              <a:rPr lang="en-US" sz="2799" noProof="1">
                <a:solidFill>
                  <a:schemeClr val="bg1"/>
                </a:solidFill>
              </a:rPr>
              <a:t> void CalcArea() {…}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public</a:t>
            </a:r>
            <a:r>
              <a:rPr lang="en-US" sz="2799" noProof="1">
                <a:solidFill>
                  <a:schemeClr val="bg1"/>
                </a:solidFill>
              </a:rPr>
              <a:t> Rectangle() {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614674" y="3219048"/>
            <a:ext cx="1032757" cy="510645"/>
          </a:xfrm>
          <a:prstGeom prst="wedgeRoundRectCallout">
            <a:avLst>
              <a:gd name="adj1" fmla="val -92106"/>
              <a:gd name="adj2" fmla="val 58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0613233" y="4719693"/>
            <a:ext cx="1422767" cy="510645"/>
          </a:xfrm>
          <a:prstGeom prst="wedgeRoundRectCallout">
            <a:avLst>
              <a:gd name="adj1" fmla="val -159820"/>
              <a:gd name="adj2" fmla="val -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113758" y="3594693"/>
            <a:ext cx="1586362" cy="510609"/>
          </a:xfrm>
          <a:prstGeom prst="wedgeRoundRectCallout">
            <a:avLst>
              <a:gd name="adj1" fmla="val -161949"/>
              <a:gd name="adj2" fmla="val 105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Свойство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289D9B4-4222-92F4-85CA-D10E9C04D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E31FA084-C83E-F05D-E0C6-024526E90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56" y="5978391"/>
            <a:ext cx="2028512" cy="510609"/>
          </a:xfrm>
          <a:prstGeom prst="wedgeRoundRectCallout">
            <a:avLst>
              <a:gd name="adj1" fmla="val -69320"/>
              <a:gd name="adj2" fmla="val -590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Конструктор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39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>
                <a:solidFill>
                  <a:schemeClr val="bg1"/>
                </a:solidFill>
              </a:rPr>
              <a:t>Обектът</a:t>
            </a:r>
            <a:r>
              <a:rPr lang="en-US" sz="3000"/>
              <a:t> </a:t>
            </a:r>
            <a:r>
              <a:rPr lang="bg-BG" sz="3000"/>
              <a:t>е единична</a:t>
            </a:r>
            <a:br>
              <a:rPr lang="bg-BG" sz="3000"/>
            </a:br>
            <a:r>
              <a:rPr lang="bg-BG" sz="3000" b="1">
                <a:solidFill>
                  <a:schemeClr val="bg1"/>
                </a:solidFill>
              </a:rPr>
              <a:t>инстанция</a:t>
            </a:r>
            <a:r>
              <a:rPr lang="en-US" sz="3000"/>
              <a:t> </a:t>
            </a:r>
            <a:r>
              <a:rPr lang="bg-BG" sz="3000"/>
              <a:t>на класа</a:t>
            </a:r>
            <a:endParaRPr lang="en-US" sz="300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/>
              <a:t>Класовете задават </a:t>
            </a:r>
            <a:r>
              <a:rPr lang="bg-BG" sz="3000" b="1">
                <a:solidFill>
                  <a:schemeClr val="bg1"/>
                </a:solidFill>
              </a:rPr>
              <a:t>структура</a:t>
            </a:r>
            <a:r>
              <a:rPr lang="en-US" sz="3000"/>
              <a:t> </a:t>
            </a:r>
            <a:r>
              <a:rPr lang="bg-BG" sz="3000"/>
              <a:t>за</a:t>
            </a:r>
            <a:r>
              <a:rPr lang="en-US" sz="3000"/>
              <a:t> </a:t>
            </a:r>
            <a:r>
              <a:rPr lang="bg-BG" sz="3000"/>
              <a:t>създаване на</a:t>
            </a:r>
            <a:r>
              <a:rPr lang="en-GB" sz="3000"/>
              <a:t> </a:t>
            </a:r>
            <a:r>
              <a:rPr lang="bg-BG" sz="3000" b="1">
                <a:solidFill>
                  <a:schemeClr val="bg1"/>
                </a:solidFill>
              </a:rPr>
              <a:t>обекти</a:t>
            </a:r>
            <a:endParaRPr lang="en-US" sz="3000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Разлика между класове и обекти</a:t>
            </a:r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02033" y="2627988"/>
            <a:ext cx="2772771" cy="2862811"/>
            <a:chOff x="455610" y="2077297"/>
            <a:chExt cx="2562694" cy="2863557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62692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62692" cy="12626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Color: string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0" y="4344782"/>
              <a:ext cx="256269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CalcArea(…)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4603643"/>
            <a:ext cx="2085827" cy="919090"/>
          </a:xfrm>
          <a:prstGeom prst="wedgeRoundRectCallout">
            <a:avLst>
              <a:gd name="adj1" fmla="val -74340"/>
              <a:gd name="adj2" fmla="val 22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на класа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041" y="2918356"/>
            <a:ext cx="2129913" cy="510645"/>
          </a:xfrm>
          <a:prstGeom prst="wedgeRoundRectCallout">
            <a:avLst>
              <a:gd name="adj1" fmla="val -64094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на класа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3789000"/>
            <a:ext cx="2567426" cy="510609"/>
          </a:xfrm>
          <a:prstGeom prst="wedgeRoundRectCallout">
            <a:avLst>
              <a:gd name="adj1" fmla="val -62537"/>
              <a:gd name="adj2" fmla="val 3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на класа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085743" y="2627987"/>
            <a:ext cx="3766810" cy="2362205"/>
            <a:chOff x="9294811" y="1741724"/>
            <a:chExt cx="2705081" cy="2362820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firstRect</a:t>
              </a:r>
              <a:endParaRPr lang="en-US" sz="2799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199"/>
              <a:ext cx="2705081" cy="13613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 = 6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 = "blue"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799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726" y="2447033"/>
            <a:ext cx="1352148" cy="919090"/>
          </a:xfrm>
          <a:prstGeom prst="wedgeRoundRectCallout">
            <a:avLst>
              <a:gd name="adj1" fmla="val -71170"/>
              <a:gd name="adj2" fmla="val 3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на обекта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749" y="3878507"/>
            <a:ext cx="1523604" cy="919090"/>
          </a:xfrm>
          <a:prstGeom prst="wedgeRoundRectCallout">
            <a:avLst>
              <a:gd name="adj1" fmla="val -76980"/>
              <a:gd name="adj2" fmla="val -8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на обекта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E243F86-8F42-C5D9-A352-7DDD76DD17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37" y="1262546"/>
            <a:ext cx="2759594" cy="2770353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6DDA6D74-CD76-13CD-574D-243ACD544B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Съхраняване на данни в клас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94C9AB7F-97AD-9F8A-F3BF-6904275B72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Полета и свойства</a:t>
            </a:r>
          </a:p>
        </p:txBody>
      </p:sp>
    </p:spTree>
    <p:extLst>
      <p:ext uri="{BB962C8B-B14F-4D97-AF65-F5344CB8AC3E}">
        <p14:creationId xmlns:p14="http://schemas.microsoft.com/office/powerpoint/2010/main" val="302901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Полета и модификатори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016000" y="2637483"/>
            <a:ext cx="5760867" cy="32967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</a:rPr>
              <a:t>  private </a:t>
            </a:r>
            <a:r>
              <a:rPr lang="en-US" sz="3200" noProof="1">
                <a:solidFill>
                  <a:schemeClr val="bg1"/>
                </a:solidFill>
              </a:rPr>
              <a:t>int</a:t>
            </a:r>
            <a:r>
              <a:rPr lang="en-US" sz="3200" noProof="1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</a:rPr>
              <a:t>  private </a:t>
            </a:r>
            <a:r>
              <a:rPr lang="en-US" sz="3200" noProof="1">
                <a:solidFill>
                  <a:schemeClr val="bg1"/>
                </a:solidFill>
              </a:rPr>
              <a:t>int</a:t>
            </a:r>
            <a:r>
              <a:rPr lang="en-US" sz="3200" noProof="1">
                <a:solidFill>
                  <a:schemeClr val="tx1"/>
                </a:solidFill>
              </a:rPr>
              <a:t>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</a:rPr>
              <a:t>  private </a:t>
            </a:r>
            <a:r>
              <a:rPr lang="en-US" sz="3200" dirty="0">
                <a:solidFill>
                  <a:schemeClr val="bg1"/>
                </a:solidFill>
              </a:rPr>
              <a:t>string</a:t>
            </a:r>
            <a:r>
              <a:rPr lang="en-US" sz="3200" dirty="0">
                <a:solidFill>
                  <a:schemeClr val="tx1"/>
                </a:solidFill>
              </a:rPr>
              <a:t> color;</a:t>
            </a:r>
            <a:endParaRPr lang="en-US" sz="32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875672" y="5462427"/>
            <a:ext cx="3472114" cy="919374"/>
          </a:xfrm>
          <a:prstGeom prst="wedgeRoundRectCallout">
            <a:avLst>
              <a:gd name="adj1" fmla="val 136997"/>
              <a:gd name="adj2" fmla="val -764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Полетата могат да бъдат от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всякакъв тип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23378" y="2587522"/>
            <a:ext cx="3561194" cy="638166"/>
          </a:xfrm>
          <a:prstGeom prst="wedgeRoundRectCallout">
            <a:avLst>
              <a:gd name="adj1" fmla="val 69974"/>
              <a:gd name="adj2" fmla="val 13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bg-BG" sz="2400" b="1">
                <a:solidFill>
                  <a:schemeClr val="bg2"/>
                </a:solidFill>
              </a:rPr>
              <a:t>Модификатор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823378" y="3519000"/>
            <a:ext cx="3561194" cy="1327996"/>
          </a:xfrm>
          <a:prstGeom prst="wedgeRoundRectCallout">
            <a:avLst>
              <a:gd name="adj1" fmla="val 83600"/>
              <a:gd name="adj2" fmla="val 272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Полетата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трябва винаги да бъдат частни (скрити)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FDF0D8-8726-4BA8-AF36-513A28776578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509"/>
            <a:r>
              <a:rPr lang="bg-BG" sz="3397" dirty="0"/>
              <a:t>Полетата на класа имат </a:t>
            </a:r>
            <a:r>
              <a:rPr lang="bg-BG" sz="3397" b="1" dirty="0">
                <a:solidFill>
                  <a:schemeClr val="bg1"/>
                </a:solidFill>
              </a:rPr>
              <a:t>тип</a:t>
            </a:r>
            <a:r>
              <a:rPr lang="en-US" sz="3397" dirty="0"/>
              <a:t> </a:t>
            </a:r>
            <a:r>
              <a:rPr lang="bg-BG" sz="3397" dirty="0"/>
              <a:t>и</a:t>
            </a:r>
            <a:r>
              <a:rPr lang="en-US" sz="3397" dirty="0"/>
              <a:t> </a:t>
            </a:r>
            <a:r>
              <a:rPr lang="bg-BG" sz="3397" b="1" dirty="0">
                <a:solidFill>
                  <a:schemeClr val="bg1"/>
                </a:solidFill>
              </a:rPr>
              <a:t>име</a:t>
            </a:r>
            <a:endParaRPr lang="en-US" sz="3397" b="1" dirty="0">
              <a:solidFill>
                <a:schemeClr val="bg1"/>
              </a:solidFill>
            </a:endParaRPr>
          </a:p>
          <a:p>
            <a:pPr indent="-356509">
              <a:buClr>
                <a:schemeClr val="tx1"/>
              </a:buClr>
            </a:pPr>
            <a:r>
              <a:rPr lang="bg-BG" sz="3397" b="1" dirty="0">
                <a:solidFill>
                  <a:schemeClr val="bg1"/>
                </a:solidFill>
              </a:rPr>
              <a:t>Модификаторите</a:t>
            </a:r>
            <a:r>
              <a:rPr lang="bg-BG" sz="3397" dirty="0"/>
              <a:t> определят </a:t>
            </a:r>
            <a:r>
              <a:rPr lang="bg-BG" sz="3397" b="1" dirty="0">
                <a:solidFill>
                  <a:schemeClr val="bg1"/>
                </a:solidFill>
              </a:rPr>
              <a:t>достъпността</a:t>
            </a:r>
            <a:r>
              <a:rPr lang="bg-BG" sz="3397" dirty="0"/>
              <a:t> (видимостта)</a:t>
            </a:r>
            <a:endParaRPr lang="en-US" sz="3397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DFEF413-BDC4-5625-4045-5296A56656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9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Свойства</a:t>
            </a:r>
            <a:endParaRPr lang="en-US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901000" y="2482962"/>
            <a:ext cx="7875000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Rectangle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int width;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public int Width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      get { return </a:t>
            </a:r>
            <a:r>
              <a:rPr lang="en-US" sz="2800" dirty="0" err="1">
                <a:solidFill>
                  <a:schemeClr val="bg1"/>
                </a:solidFill>
              </a:rPr>
              <a:t>this.width</a:t>
            </a:r>
            <a:r>
              <a:rPr lang="en-US" sz="2800" dirty="0">
                <a:solidFill>
                  <a:schemeClr val="bg1"/>
                </a:solidFill>
              </a:rPr>
              <a:t>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      set { </a:t>
            </a:r>
            <a:r>
              <a:rPr lang="en-US" sz="2800" dirty="0" err="1">
                <a:solidFill>
                  <a:schemeClr val="bg1"/>
                </a:solidFill>
              </a:rPr>
              <a:t>this.width</a:t>
            </a:r>
            <a:r>
              <a:rPr lang="en-US" sz="2800" dirty="0">
                <a:solidFill>
                  <a:schemeClr val="bg1"/>
                </a:solidFill>
              </a:rPr>
              <a:t> = value;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98302" y="3934812"/>
            <a:ext cx="2369582" cy="919090"/>
          </a:xfrm>
          <a:prstGeom prst="wedgeRoundRectCallout">
            <a:avLst>
              <a:gd name="adj1" fmla="val 84686"/>
              <a:gd name="adj2" fmla="val -701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Полето 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частно</a:t>
            </a:r>
            <a:r>
              <a:rPr lang="bg-BG" sz="2399" b="1" noProof="1">
                <a:solidFill>
                  <a:schemeClr val="bg2"/>
                </a:solidFill>
              </a:rPr>
              <a:t> (скрито)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110578" y="3666400"/>
            <a:ext cx="2849514" cy="919162"/>
          </a:xfrm>
          <a:prstGeom prst="wedgeRoundRectCallout">
            <a:avLst>
              <a:gd name="adj1" fmla="val -84034"/>
              <a:gd name="adj2" fmla="val 722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Getter-</a:t>
            </a:r>
            <a:r>
              <a:rPr lang="bg-BG" sz="2399" b="1" noProof="1">
                <a:solidFill>
                  <a:schemeClr val="bg2"/>
                </a:solidFill>
              </a:rPr>
              <a:t>ът дава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достъп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06000" y="5769000"/>
            <a:ext cx="3161448" cy="919090"/>
          </a:xfrm>
          <a:prstGeom prst="wedgeRoundRectCallout">
            <a:avLst>
              <a:gd name="adj1" fmla="val -27752"/>
              <a:gd name="adj2" fmla="val -642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Setter-</a:t>
            </a:r>
            <a:r>
              <a:rPr lang="bg-BG" sz="2399" b="1" noProof="1">
                <a:solidFill>
                  <a:schemeClr val="bg2"/>
                </a:solidFill>
              </a:rPr>
              <a:t>ът позволява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промяна</a:t>
            </a:r>
            <a:r>
              <a:rPr lang="bg-BG" sz="2399" b="1" noProof="1">
                <a:solidFill>
                  <a:schemeClr val="bg2"/>
                </a:solidFill>
              </a:rPr>
              <a:t> на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8E1AFF-F729-431D-93E2-11777DE99CD1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561080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/>
              <a:t>Използват се, за да се създадат </a:t>
            </a:r>
            <a:r>
              <a:rPr lang="en-US" sz="3600" b="1" dirty="0">
                <a:solidFill>
                  <a:schemeClr val="bg1"/>
                </a:solidFill>
              </a:rPr>
              <a:t>accessor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mutator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 (</a:t>
            </a:r>
            <a:r>
              <a:rPr lang="en-US" sz="3600" b="1" dirty="0">
                <a:solidFill>
                  <a:schemeClr val="bg1"/>
                </a:solidFill>
              </a:rPr>
              <a:t>getter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setter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BA5762-B403-E076-F765-7866BC0CE7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4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Клас </a:t>
            </a:r>
            <a:r>
              <a:rPr lang="en-US" dirty="0"/>
              <a:t>"</a:t>
            </a:r>
            <a:r>
              <a:rPr lang="bg-BG" dirty="0"/>
              <a:t>квадрат</a:t>
            </a:r>
            <a:r>
              <a:rPr lang="en-US" dirty="0"/>
              <a:t>"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3948380" y="3472057"/>
            <a:ext cx="644787" cy="46421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750495" y="2225016"/>
            <a:ext cx="7083698" cy="2913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int side;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23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public string Side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  </a:t>
            </a:r>
            <a:r>
              <a:rPr lang="en-GB" sz="2399" noProof="1">
                <a:solidFill>
                  <a:schemeClr val="tx1"/>
                </a:solidFill>
              </a:rPr>
              <a:t>get { return this.side;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  set { this.side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82488" y="2773566"/>
            <a:ext cx="3408564" cy="1728145"/>
            <a:chOff x="398960" y="3005693"/>
            <a:chExt cx="3409452" cy="1179636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Square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5"/>
              <a:ext cx="3409452" cy="78642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-side:int</a:t>
              </a: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792116"/>
              <a:ext cx="3409452" cy="393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98303" y="63454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3"/>
              </a:rPr>
              <a:t>https://judge.softuni.org/Contests/Practice/Index/3933#0</a:t>
            </a:r>
            <a:endParaRPr lang="en-US" sz="1799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43F38D-7E4A-477D-8D45-56B4D506BAFF}"/>
              </a:ext>
            </a:extLst>
          </p:cNvPr>
          <p:cNvSpPr txBox="1">
            <a:spLocks/>
          </p:cNvSpPr>
          <p:nvPr/>
        </p:nvSpPr>
        <p:spPr>
          <a:xfrm>
            <a:off x="190406" y="1231290"/>
            <a:ext cx="11801748" cy="102965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000" dirty="0"/>
              <a:t>Създайте клас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sz="3000" noProof="1"/>
              <a:t>,</a:t>
            </a:r>
            <a:r>
              <a:rPr lang="en-US" sz="3000" b="1" noProof="1"/>
              <a:t> </a:t>
            </a:r>
            <a:r>
              <a:rPr lang="bg-BG" sz="3000" noProof="1"/>
              <a:t>който има частно поле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r>
              <a:rPr lang="en-US" sz="3000" noProof="1"/>
              <a:t> </a:t>
            </a:r>
            <a:r>
              <a:rPr lang="bg-BG" sz="3000" noProof="1"/>
              <a:t>и </a:t>
            </a:r>
            <a:br>
              <a:rPr lang="en-US" sz="3000" noProof="1"/>
            </a:br>
            <a:r>
              <a:rPr lang="bg-BG" sz="3000" noProof="1"/>
              <a:t>публично свойство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r>
              <a:rPr lang="en-US" sz="3000" noProof="1"/>
              <a:t>.</a:t>
            </a:r>
            <a:r>
              <a:rPr lang="bg-BG" sz="3000" noProof="1"/>
              <a:t>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0722019-6E06-9F40-3CEC-A26A91519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FC6467C-C0C2-ABD4-7E58-A903ABD66AE3}"/>
              </a:ext>
            </a:extLst>
          </p:cNvPr>
          <p:cNvSpPr txBox="1">
            <a:spLocks/>
          </p:cNvSpPr>
          <p:nvPr/>
        </p:nvSpPr>
        <p:spPr>
          <a:xfrm>
            <a:off x="190406" y="5229000"/>
            <a:ext cx="11801748" cy="102965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000" b="1" noProof="1"/>
              <a:t>Важно</a:t>
            </a:r>
            <a:r>
              <a:rPr lang="bg-BG" sz="3000" noProof="1"/>
              <a:t>: Прочетете изискванията в </a:t>
            </a:r>
            <a:r>
              <a:rPr lang="bg-BG" sz="3000" b="1" noProof="1"/>
              <a:t>документа с упражненията</a:t>
            </a:r>
            <a:r>
              <a:rPr lang="bg-BG" sz="3000" noProof="1"/>
              <a:t>, </a:t>
            </a:r>
            <a:br>
              <a:rPr lang="bg-BG" sz="3000" noProof="1"/>
            </a:br>
            <a:r>
              <a:rPr lang="bg-BG" sz="3000" noProof="1"/>
              <a:t>преди да предадете решението си в </a:t>
            </a:r>
            <a:r>
              <a:rPr lang="en-US" sz="3000" b="1" noProof="1"/>
              <a:t>Judge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07385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Клас </a:t>
            </a:r>
            <a:r>
              <a:rPr lang="en-US" dirty="0"/>
              <a:t>"</a:t>
            </a:r>
            <a:r>
              <a:rPr lang="bg-BG" dirty="0"/>
              <a:t>триъгълник</a:t>
            </a:r>
            <a:r>
              <a:rPr lang="en-US" dirty="0"/>
              <a:t>"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4403416" y="3874379"/>
            <a:ext cx="644787" cy="46421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5193151" y="2492910"/>
            <a:ext cx="6202129" cy="36913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int sideA;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23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public string SideA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  </a:t>
            </a:r>
            <a:r>
              <a:rPr lang="en-GB" sz="2399" noProof="1">
                <a:solidFill>
                  <a:schemeClr val="tx1"/>
                </a:solidFill>
              </a:rPr>
              <a:t>get { return this.side;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  set { this.side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2399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TODO: </a:t>
            </a:r>
            <a:r>
              <a:rPr lang="bg-BG" sz="2399" noProof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Добавете кода за другите 2 страни</a:t>
            </a:r>
            <a:endParaRPr lang="en-GB" sz="2399" noProof="1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849904" y="2820032"/>
            <a:ext cx="3408564" cy="2746216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Triangle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-sideA:int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-sideB:int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-sideC:int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399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98303" y="63454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3"/>
              </a:rPr>
              <a:t>https://judge.softuni.org/Contests/Practice/Index/3933#1</a:t>
            </a:r>
            <a:endParaRPr lang="en-US" sz="1799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43F38D-7E4A-477D-8D45-56B4D506BAFF}"/>
              </a:ext>
            </a:extLst>
          </p:cNvPr>
          <p:cNvSpPr txBox="1">
            <a:spLocks/>
          </p:cNvSpPr>
          <p:nvPr/>
        </p:nvSpPr>
        <p:spPr>
          <a:xfrm>
            <a:off x="71556" y="1322036"/>
            <a:ext cx="11964444" cy="88265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000" dirty="0"/>
              <a:t>Създайте клас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</a:t>
            </a:r>
            <a:r>
              <a:rPr lang="en-US" sz="3000" noProof="1"/>
              <a:t>,</a:t>
            </a:r>
            <a:r>
              <a:rPr lang="en-US" sz="3000" b="1" noProof="1"/>
              <a:t> </a:t>
            </a:r>
            <a:r>
              <a:rPr lang="bg-BG" sz="3000" noProof="1"/>
              <a:t>който има частни полета за трите страни – </a:t>
            </a:r>
            <a:br>
              <a:rPr lang="en-US" sz="3000" noProof="1"/>
            </a:b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sideA</a:t>
            </a:r>
            <a:r>
              <a:rPr lang="en-US" sz="3000" noProof="1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sideB</a:t>
            </a:r>
            <a:r>
              <a:rPr lang="en-US" sz="3000" noProof="1"/>
              <a:t> </a:t>
            </a:r>
            <a:r>
              <a:rPr lang="bg-BG" sz="3000" noProof="1"/>
              <a:t>и</a:t>
            </a:r>
            <a:r>
              <a:rPr lang="en-US" sz="3000" noProof="1"/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sideC</a:t>
            </a:r>
            <a:r>
              <a:rPr lang="en-US" sz="3000" noProof="1"/>
              <a:t>, </a:t>
            </a:r>
            <a:r>
              <a:rPr lang="bg-BG" sz="3000" noProof="1"/>
              <a:t>и публични свойства за същите страни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A3A927-117D-8181-45E2-3A5AE5C46F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8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 dirty="0"/>
              <a:t>Обекти и класове</a:t>
            </a:r>
            <a:endParaRPr lang="en-GB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Дефиниране на прости класове</a:t>
            </a:r>
            <a:endParaRPr lang="en-US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Полета и свойства</a:t>
            </a:r>
            <a:endParaRPr lang="en-US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Конструктори</a:t>
            </a:r>
            <a:endParaRPr lang="en-GB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Методи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2FF47EB-295E-D356-90E6-56F5863190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7" y="1395599"/>
            <a:ext cx="2969731" cy="2219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8" y="762695"/>
            <a:ext cx="3669584" cy="366958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0E3852CA-DCBE-2B0D-390D-6C9E4CB9AF2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Инициализация на обекти</a:t>
            </a:r>
          </a:p>
        </p:txBody>
      </p:sp>
      <p:sp>
        <p:nvSpPr>
          <p:cNvPr id="9" name="Заглавие 8">
            <a:extLst>
              <a:ext uri="{FF2B5EF4-FFF2-40B4-BE49-F238E27FC236}">
                <a16:creationId xmlns:a16="http://schemas.microsoft.com/office/drawing/2014/main" id="{BC9A533E-3FB8-B4C1-8BEC-207EFF3868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Конструктори</a:t>
            </a:r>
          </a:p>
        </p:txBody>
      </p:sp>
    </p:spTree>
    <p:extLst>
      <p:ext uri="{BB962C8B-B14F-4D97-AF65-F5344CB8AC3E}">
        <p14:creationId xmlns:p14="http://schemas.microsoft.com/office/powerpoint/2010/main" val="322866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Когато </a:t>
            </a:r>
            <a:r>
              <a:rPr lang="bg-BG" sz="3000" b="1" dirty="0">
                <a:solidFill>
                  <a:schemeClr val="bg1"/>
                </a:solidFill>
              </a:rPr>
              <a:t>конструкторът</a:t>
            </a:r>
            <a:r>
              <a:rPr lang="bg-BG" sz="3000" dirty="0"/>
              <a:t> е извикан</a:t>
            </a:r>
            <a:r>
              <a:rPr lang="en-GB" sz="3000" dirty="0"/>
              <a:t>, </a:t>
            </a:r>
            <a:r>
              <a:rPr lang="bg-BG" sz="3000" dirty="0"/>
              <a:t>създава </a:t>
            </a: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bg-BG" sz="3000" dirty="0"/>
              <a:t> на класа и обикновено инициализира неговите членове</a:t>
            </a:r>
            <a:endParaRPr lang="en-GB" sz="3000" dirty="0"/>
          </a:p>
          <a:p>
            <a:r>
              <a:rPr lang="bg-BG" sz="3000" dirty="0"/>
              <a:t>Класовете в </a:t>
            </a:r>
            <a:r>
              <a:rPr lang="en-GB" sz="3000" dirty="0"/>
              <a:t>C# </a:t>
            </a:r>
            <a:r>
              <a:rPr lang="bg-BG" sz="3000" dirty="0"/>
              <a:t>се инициализират с </a:t>
            </a:r>
            <a:r>
              <a:rPr lang="bg-BG" sz="3000" b="1" dirty="0">
                <a:solidFill>
                  <a:schemeClr val="bg1"/>
                </a:solidFill>
              </a:rPr>
              <a:t>ключовата дума</a:t>
            </a:r>
            <a:r>
              <a:rPr lang="en-GB" sz="3000" b="1" dirty="0">
                <a:solidFill>
                  <a:schemeClr val="bg1"/>
                </a:solidFill>
              </a:rPr>
              <a:t>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Конструктори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21000" y="3657541"/>
            <a:ext cx="4005000" cy="18397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  public </a:t>
            </a:r>
            <a:r>
              <a:rPr lang="en-US" sz="2299" dirty="0">
                <a:solidFill>
                  <a:schemeClr val="bg1"/>
                </a:solidFill>
              </a:rPr>
              <a:t>Rectangle() </a:t>
            </a:r>
            <a:r>
              <a:rPr lang="en-US" sz="2299" dirty="0">
                <a:solidFill>
                  <a:schemeClr val="tx1"/>
                </a:solidFill>
              </a:rPr>
              <a:t>{}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883441" y="3307357"/>
            <a:ext cx="6214235" cy="2842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public class </a:t>
            </a:r>
            <a:r>
              <a:rPr lang="en-US" sz="2200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200" dirty="0">
                <a:solidFill>
                  <a:schemeClr val="tx1"/>
                </a:solidFill>
              </a:rPr>
              <a:t>  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noProof="1">
                <a:solidFill>
                  <a:schemeClr val="tx1"/>
                </a:solidFill>
              </a:rPr>
              <a:t>Rectangle</a:t>
            </a:r>
            <a:r>
              <a:rPr lang="en-US" sz="2200" dirty="0">
                <a:solidFill>
                  <a:schemeClr val="tx1"/>
                </a:solidFill>
              </a:rPr>
              <a:t> figure = </a:t>
            </a:r>
            <a:r>
              <a:rPr lang="en-US" sz="2200" dirty="0">
                <a:solidFill>
                  <a:schemeClr val="bg1"/>
                </a:solidFill>
              </a:rPr>
              <a:t>new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Rectangle()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90D2BCB-8BCE-DEB5-4551-C9E7DC365F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62443" y="1884311"/>
            <a:ext cx="11067117" cy="46488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  <a:r>
              <a:rPr lang="bg-BG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public </a:t>
            </a:r>
            <a:r>
              <a:rPr lang="en-US" sz="2799" noProof="1">
                <a:solidFill>
                  <a:schemeClr val="tx1"/>
                </a:solidFill>
              </a:rPr>
              <a:t>int Width { get; set;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dirty="0">
                <a:solidFill>
                  <a:schemeClr val="tx1"/>
                </a:solidFill>
              </a:rPr>
              <a:t>public </a:t>
            </a:r>
            <a:r>
              <a:rPr lang="en-US" sz="2799" noProof="1">
                <a:solidFill>
                  <a:schemeClr val="tx1"/>
                </a:solidFill>
              </a:rPr>
              <a:t>int Height { get; set;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dirty="0">
                <a:solidFill>
                  <a:schemeClr val="tx1"/>
                </a:solidFill>
              </a:rPr>
              <a:t>public </a:t>
            </a:r>
            <a:r>
              <a:rPr lang="en-US" sz="2799" noProof="1">
                <a:solidFill>
                  <a:schemeClr val="tx1"/>
                </a:solidFill>
              </a:rPr>
              <a:t>string Color { get; set;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noProof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</a:t>
            </a:r>
            <a:r>
              <a:rPr lang="en-US" sz="2799" noProof="1">
                <a:solidFill>
                  <a:schemeClr val="bg1"/>
                </a:solidFill>
              </a:rPr>
              <a:t>Rectangle(</a:t>
            </a:r>
            <a:r>
              <a:rPr lang="en-US" sz="2799" noProof="1">
                <a:solidFill>
                  <a:schemeClr val="tx1"/>
                </a:solidFill>
              </a:rPr>
              <a:t>int width, int height, string color</a:t>
            </a:r>
            <a:r>
              <a:rPr lang="en-US" sz="2799" noProof="1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this.Width =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this.Height =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Първоначално състояние на обекта</a:t>
            </a:r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175" y="1151533"/>
            <a:ext cx="11801576" cy="556908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/>
              <a:t>Конструкторите</a:t>
            </a:r>
            <a:r>
              <a:rPr lang="en-GB" sz="3200"/>
              <a:t> </a:t>
            </a:r>
            <a:r>
              <a:rPr lang="bg-BG" sz="3200" b="1">
                <a:solidFill>
                  <a:schemeClr val="bg1"/>
                </a:solidFill>
              </a:rPr>
              <a:t>задават</a:t>
            </a:r>
            <a:r>
              <a:rPr lang="en-GB" sz="3200" b="1">
                <a:solidFill>
                  <a:schemeClr val="bg1"/>
                </a:solidFill>
              </a:rPr>
              <a:t> </a:t>
            </a:r>
            <a:r>
              <a:rPr lang="bg-BG" sz="3200" b="1">
                <a:solidFill>
                  <a:schemeClr val="bg1"/>
                </a:solidFill>
              </a:rPr>
              <a:t>първоначалното състояние на обекта</a:t>
            </a:r>
            <a:endParaRPr lang="en-GB" sz="3200" b="1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3D1DD4-6839-C63C-A24B-E1472A2A89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8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8232C-D1C9-848B-4C7E-80F1AF96C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създаваме </a:t>
            </a:r>
            <a:r>
              <a:rPr lang="bg-BG" b="1" dirty="0"/>
              <a:t>обекти</a:t>
            </a:r>
            <a:r>
              <a:rPr lang="bg-BG" dirty="0"/>
              <a:t> от дефинирания клас:</a:t>
            </a:r>
            <a:endParaRPr lang="en-US" dirty="0"/>
          </a:p>
          <a:p>
            <a:endParaRPr lang="en-US" noProof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9EF9-8507-FB75-BAAA-D2EBCD2CC4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288955"/>
            <a:ext cx="10836275" cy="3075045"/>
          </a:xfrm>
        </p:spPr>
        <p:txBody>
          <a:bodyPr/>
          <a:lstStyle/>
          <a:p>
            <a:r>
              <a:rPr lang="en-US" noProof="1"/>
              <a:t>Rectangle r1 = new Rectangle(30, 20, "white");</a:t>
            </a:r>
          </a:p>
          <a:p>
            <a:r>
              <a:rPr lang="en-US" noProof="1"/>
              <a:t>Rectangle r2 = new Rectangle(15, 15, "green");</a:t>
            </a:r>
          </a:p>
          <a:p>
            <a:endParaRPr lang="en-US" noProof="1"/>
          </a:p>
          <a:p>
            <a:r>
              <a:rPr lang="en-US" noProof="1"/>
              <a:t>Console.WriteLine("r1 area: " + r1.Width * r1.Height);</a:t>
            </a:r>
          </a:p>
          <a:p>
            <a:r>
              <a:rPr lang="en-US" noProof="1"/>
              <a:t>Console.WriteLine("r2 area: " + r2.Width * r2.Height);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19ABE1-AD47-9550-B138-6DA250BE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конструктор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4F762A6-26AA-2357-58E5-778D1B2A1C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0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Клас </a:t>
            </a:r>
            <a:r>
              <a:rPr lang="en-US" dirty="0"/>
              <a:t>"</a:t>
            </a:r>
            <a:r>
              <a:rPr lang="bg-BG" dirty="0"/>
              <a:t>триъгълник</a:t>
            </a:r>
            <a:r>
              <a:rPr lang="en-US" dirty="0"/>
              <a:t>"</a:t>
            </a:r>
            <a:r>
              <a:rPr lang="bg-BG" dirty="0"/>
              <a:t> с конструктор</a:t>
            </a:r>
            <a:endParaRPr lang="en-US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1907824" y="2934000"/>
            <a:ext cx="8370000" cy="2913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int sideA;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23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public Triangle(int sideA, int sideB, int sideC)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    this.SideA = sideA;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accent2"/>
                </a:solidFill>
              </a:rPr>
              <a:t>    // TODO: </a:t>
            </a:r>
            <a:r>
              <a:rPr lang="bg-BG" sz="2399" dirty="0">
                <a:solidFill>
                  <a:schemeClr val="accent2"/>
                </a:solidFill>
              </a:rPr>
              <a:t>добавете кода за другите 2 страни</a:t>
            </a:r>
            <a:endParaRPr lang="en-GB" sz="2399" dirty="0">
              <a:solidFill>
                <a:schemeClr val="accent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98303" y="63454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3"/>
              </a:rPr>
              <a:t>https://judge.softuni.org/Contests/Practice/Index/3933#2</a:t>
            </a:r>
            <a:endParaRPr lang="en-US" sz="1799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43F38D-7E4A-477D-8D45-56B4D506BAFF}"/>
              </a:ext>
            </a:extLst>
          </p:cNvPr>
          <p:cNvSpPr txBox="1">
            <a:spLocks/>
          </p:cNvSpPr>
          <p:nvPr/>
        </p:nvSpPr>
        <p:spPr>
          <a:xfrm>
            <a:off x="191950" y="128909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/>
              <a:t>Използвайте класа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</a:t>
            </a:r>
            <a:r>
              <a:rPr lang="en-US" sz="3600" dirty="0"/>
              <a:t> </a:t>
            </a:r>
            <a:r>
              <a:rPr lang="bg-BG" sz="3600" dirty="0"/>
              <a:t>от предишната задача и </a:t>
            </a:r>
            <a:br>
              <a:rPr lang="en-US" sz="3600" dirty="0"/>
            </a:br>
            <a:r>
              <a:rPr lang="bg-BG" sz="3600" dirty="0"/>
              <a:t>добавете </a:t>
            </a:r>
            <a:r>
              <a:rPr lang="bg-BG" sz="3600" b="1" dirty="0">
                <a:solidFill>
                  <a:schemeClr val="bg1"/>
                </a:solidFill>
              </a:rPr>
              <a:t>конструктор</a:t>
            </a:r>
            <a:r>
              <a:rPr lang="bg-BG" sz="3600" dirty="0"/>
              <a:t>, който приема трите му страни</a:t>
            </a: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9B38F9-003B-B4CA-E5C7-C2463A1EC7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1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0A81C8-59E0-4FC5-8D04-D2E4CC0606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991545" y="1469548"/>
            <a:ext cx="2208913" cy="2208913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601C132C-1C0F-AE66-18C2-A24890073C4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Методи, параметри и връщана стойност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7F186EEF-8A1C-F0CF-C6FA-628E058FA7E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0554" y="4734000"/>
            <a:ext cx="11150891" cy="768084"/>
          </a:xfrm>
        </p:spPr>
        <p:txBody>
          <a:bodyPr/>
          <a:lstStyle/>
          <a:p>
            <a:r>
              <a:rPr lang="bg-BG" dirty="0"/>
              <a:t>Дефиниране на поведение на класа</a:t>
            </a:r>
          </a:p>
        </p:txBody>
      </p:sp>
    </p:spTree>
    <p:extLst>
      <p:ext uri="{BB962C8B-B14F-4D97-AF65-F5344CB8AC3E}">
        <p14:creationId xmlns:p14="http://schemas.microsoft.com/office/powerpoint/2010/main" val="415004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Методи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7407" y="1944388"/>
            <a:ext cx="10069637" cy="44581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public </a:t>
            </a:r>
            <a:r>
              <a:rPr lang="en-US" sz="2799" dirty="0">
                <a:solidFill>
                  <a:schemeClr val="tx1"/>
                </a:solidFill>
              </a:rPr>
              <a:t>int</a:t>
            </a:r>
            <a:r>
              <a:rPr lang="en-GB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Width</a:t>
            </a:r>
            <a:r>
              <a:rPr lang="en-GB" sz="2799" dirty="0">
                <a:solidFill>
                  <a:schemeClr val="tx1"/>
                </a:solidFill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public </a:t>
            </a:r>
            <a:r>
              <a:rPr lang="en-US" sz="2799" dirty="0">
                <a:solidFill>
                  <a:schemeClr val="tx1"/>
                </a:solidFill>
              </a:rPr>
              <a:t>int</a:t>
            </a:r>
            <a:r>
              <a:rPr lang="en-GB" sz="2799" dirty="0">
                <a:solidFill>
                  <a:schemeClr val="tx1"/>
                </a:solidFill>
              </a:rPr>
              <a:t> 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GB" sz="2799" dirty="0">
                <a:solidFill>
                  <a:schemeClr val="tx1"/>
                </a:solidFill>
              </a:rPr>
              <a:t> { get; set; }</a:t>
            </a:r>
            <a:endParaRPr lang="en-US" sz="27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9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dirty="0">
                <a:solidFill>
                  <a:schemeClr val="bg1"/>
                </a:solidFill>
              </a:rPr>
              <a:t>public int CalcArea()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bg1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   </a:t>
            </a:r>
            <a:r>
              <a:rPr lang="en-US" sz="2799" dirty="0">
                <a:solidFill>
                  <a:schemeClr val="tx1"/>
                </a:solidFill>
              </a:rPr>
              <a:t>int area = </a:t>
            </a:r>
            <a:r>
              <a:rPr lang="en-US" sz="2799" dirty="0">
                <a:solidFill>
                  <a:schemeClr val="bg1"/>
                </a:solidFill>
              </a:rPr>
              <a:t>this</a:t>
            </a:r>
            <a:r>
              <a:rPr lang="en-US" sz="2799" dirty="0">
                <a:solidFill>
                  <a:schemeClr val="tx1"/>
                </a:solidFill>
              </a:rPr>
              <a:t>.Width * </a:t>
            </a:r>
            <a:r>
              <a:rPr lang="en-US" sz="2799" dirty="0">
                <a:solidFill>
                  <a:schemeClr val="bg1"/>
                </a:solidFill>
              </a:rPr>
              <a:t>this</a:t>
            </a:r>
            <a:r>
              <a:rPr lang="en-US" sz="2799" dirty="0">
                <a:solidFill>
                  <a:schemeClr val="tx1"/>
                </a:solidFill>
              </a:rPr>
              <a:t>.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US" sz="2799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   return area;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176000" y="5296735"/>
            <a:ext cx="3511040" cy="1055298"/>
          </a:xfrm>
          <a:prstGeom prst="wedgeRoundRectCallout">
            <a:avLst>
              <a:gd name="adj1" fmla="val -55896"/>
              <a:gd name="adj2" fmla="val -68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сочи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към текущата инстанция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AFCA7A-CAC7-4395-AC7B-9DBE148CD72F}"/>
              </a:ext>
            </a:extLst>
          </p:cNvPr>
          <p:cNvSpPr txBox="1">
            <a:spLocks/>
          </p:cNvSpPr>
          <p:nvPr/>
        </p:nvSpPr>
        <p:spPr>
          <a:xfrm>
            <a:off x="191950" y="1224000"/>
            <a:ext cx="11801748" cy="5496620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Съхраняват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изпълним код</a:t>
            </a:r>
            <a:endParaRPr lang="en-US" sz="36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CD1D1D8-E159-BB59-E6EA-678491EF2E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0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Клас </a:t>
            </a:r>
            <a:r>
              <a:rPr lang="en-US" dirty="0"/>
              <a:t>"</a:t>
            </a:r>
            <a:r>
              <a:rPr lang="bg-BG" dirty="0"/>
              <a:t>триъгълник</a:t>
            </a:r>
            <a:r>
              <a:rPr lang="en-US" dirty="0"/>
              <a:t>"</a:t>
            </a:r>
            <a:r>
              <a:rPr lang="bg-BG" dirty="0"/>
              <a:t> с метод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77695" y="2966936"/>
            <a:ext cx="4396588" cy="2798077"/>
            <a:chOff x="-306388" y="2240208"/>
            <a:chExt cx="3137848" cy="2095622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12233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-sideA:int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-sideB:int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-sideC:int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896004"/>
              <a:ext cx="3137848" cy="43982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+CalcCircumference():int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10000"/>
                <a:alpha val="14902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Triangle</a:t>
              </a: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F2143A-1AC1-4FF1-8B9D-A6C8B2094861}"/>
              </a:ext>
            </a:extLst>
          </p:cNvPr>
          <p:cNvSpPr txBox="1">
            <a:spLocks/>
          </p:cNvSpPr>
          <p:nvPr/>
        </p:nvSpPr>
        <p:spPr>
          <a:xfrm>
            <a:off x="-1" y="1324914"/>
            <a:ext cx="11801576" cy="556908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200" dirty="0"/>
              <a:t>Към класа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</a:t>
            </a:r>
            <a:r>
              <a:rPr lang="en-GB" sz="3200" dirty="0"/>
              <a:t> </a:t>
            </a:r>
            <a:r>
              <a:rPr lang="bg-BG" sz="3200" dirty="0"/>
              <a:t>добавете метод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calcCircumference()</a:t>
            </a:r>
            <a:r>
              <a:rPr lang="en-GB" sz="3200" dirty="0"/>
              <a:t>, </a:t>
            </a:r>
            <a:r>
              <a:rPr lang="bg-BG" sz="3200" dirty="0"/>
              <a:t>който изчислява обиколката на триъгълника.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D698A3D-D382-1416-8321-0B0DA7E6A2D3}"/>
              </a:ext>
            </a:extLst>
          </p:cNvPr>
          <p:cNvSpPr txBox="1">
            <a:spLocks/>
          </p:cNvSpPr>
          <p:nvPr/>
        </p:nvSpPr>
        <p:spPr>
          <a:xfrm>
            <a:off x="5941827" y="3291713"/>
            <a:ext cx="5627849" cy="21386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public int CalcCircumference()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  </a:t>
            </a:r>
            <a:r>
              <a:rPr lang="en-GB" sz="2399" noProof="1">
                <a:solidFill>
                  <a:schemeClr val="tx1"/>
                </a:solidFill>
              </a:rPr>
              <a:t>return this.SideA </a:t>
            </a:r>
            <a:br>
              <a:rPr lang="en-GB" sz="2399" noProof="1">
                <a:solidFill>
                  <a:schemeClr val="tx1"/>
                </a:solidFill>
              </a:rPr>
            </a:br>
            <a:r>
              <a:rPr lang="en-GB" sz="2399" noProof="1">
                <a:solidFill>
                  <a:schemeClr val="tx1"/>
                </a:solidFill>
              </a:rPr>
              <a:t>   + this.SideB + this.SideC;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Right Arrow 7">
            <a:extLst>
              <a:ext uri="{FF2B5EF4-FFF2-40B4-BE49-F238E27FC236}">
                <a16:creationId xmlns:a16="http://schemas.microsoft.com/office/drawing/2014/main" id="{D58E8CBC-8A92-3384-8449-03A02832B767}"/>
              </a:ext>
            </a:extLst>
          </p:cNvPr>
          <p:cNvSpPr/>
          <p:nvPr/>
        </p:nvSpPr>
        <p:spPr>
          <a:xfrm>
            <a:off x="5065141" y="4128926"/>
            <a:ext cx="644787" cy="46421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B1A7D01-3A19-300F-7229-63324B10D8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3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53276"/>
            <a:ext cx="10791395" cy="4853723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1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Класовете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задават структура за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и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създаване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на обекти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Обектите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са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инстанции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на дадения клас</a:t>
            </a:r>
            <a:endParaRPr lang="en-US" sz="39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Класовете имат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полета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свойства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конструктори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и други членове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Конструктори</a:t>
            </a:r>
            <a:r>
              <a:rPr lang="en-US" sz="39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Извикват се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при създаване на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нови инстанции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2"/>
                </a:solidFill>
              </a:rPr>
              <a:t>Инициализират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състоянието (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state)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на обекта</a:t>
            </a:r>
            <a:endParaRPr lang="en-US" sz="3600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3D3240E-A84C-F241-53E5-C462F9978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1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C3B11ED2-3D36-5396-6911-E4760F2C33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Какво е обект? Какво е клас?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81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A90A9FF-28F1-782D-9507-EC7B25461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1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909000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Обектът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е</a:t>
            </a:r>
            <a:r>
              <a:rPr lang="en-US" sz="2800" dirty="0"/>
              <a:t> </a:t>
            </a:r>
            <a:r>
              <a:rPr lang="bg-BG" sz="2800" dirty="0"/>
              <a:t>съвкупност от </a:t>
            </a:r>
            <a:r>
              <a:rPr lang="bg-BG" sz="2800" b="1" dirty="0"/>
              <a:t>именувани</a:t>
            </a:r>
            <a:r>
              <a:rPr lang="bg-BG" sz="2800" dirty="0"/>
              <a:t> стойности.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Например обект за рожден ден съдържа </a:t>
            </a:r>
            <a:r>
              <a:rPr lang="bg-BG" sz="2800" b="1" dirty="0">
                <a:solidFill>
                  <a:schemeClr val="bg1"/>
                </a:solidFill>
              </a:rPr>
              <a:t>ден</a:t>
            </a:r>
            <a:r>
              <a:rPr lang="bg-BG" sz="2800" dirty="0"/>
              <a:t>,</a:t>
            </a:r>
            <a:r>
              <a:rPr lang="bg-BG" sz="2800" b="1" dirty="0">
                <a:solidFill>
                  <a:schemeClr val="bg1"/>
                </a:solidFill>
              </a:rPr>
              <a:t> месец </a:t>
            </a:r>
            <a:r>
              <a:rPr lang="bg-BG" sz="2800" dirty="0"/>
              <a:t>и</a:t>
            </a:r>
            <a:r>
              <a:rPr lang="bg-BG" sz="2800" b="1" dirty="0">
                <a:solidFill>
                  <a:schemeClr val="bg1"/>
                </a:solidFill>
              </a:rPr>
              <a:t> година.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Създаване</a:t>
            </a:r>
            <a:r>
              <a:rPr lang="en-US" sz="2800" dirty="0"/>
              <a:t> </a:t>
            </a:r>
            <a:r>
              <a:rPr lang="bg-BG" sz="2800" dirty="0"/>
              <a:t>на обект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</a:t>
            </a:r>
            <a:r>
              <a:rPr lang="bg-BG" sz="2800" b="1" dirty="0">
                <a:solidFill>
                  <a:schemeClr val="bg1"/>
                </a:solidFill>
              </a:rPr>
              <a:t> рожден ден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Обекти</a:t>
            </a: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36000" y="5991712"/>
            <a:ext cx="9860705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birthday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399" b="1" noProof="1">
                <a:latin typeface="Consolas" pitchFamily="49" charset="0"/>
              </a:rPr>
              <a:t>Day = </a:t>
            </a:r>
            <a:r>
              <a:rPr lang="pt-BR" sz="2399" b="1" noProof="1">
                <a:latin typeface="Consolas" pitchFamily="49" charset="0"/>
              </a:rPr>
              <a:t>22, Month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6, Year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1990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9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228232"/>
              </p:ext>
            </p:extLst>
          </p:nvPr>
        </p:nvGraphicFramePr>
        <p:xfrm>
          <a:off x="2136001" y="3111984"/>
          <a:ext cx="2140371" cy="2460180"/>
        </p:xfrm>
        <a:graphic>
          <a:graphicData uri="http://schemas.openxmlformats.org/drawingml/2006/table">
            <a:tbl>
              <a:tblPr/>
              <a:tblGrid>
                <a:gridCol w="2140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7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22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6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1990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330" y="4909156"/>
            <a:ext cx="3837687" cy="961327"/>
          </a:xfrm>
          <a:prstGeom prst="wedgeRoundRectCallout">
            <a:avLst>
              <a:gd name="adj1" fmla="val -79254"/>
              <a:gd name="adj2" fmla="val 700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Операторът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en-US" sz="2399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създава нов обект</a:t>
            </a:r>
            <a:r>
              <a:rPr lang="en-US" sz="2399" b="1" dirty="0">
                <a:solidFill>
                  <a:srgbClr val="FFFFFF"/>
                </a:solidFill>
              </a:rPr>
              <a:t> (</a:t>
            </a:r>
            <a:r>
              <a:rPr lang="bg-BG" sz="2399" b="1" dirty="0">
                <a:solidFill>
                  <a:srgbClr val="FFFFFF"/>
                </a:solidFill>
              </a:rPr>
              <a:t>безтипов</a:t>
            </a:r>
            <a:r>
              <a:rPr lang="en-US" sz="2399" b="1" dirty="0">
                <a:solidFill>
                  <a:srgbClr val="FFFFFF"/>
                </a:solidFill>
              </a:rPr>
              <a:t>)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371" y="4418365"/>
            <a:ext cx="1668819" cy="96132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Свойства на обекта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370" y="3187994"/>
            <a:ext cx="1367404" cy="923525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Име на обекта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7DFF9FC-6F4D-A07D-5452-2E758F0AB4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9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9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Класове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98192" y="984041"/>
            <a:ext cx="10235140" cy="5274674"/>
          </a:xfrm>
        </p:spPr>
        <p:txBody>
          <a:bodyPr>
            <a:normAutofit/>
          </a:bodyPr>
          <a:lstStyle/>
          <a:p>
            <a:r>
              <a:rPr lang="bg-BG" sz="3200" dirty="0"/>
              <a:t>В програмирането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класовете</a:t>
            </a:r>
            <a:r>
              <a:rPr lang="en-US" sz="3200" dirty="0"/>
              <a:t> </a:t>
            </a:r>
            <a:r>
              <a:rPr lang="bg-BG" sz="3200" dirty="0"/>
              <a:t>задават </a:t>
            </a:r>
            <a:r>
              <a:rPr lang="bg-BG" sz="3200" b="1" dirty="0">
                <a:solidFill>
                  <a:schemeClr val="bg1"/>
                </a:solidFill>
              </a:rPr>
              <a:t>структура</a:t>
            </a:r>
            <a:r>
              <a:rPr lang="en-US" sz="3200" dirty="0"/>
              <a:t> 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обектите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Имат ролята на </a:t>
            </a:r>
            <a:r>
              <a:rPr lang="bg-BG" sz="3200" b="1" dirty="0">
                <a:solidFill>
                  <a:schemeClr val="bg1"/>
                </a:solidFill>
              </a:rPr>
              <a:t>шаблон</a:t>
            </a:r>
            <a:r>
              <a:rPr lang="bg-BG" sz="3200" dirty="0"/>
              <a:t> за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обекти</a:t>
            </a:r>
            <a:r>
              <a:rPr lang="en-US" sz="3200" dirty="0"/>
              <a:t> </a:t>
            </a:r>
            <a:r>
              <a:rPr lang="bg-BG" sz="3200" dirty="0"/>
              <a:t>от един и същ тип</a:t>
            </a:r>
            <a:endParaRPr lang="en-US" sz="3200" dirty="0"/>
          </a:p>
          <a:p>
            <a:r>
              <a:rPr lang="bg-BG" sz="3200" dirty="0"/>
              <a:t>Класовете дефинират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en-US" sz="3200" dirty="0"/>
              <a:t> (</a:t>
            </a:r>
            <a:r>
              <a:rPr lang="bg-BG" sz="3200" dirty="0"/>
              <a:t>полета, свойства</a:t>
            </a:r>
            <a:r>
              <a:rPr lang="en-US" sz="3200" dirty="0"/>
              <a:t>), </a:t>
            </a:r>
            <a:r>
              <a:rPr lang="bg-BG" sz="3200" dirty="0"/>
              <a:t>например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Действия</a:t>
            </a:r>
            <a:r>
              <a:rPr lang="en-US" sz="3200" dirty="0"/>
              <a:t> (</a:t>
            </a:r>
            <a:r>
              <a:rPr lang="bg-BG" sz="3200" dirty="0"/>
              <a:t>методи</a:t>
            </a:r>
            <a:r>
              <a:rPr lang="en-US" sz="3200" dirty="0"/>
              <a:t>), </a:t>
            </a:r>
            <a:r>
              <a:rPr lang="bg-BG" sz="3200" dirty="0"/>
              <a:t>например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AddDays(count)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5AD4312-75AD-68B4-696F-3A79F652F1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0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8048"/>
            <a:ext cx="7634043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/>
              <a:t>Един клас може да има множество инстанции </a:t>
            </a:r>
            <a:r>
              <a:rPr lang="en-US" sz="3200"/>
              <a:t>(</a:t>
            </a:r>
            <a:r>
              <a:rPr lang="bg-BG" sz="3200"/>
              <a:t>обекти</a:t>
            </a:r>
            <a:r>
              <a:rPr lang="en-US" sz="3200"/>
              <a:t>)</a:t>
            </a:r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 lvl="1">
              <a:lnSpc>
                <a:spcPct val="100000"/>
              </a:lnSpc>
            </a:pPr>
            <a:r>
              <a:rPr lang="bg-BG" sz="3200"/>
              <a:t>Примерен клас</a:t>
            </a:r>
            <a:r>
              <a:rPr lang="en-US" sz="3200"/>
              <a:t>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</a:p>
          <a:p>
            <a:pPr lvl="1">
              <a:lnSpc>
                <a:spcPct val="100000"/>
              </a:lnSpc>
            </a:pPr>
            <a:r>
              <a:rPr lang="bg-BG" sz="3200"/>
              <a:t>Примерни обекти</a:t>
            </a:r>
            <a:r>
              <a:rPr lang="en-US" sz="3200"/>
              <a:t>:</a:t>
            </a:r>
            <a:r>
              <a:rPr lang="bg-BG" sz="320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sz="3200"/>
              <a:t>,</a:t>
            </a:r>
            <a:br>
              <a:rPr lang="bg-BG" sz="3200"/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sz="32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Класове</a:t>
            </a:r>
            <a:endParaRPr lang="en-US"/>
          </a:p>
        </p:txBody>
      </p:sp>
      <p:pic>
        <p:nvPicPr>
          <p:cNvPr id="3076" name="Picture 4" descr="My Personal Blog: Konsep OOP Kelas dan Obj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00" y="2045621"/>
            <a:ext cx="4867252" cy="2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755F3FD-0617-F0E5-824B-B8C82FE95946}"/>
              </a:ext>
            </a:extLst>
          </p:cNvPr>
          <p:cNvGrpSpPr/>
          <p:nvPr/>
        </p:nvGrpSpPr>
        <p:grpSpPr>
          <a:xfrm>
            <a:off x="8773549" y="1236542"/>
            <a:ext cx="2971026" cy="2372458"/>
            <a:chOff x="9294812" y="1741724"/>
            <a:chExt cx="2133600" cy="2373076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F0A4694C-FFB6-3BC4-4553-9316BFB5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423220D3-8308-D779-25E9-EA625B7B6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1F91DA-61E4-4D37-CECF-0B74DE1EF2D6}"/>
              </a:ext>
            </a:extLst>
          </p:cNvPr>
          <p:cNvGrpSpPr/>
          <p:nvPr/>
        </p:nvGrpSpPr>
        <p:grpSpPr>
          <a:xfrm>
            <a:off x="8773549" y="3936542"/>
            <a:ext cx="2971026" cy="2372458"/>
            <a:chOff x="9294812" y="1741724"/>
            <a:chExt cx="2133600" cy="237307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433AAB88-E081-CA56-D814-8505EEC57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mariaBirthday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6BC6A6F-2439-707A-F585-7E1249BB6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10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2002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F35EE53B-657B-D821-E60C-4B6361C02F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1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Обекти</a:t>
            </a:r>
            <a:r>
              <a:rPr lang="en-GB"/>
              <a:t> </a:t>
            </a:r>
            <a:r>
              <a:rPr lang="en-US"/>
              <a:t>(</a:t>
            </a:r>
            <a:r>
              <a:rPr lang="bg-BG"/>
              <a:t>Инстанции на класове</a:t>
            </a:r>
            <a:r>
              <a:rPr lang="en-GB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7078" y="1121745"/>
            <a:ext cx="10036622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Създаването на обект от дефиниран клас се нарича </a:t>
            </a:r>
            <a:r>
              <a:rPr lang="bg-BG" sz="3599" b="1" dirty="0">
                <a:solidFill>
                  <a:schemeClr val="bg1"/>
                </a:solidFill>
              </a:rPr>
              <a:t>инстанциране</a:t>
            </a:r>
            <a:endParaRPr lang="en-GB" sz="35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Инстанцията</a:t>
            </a:r>
            <a:r>
              <a:rPr lang="en-GB" sz="3599" dirty="0"/>
              <a:t> </a:t>
            </a:r>
            <a:r>
              <a:rPr lang="bg-BG" sz="3599" dirty="0"/>
              <a:t>е самият обект</a:t>
            </a:r>
            <a:r>
              <a:rPr lang="en-GB" sz="3599" dirty="0"/>
              <a:t>, </a:t>
            </a:r>
            <a:r>
              <a:rPr lang="bg-BG" sz="3599" dirty="0"/>
              <a:t>който се създава по време на изпълнение (</a:t>
            </a:r>
            <a:r>
              <a:rPr lang="en-US" sz="3599" dirty="0"/>
              <a:t>runtime)</a:t>
            </a:r>
            <a:endParaRPr lang="en-GB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Всички инстанции имат еднакво </a:t>
            </a:r>
            <a:r>
              <a:rPr lang="bg-BG" sz="3599" b="1" dirty="0">
                <a:solidFill>
                  <a:schemeClr val="bg1"/>
                </a:solidFill>
              </a:rPr>
              <a:t>поведение</a:t>
            </a:r>
            <a:r>
              <a:rPr lang="en-GB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599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593" y="4365104"/>
            <a:ext cx="893407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date1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(2018, 5, 5);</a:t>
            </a:r>
            <a:endParaRPr lang="en-US" sz="2799" b="1" noProof="1">
              <a:latin typeface="Consolas" pitchFamily="49" charset="0"/>
            </a:endParaRP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date2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(2016, 3, 5);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date3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(2013, 12, 31);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1D1EB53-CE27-4C79-9ED0-5095FF3DF9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Примери: Обекти и класове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0" y="1269564"/>
            <a:ext cx="11517000" cy="53770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00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00" b="1" spc="-20" noProof="1">
                <a:latin typeface="Consolas" pitchFamily="49" charset="0"/>
              </a:rPr>
              <a:t> peterBirthday = </a:t>
            </a:r>
            <a:r>
              <a:rPr lang="en-US" sz="2100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00" b="1" spc="-20" noProof="1">
                <a:latin typeface="Consolas" pitchFamily="49" charset="0"/>
              </a:rPr>
              <a:t>(1996, 11, 27);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00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00" b="1" spc="-20" noProof="1">
                <a:latin typeface="Consolas" pitchFamily="49" charset="0"/>
              </a:rPr>
              <a:t> mariaBirthday = </a:t>
            </a:r>
            <a:r>
              <a:rPr lang="en-US" sz="2100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00" b="1" spc="-20" noProof="1">
                <a:latin typeface="Consolas" pitchFamily="49" charset="0"/>
              </a:rPr>
              <a:t>(1995, 6, 14);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00" b="1" spc="-20" noProof="1">
                <a:latin typeface="Consolas" pitchFamily="49" charset="0"/>
              </a:rPr>
              <a:t>Console.WriteLine($"Peter's birth date: {peterBirthday:d-MMM-yyyy}");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00" b="1" i="1" spc="-20" noProof="1">
                <a:solidFill>
                  <a:schemeClr val="accent2"/>
                </a:solidFill>
                <a:latin typeface="Consolas" pitchFamily="49" charset="0"/>
              </a:rPr>
              <a:t>// 27-Nov-1996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00" b="1" spc="-20" noProof="1">
                <a:latin typeface="Consolas" pitchFamily="49" charset="0"/>
              </a:rPr>
              <a:t>Console.WriteLine($"Maria's birth date: {mariaBirthday:d-MMM-yyyy}");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00" b="1" i="1" spc="-20" noProof="1">
                <a:solidFill>
                  <a:schemeClr val="accent2"/>
                </a:solidFill>
                <a:latin typeface="Consolas" pitchFamily="49" charset="0"/>
              </a:rPr>
              <a:t>// 14-Jun-1995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00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00" b="1" spc="-20" noProof="1">
                <a:latin typeface="Consolas" pitchFamily="49" charset="0"/>
              </a:rPr>
              <a:t> mariaAfter18Months = mariaBirthday.</a:t>
            </a:r>
            <a:r>
              <a:rPr lang="en-US" sz="2100" b="1" spc="-20" noProof="1">
                <a:solidFill>
                  <a:schemeClr val="bg1"/>
                </a:solidFill>
                <a:latin typeface="Consolas" pitchFamily="49" charset="0"/>
              </a:rPr>
              <a:t>AddMonths</a:t>
            </a:r>
            <a:r>
              <a:rPr lang="en-US" sz="2100" b="1" spc="-20" noProof="1">
                <a:latin typeface="Consolas" pitchFamily="49" charset="0"/>
              </a:rPr>
              <a:t>(18);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00" b="1" spc="-20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Console.WriteLine($"Maria after 18 months: {mariaAfter18Months:d-MMM-yyyy}");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00" b="1" i="1" spc="-20" noProof="1">
                <a:solidFill>
                  <a:schemeClr val="accent2"/>
                </a:solidFill>
                <a:latin typeface="Consolas" pitchFamily="49" charset="0"/>
              </a:rPr>
              <a:t>// 14-Dec-1996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00" b="1" spc="-20" noProof="1">
                <a:solidFill>
                  <a:schemeClr val="bg1"/>
                </a:solidFill>
                <a:latin typeface="Consolas" pitchFamily="49" charset="0"/>
              </a:rPr>
              <a:t>TimeSpan</a:t>
            </a:r>
            <a:r>
              <a:rPr lang="en-US" sz="2100" b="1" spc="-20" noProof="1">
                <a:latin typeface="Consolas" pitchFamily="49" charset="0"/>
              </a:rPr>
              <a:t> ageDiff = peterBirthday.</a:t>
            </a:r>
            <a:r>
              <a:rPr lang="en-US" sz="2100" b="1" spc="-20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100" b="1" spc="-20" noProof="1">
                <a:latin typeface="Consolas" pitchFamily="49" charset="0"/>
              </a:rPr>
              <a:t>(mariaBirthday);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00" b="1" spc="-20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Console.WriteLine("Maria older than Peter by: {ageDiff.Days} days");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00" b="1" i="1" spc="-20" noProof="1">
                <a:solidFill>
                  <a:schemeClr val="accent2"/>
                </a:solidFill>
                <a:latin typeface="Consolas" pitchFamily="49" charset="0"/>
              </a:rPr>
              <a:t>// 532 days</a:t>
            </a:r>
            <a:endParaRPr lang="bg-BG" sz="2100" b="1" i="1" spc="-20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EBA3C68-6BF2-5FFA-0F28-C1B1C428A3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615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613100DB-1762-4A7B-5867-B10DF84C78A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Дефиниране на прости класове</a:t>
            </a:r>
          </a:p>
        </p:txBody>
      </p:sp>
    </p:spTree>
    <p:extLst>
      <p:ext uri="{BB962C8B-B14F-4D97-AF65-F5344CB8AC3E}">
        <p14:creationId xmlns:p14="http://schemas.microsoft.com/office/powerpoint/2010/main" val="13737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4068</TotalTime>
  <Words>1859</Words>
  <Application>Microsoft Macintosh PowerPoint</Application>
  <PresentationFormat>Widescreen</PresentationFormat>
  <Paragraphs>346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Класове и обекти</vt:lpstr>
      <vt:lpstr>Съдържание</vt:lpstr>
      <vt:lpstr>Какво е обект? Какво е клас?</vt:lpstr>
      <vt:lpstr>Обекти</vt:lpstr>
      <vt:lpstr>Класове</vt:lpstr>
      <vt:lpstr>Класове</vt:lpstr>
      <vt:lpstr>Обекти (Инстанции на класове)</vt:lpstr>
      <vt:lpstr>Примери: Обекти и класове</vt:lpstr>
      <vt:lpstr>Дефиниране на прости класове</vt:lpstr>
      <vt:lpstr>Дефиниране на прости класове</vt:lpstr>
      <vt:lpstr>Създаване на прост клас Rectangle</vt:lpstr>
      <vt:lpstr>Именуване на класове</vt:lpstr>
      <vt:lpstr>Членове на класа</vt:lpstr>
      <vt:lpstr>Разлика между класове и обекти</vt:lpstr>
      <vt:lpstr>Полета и свойства</vt:lpstr>
      <vt:lpstr>Полета и модификатори</vt:lpstr>
      <vt:lpstr>Свойства</vt:lpstr>
      <vt:lpstr>Задача: Клас "квадрат"</vt:lpstr>
      <vt:lpstr>Задача: Клас "триъгълник"</vt:lpstr>
      <vt:lpstr>Конструктори</vt:lpstr>
      <vt:lpstr>Конструктори</vt:lpstr>
      <vt:lpstr>Първоначално състояние на обекта</vt:lpstr>
      <vt:lpstr>Извикване на конструктор</vt:lpstr>
      <vt:lpstr>Задача: Клас "триъгълник" с конструктор</vt:lpstr>
      <vt:lpstr>Дефиниране на поведение на класа</vt:lpstr>
      <vt:lpstr>Методи</vt:lpstr>
      <vt:lpstr>Задача: Клас "триъгълник" с метод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Класове и обекти</dc:title>
  <dc:subject>Модул 1 - ООП</dc:subject>
  <dc:creator>BG-IT-Edu</dc:creator>
  <cp:keywords>C# Advanced; C#; Advanced;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153</cp:revision>
  <dcterms:created xsi:type="dcterms:W3CDTF">2018-05-23T13:08:44Z</dcterms:created>
  <dcterms:modified xsi:type="dcterms:W3CDTF">2024-06-12T14:52:45Z</dcterms:modified>
  <cp:category>programming;education;software engineering;software development</cp:category>
</cp:coreProperties>
</file>