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503" r:id="rId2"/>
    <p:sldId id="276" r:id="rId3"/>
    <p:sldId id="353" r:id="rId4"/>
    <p:sldId id="741" r:id="rId5"/>
    <p:sldId id="780" r:id="rId6"/>
    <p:sldId id="761" r:id="rId7"/>
    <p:sldId id="762" r:id="rId8"/>
    <p:sldId id="763" r:id="rId9"/>
    <p:sldId id="764" r:id="rId10"/>
    <p:sldId id="742" r:id="rId11"/>
    <p:sldId id="765" r:id="rId12"/>
    <p:sldId id="771" r:id="rId13"/>
    <p:sldId id="772" r:id="rId14"/>
    <p:sldId id="773" r:id="rId15"/>
    <p:sldId id="774" r:id="rId16"/>
    <p:sldId id="649" r:id="rId17"/>
    <p:sldId id="766" r:id="rId18"/>
    <p:sldId id="767" r:id="rId19"/>
    <p:sldId id="789" r:id="rId20"/>
    <p:sldId id="782" r:id="rId21"/>
    <p:sldId id="783" r:id="rId22"/>
    <p:sldId id="779" r:id="rId23"/>
    <p:sldId id="790" r:id="rId24"/>
    <p:sldId id="786" r:id="rId25"/>
    <p:sldId id="768" r:id="rId26"/>
    <p:sldId id="791" r:id="rId27"/>
    <p:sldId id="785" r:id="rId28"/>
    <p:sldId id="787" r:id="rId29"/>
    <p:sldId id="776" r:id="rId30"/>
    <p:sldId id="792" r:id="rId31"/>
    <p:sldId id="784" r:id="rId32"/>
    <p:sldId id="793" r:id="rId33"/>
    <p:sldId id="633" r:id="rId34"/>
    <p:sldId id="504" r:id="rId35"/>
    <p:sldId id="50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Жизнен цикъл на ИС" id="{66DCFE1F-60FD-44F2-BE82-706DDBC14898}">
          <p14:sldIdLst>
            <p14:sldId id="353"/>
            <p14:sldId id="741"/>
            <p14:sldId id="780"/>
            <p14:sldId id="761"/>
            <p14:sldId id="762"/>
            <p14:sldId id="763"/>
            <p14:sldId id="764"/>
          </p14:sldIdLst>
        </p14:section>
        <p14:section name="Анализ на изискванията" id="{2D5756AF-8390-6F4F-9933-47BC1B44579B}">
          <p14:sldIdLst>
            <p14:sldId id="742"/>
            <p14:sldId id="765"/>
          </p14:sldIdLst>
        </p14:section>
        <p14:section name="Use Case" id="{697EBB0F-C55E-CB41-B845-38E114230460}">
          <p14:sldIdLst>
            <p14:sldId id="771"/>
            <p14:sldId id="772"/>
            <p14:sldId id="773"/>
            <p14:sldId id="774"/>
          </p14:sldIdLst>
        </p14:section>
        <p14:section name="Примерно приложение" id="{A764BDC4-FBCF-8642-9DA0-2A050F6690EB}">
          <p14:sldIdLst>
            <p14:sldId id="649"/>
            <p14:sldId id="766"/>
            <p14:sldId id="767"/>
            <p14:sldId id="789"/>
            <p14:sldId id="782"/>
            <p14:sldId id="783"/>
            <p14:sldId id="779"/>
            <p14:sldId id="790"/>
            <p14:sldId id="786"/>
            <p14:sldId id="768"/>
            <p14:sldId id="791"/>
            <p14:sldId id="785"/>
            <p14:sldId id="787"/>
            <p14:sldId id="776"/>
            <p14:sldId id="792"/>
            <p14:sldId id="784"/>
            <p14:sldId id="793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la Damyanova" initials="MD" lastIdx="16" clrIdx="0">
    <p:extLst>
      <p:ext uri="{19B8F6BF-5375-455C-9EA6-DF929625EA0E}">
        <p15:presenceInfo xmlns:p15="http://schemas.microsoft.com/office/powerpoint/2012/main" userId="Mirela Damyanova" providerId="None"/>
      </p:ext>
    </p:extLst>
  </p:cmAuthor>
  <p:cmAuthor id="2" name="PC" initials="P" lastIdx="5" clrIdx="1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2B9"/>
    <a:srgbClr val="FFD000"/>
    <a:srgbClr val="DACF00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9" autoAdjust="0"/>
    <p:restoredTop sz="95188" autoAdjust="0"/>
  </p:normalViewPr>
  <p:slideViewPr>
    <p:cSldViewPr showGuides="1">
      <p:cViewPr varScale="1">
        <p:scale>
          <a:sx n="80" d="100"/>
          <a:sy n="80" d="100"/>
        </p:scale>
        <p:origin x="106" y="29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53582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92922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4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66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10644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92206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161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Събиране на изисквания, анализ, проектиране, имплементация, тестване, внедряване, поддръжка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Жизнен цикъл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00" y="2669512"/>
            <a:ext cx="3547054" cy="3014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От текстово описание до </a:t>
            </a:r>
            <a:r>
              <a:rPr lang="en-US" dirty="0"/>
              <a:t>UI </a:t>
            </a:r>
            <a:r>
              <a:rPr lang="bg-BG" dirty="0"/>
              <a:t>дизайн и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bg-BG" sz="5400" dirty="0"/>
              <a:t>Анализ на изискванията</a:t>
            </a:r>
            <a:endParaRPr lang="en-US" sz="5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1F136C-1A8F-14C5-907E-6A18C884A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00" y="1385091"/>
            <a:ext cx="2835000" cy="24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Преобразуване на </a:t>
            </a:r>
            <a:r>
              <a:rPr lang="bg-BG" b="1" dirty="0">
                <a:solidFill>
                  <a:schemeClr val="bg1"/>
                </a:solidFill>
              </a:rPr>
              <a:t>текстово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описание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изискванията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технически спецификации</a:t>
            </a:r>
          </a:p>
          <a:p>
            <a:r>
              <a:rPr lang="bg-BG" dirty="0"/>
              <a:t>Идентифициране на </a:t>
            </a:r>
            <a:r>
              <a:rPr lang="bg-BG" b="1" dirty="0">
                <a:solidFill>
                  <a:schemeClr val="bg1"/>
                </a:solidFill>
              </a:rPr>
              <a:t>ключови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функционалности </a:t>
            </a:r>
            <a:r>
              <a:rPr lang="bg-BG" dirty="0"/>
              <a:t>и </a:t>
            </a:r>
            <a:r>
              <a:rPr lang="bg-BG" b="1" dirty="0"/>
              <a:t>данни</a:t>
            </a:r>
          </a:p>
          <a:p>
            <a:r>
              <a:rPr lang="bg-BG" dirty="0"/>
              <a:t>Създаване на </a:t>
            </a:r>
            <a:r>
              <a:rPr lang="bg-BG" b="1" dirty="0">
                <a:solidFill>
                  <a:schemeClr val="bg1"/>
                </a:solidFill>
              </a:rPr>
              <a:t>структурирани таблици </a:t>
            </a:r>
            <a:r>
              <a:rPr lang="bg-BG" dirty="0"/>
              <a:t>в </a:t>
            </a:r>
            <a:r>
              <a:rPr lang="bg-BG" b="1" dirty="0"/>
              <a:t>БД</a:t>
            </a:r>
          </a:p>
          <a:p>
            <a:r>
              <a:rPr lang="bg-BG" dirty="0"/>
              <a:t>Проектиране на </a:t>
            </a:r>
            <a:r>
              <a:rPr lang="bg-BG" b="1" dirty="0"/>
              <a:t>потребителски интерфейси </a:t>
            </a:r>
            <a:r>
              <a:rPr lang="bg-BG" dirty="0"/>
              <a:t>за </a:t>
            </a:r>
            <a:r>
              <a:rPr lang="bg-BG" b="1" dirty="0">
                <a:solidFill>
                  <a:schemeClr val="bg1"/>
                </a:solidFill>
              </a:rPr>
              <a:t>взаимодействие</a:t>
            </a:r>
            <a:r>
              <a:rPr lang="bg-BG" dirty="0"/>
              <a:t> с </a:t>
            </a:r>
            <a:r>
              <a:rPr lang="bg-BG" b="1" dirty="0"/>
              <a:t>данните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30432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Описване на стъпки за функционалности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/>
              <a:t>Use Case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D1DB1-AA89-4BD9-4FDA-C2E26C5C05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00" y="1224000"/>
            <a:ext cx="2394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dirty="0"/>
              <a:t>Use Case?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/>
              <a:t>Метод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описание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взаимодействията</a:t>
            </a:r>
            <a:r>
              <a:rPr lang="bg-BG" sz="3200" dirty="0"/>
              <a:t> между </a:t>
            </a:r>
            <a:r>
              <a:rPr lang="bg-BG" sz="3200" b="1" dirty="0"/>
              <a:t>потребителите</a:t>
            </a:r>
            <a:r>
              <a:rPr lang="bg-BG" sz="3200" dirty="0"/>
              <a:t> (</a:t>
            </a:r>
            <a:r>
              <a:rPr lang="bg-BG" sz="3200" b="1" dirty="0"/>
              <a:t>ролите</a:t>
            </a:r>
            <a:r>
              <a:rPr lang="bg-BG" sz="3200" dirty="0"/>
              <a:t>) и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Описва </a:t>
            </a:r>
            <a:r>
              <a:rPr lang="bg-BG" sz="3200" b="1" dirty="0">
                <a:solidFill>
                  <a:schemeClr val="bg1"/>
                </a:solidFill>
              </a:rPr>
              <a:t>последователност</a:t>
            </a:r>
            <a:r>
              <a:rPr lang="bg-BG" sz="3200" dirty="0"/>
              <a:t> от </a:t>
            </a:r>
            <a:r>
              <a:rPr lang="bg-BG" sz="3200" b="1" dirty="0">
                <a:solidFill>
                  <a:schemeClr val="bg1"/>
                </a:solidFill>
              </a:rPr>
              <a:t>стъпки</a:t>
            </a:r>
            <a:r>
              <a:rPr lang="bg-BG" sz="3200" dirty="0"/>
              <a:t> за осъществяване на </a:t>
            </a:r>
            <a:r>
              <a:rPr lang="bg-BG" sz="3200" b="1" dirty="0"/>
              <a:t>функционалност</a:t>
            </a:r>
          </a:p>
          <a:p>
            <a:r>
              <a:rPr lang="bg-BG" sz="3200" dirty="0"/>
              <a:t>Предоставя </a:t>
            </a:r>
            <a:r>
              <a:rPr lang="bg-BG" sz="3200" b="1" dirty="0"/>
              <a:t>ясна</a:t>
            </a:r>
            <a:r>
              <a:rPr lang="bg-BG" sz="3200" dirty="0"/>
              <a:t> и </a:t>
            </a:r>
            <a:r>
              <a:rPr lang="bg-BG" sz="3200" b="1" dirty="0"/>
              <a:t>структурирана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документация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  <a:r>
              <a:rPr lang="bg-BG" sz="3200" dirty="0"/>
              <a:t> към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Улеснява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комуникацията</a:t>
            </a:r>
            <a:r>
              <a:rPr lang="bg-BG" sz="3200" dirty="0"/>
              <a:t> между различните </a:t>
            </a:r>
            <a:r>
              <a:rPr lang="bg-BG" sz="3200" b="1" dirty="0"/>
              <a:t>екипи</a:t>
            </a:r>
            <a:r>
              <a:rPr lang="bg-BG" sz="3200" dirty="0"/>
              <a:t> и </a:t>
            </a:r>
            <a:r>
              <a:rPr lang="bg-BG" sz="3200" b="1" dirty="0"/>
              <a:t>клиента</a:t>
            </a:r>
            <a:endParaRPr lang="en-BG" sz="3200" b="1" dirty="0"/>
          </a:p>
        </p:txBody>
      </p:sp>
    </p:spTree>
    <p:extLst>
      <p:ext uri="{BB962C8B-B14F-4D97-AF65-F5344CB8AC3E}">
        <p14:creationId xmlns:p14="http://schemas.microsoft.com/office/powerpoint/2010/main" val="239531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/>
              <a:t>Име</a:t>
            </a:r>
            <a:r>
              <a:rPr lang="bg-BG" dirty="0"/>
              <a:t>:</a:t>
            </a:r>
            <a:r>
              <a:rPr lang="en-US" dirty="0"/>
              <a:t> 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Вход в системата</a:t>
            </a:r>
          </a:p>
          <a:p>
            <a:r>
              <a:rPr lang="bg-BG" b="1" dirty="0"/>
              <a:t>Роли</a:t>
            </a:r>
            <a:r>
              <a:rPr lang="bg-BG" dirty="0"/>
              <a:t>: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Администратор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Лекар</a:t>
            </a:r>
          </a:p>
          <a:p>
            <a:r>
              <a:rPr lang="bg-BG" b="1" dirty="0"/>
              <a:t>Описание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Въвеждане на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r>
              <a:rPr lang="bg-BG" b="1" dirty="0"/>
              <a:t>Предусловия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Потребителят има </a:t>
            </a:r>
            <a:r>
              <a:rPr lang="bg-BG" b="1" dirty="0">
                <a:solidFill>
                  <a:schemeClr val="bg1"/>
                </a:solidFill>
              </a:rPr>
              <a:t>създаден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акаунт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181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F96FE-CF87-A566-EC53-D0E939B9D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95CE1-FD73-8851-EE4E-6AA662D2A1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/>
              <a:t>Основни стъпки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bg-BG" dirty="0"/>
              <a:t>Потребителят отваря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</a:p>
          <a:p>
            <a:pPr lvl="1"/>
            <a:r>
              <a:rPr lang="bg-BG" dirty="0"/>
              <a:t>Въвежда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pPr lvl="1"/>
            <a:r>
              <a:rPr lang="bg-BG" dirty="0"/>
              <a:t>Натиска </a:t>
            </a:r>
            <a:r>
              <a:rPr lang="bg-BG" b="1" dirty="0">
                <a:solidFill>
                  <a:schemeClr val="bg1"/>
                </a:solidFill>
              </a:rPr>
              <a:t>бутона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bg-BG" dirty="0"/>
              <a:t>Системата проверява </a:t>
            </a:r>
            <a:r>
              <a:rPr lang="bg-BG" b="1" dirty="0">
                <a:solidFill>
                  <a:schemeClr val="bg1"/>
                </a:solidFill>
              </a:rPr>
              <a:t>валидността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въведените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валидни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се определя </a:t>
            </a:r>
            <a:r>
              <a:rPr lang="bg-BG" b="1" dirty="0">
                <a:solidFill>
                  <a:schemeClr val="bg1"/>
                </a:solidFill>
              </a:rPr>
              <a:t>ролята</a:t>
            </a:r>
            <a:r>
              <a:rPr lang="bg-BG" dirty="0"/>
              <a:t> на </a:t>
            </a:r>
            <a:r>
              <a:rPr lang="bg-BG" b="1" dirty="0"/>
              <a:t>потребителя</a:t>
            </a:r>
            <a:r>
              <a:rPr lang="bg-BG" dirty="0"/>
              <a:t> и показва съответния </a:t>
            </a:r>
            <a:r>
              <a:rPr lang="bg-BG" b="1" dirty="0">
                <a:solidFill>
                  <a:schemeClr val="bg1"/>
                </a:solidFill>
              </a:rPr>
              <a:t>интерфейс</a:t>
            </a:r>
          </a:p>
          <a:p>
            <a:pPr lvl="1"/>
            <a:r>
              <a:rPr lang="bg-BG" b="1" dirty="0"/>
              <a:t>Потребителят</a:t>
            </a:r>
            <a:r>
              <a:rPr lang="bg-BG" dirty="0"/>
              <a:t> получава </a:t>
            </a:r>
            <a:r>
              <a:rPr lang="bg-BG" b="1" dirty="0">
                <a:solidFill>
                  <a:schemeClr val="bg1"/>
                </a:solidFill>
              </a:rPr>
              <a:t>достъп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системата</a:t>
            </a:r>
          </a:p>
          <a:p>
            <a:r>
              <a:rPr lang="bg-BG" b="1" dirty="0"/>
              <a:t>Алтернативни стъпки</a:t>
            </a:r>
            <a:r>
              <a:rPr lang="en-US" dirty="0"/>
              <a:t>: 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невалидни данни</a:t>
            </a:r>
            <a:r>
              <a:rPr lang="bg-BG" dirty="0"/>
              <a:t> се показва </a:t>
            </a:r>
            <a:r>
              <a:rPr lang="bg-BG" b="1" dirty="0"/>
              <a:t>съобщение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грешка</a:t>
            </a:r>
            <a:r>
              <a:rPr lang="bg-BG" dirty="0"/>
              <a:t> и </a:t>
            </a:r>
            <a:r>
              <a:rPr lang="bg-BG" b="1" dirty="0"/>
              <a:t>потребителят</a:t>
            </a:r>
            <a:r>
              <a:rPr lang="bg-BG" dirty="0"/>
              <a:t> остава на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FA33D3-6BF3-84FC-0EBC-B1FE73FD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8082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Здравна информационна система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3286AC-82BB-C593-D3AF-3F2A41804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97" y="525993"/>
            <a:ext cx="8796405" cy="4065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r>
              <a:rPr lang="en-US" dirty="0"/>
              <a:t>: </a:t>
            </a:r>
            <a:r>
              <a:rPr lang="bg-BG" dirty="0"/>
              <a:t>текстово описание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Потребители</a:t>
            </a:r>
          </a:p>
          <a:p>
            <a:pPr lvl="1"/>
            <a:r>
              <a:rPr lang="bg-BG" sz="2600" b="1" dirty="0"/>
              <a:t>Достъп</a:t>
            </a:r>
            <a:r>
              <a:rPr lang="bg-BG" sz="2600" dirty="0"/>
              <a:t> до </a:t>
            </a:r>
            <a:r>
              <a:rPr lang="bg-BG" sz="2600" b="1" dirty="0"/>
              <a:t>системата</a:t>
            </a:r>
          </a:p>
          <a:p>
            <a:r>
              <a:rPr lang="bg-BG" sz="2800" b="1" dirty="0">
                <a:solidFill>
                  <a:schemeClr val="bg1"/>
                </a:solidFill>
              </a:rPr>
              <a:t>Роли</a:t>
            </a:r>
            <a:endParaRPr lang="en-US" sz="2800" b="1" dirty="0">
              <a:solidFill>
                <a:schemeClr val="bg1"/>
              </a:solidFill>
            </a:endParaRPr>
          </a:p>
          <a:p>
            <a:pPr lvl="1"/>
            <a:r>
              <a:rPr lang="en-BG" sz="2600" b="1" dirty="0"/>
              <a:t>Администратор (Admin)</a:t>
            </a:r>
            <a:endParaRPr lang="en-BG" sz="26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пациенти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прегледи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лекари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</a:t>
            </a:r>
            <a:r>
              <a:rPr lang="bg-BG" sz="2400" b="1" dirty="0"/>
              <a:t> админи</a:t>
            </a:r>
          </a:p>
          <a:p>
            <a:pPr lvl="1"/>
            <a:r>
              <a:rPr lang="en-BG" sz="2600" b="1" dirty="0"/>
              <a:t>Лекар (Doctor)</a:t>
            </a:r>
            <a:endParaRPr lang="en-BG" sz="2600" dirty="0"/>
          </a:p>
          <a:p>
            <a:pPr lvl="2"/>
            <a:r>
              <a:rPr lang="bg-BG" sz="2400" dirty="0"/>
              <a:t>Чете, добавя и редактира </a:t>
            </a:r>
            <a:r>
              <a:rPr lang="bg-BG" sz="2400" b="1" dirty="0"/>
              <a:t>пациенти</a:t>
            </a:r>
            <a:endParaRPr lang="en-BG" sz="2400" dirty="0"/>
          </a:p>
          <a:p>
            <a:pPr lvl="2"/>
            <a:r>
              <a:rPr lang="bg-BG" sz="2400" dirty="0"/>
              <a:t>Чете, редактира и изтрива </a:t>
            </a:r>
            <a:r>
              <a:rPr lang="bg-BG" sz="2400" b="1" dirty="0"/>
              <a:t>прегледи</a:t>
            </a:r>
            <a:endParaRPr lang="en-BG" sz="2400" dirty="0"/>
          </a:p>
        </p:txBody>
      </p:sp>
    </p:spTree>
    <p:extLst>
      <p:ext uri="{BB962C8B-B14F-4D97-AF65-F5344CB8AC3E}">
        <p14:creationId xmlns:p14="http://schemas.microsoft.com/office/powerpoint/2010/main" val="32465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Таблица с роли</a:t>
            </a:r>
          </a:p>
          <a:p>
            <a:pPr lvl="1"/>
            <a:r>
              <a:rPr lang="bg-BG" sz="2800" dirty="0"/>
              <a:t>Име на </a:t>
            </a:r>
            <a:r>
              <a:rPr lang="bg-BG" sz="2800" b="1" dirty="0"/>
              <a:t>роля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Таблица с потребители</a:t>
            </a:r>
          </a:p>
          <a:p>
            <a:pPr lvl="1"/>
            <a:r>
              <a:rPr lang="bg-BG" sz="2800" b="1" dirty="0"/>
              <a:t>Потребителско име</a:t>
            </a:r>
            <a:r>
              <a:rPr lang="bg-BG" sz="2800" dirty="0"/>
              <a:t>,</a:t>
            </a:r>
            <a:r>
              <a:rPr lang="bg-BG" sz="2800" b="1" dirty="0"/>
              <a:t> парола </a:t>
            </a:r>
            <a:r>
              <a:rPr lang="bg-BG" sz="2800" dirty="0"/>
              <a:t>(криптирана)</a:t>
            </a:r>
          </a:p>
          <a:p>
            <a:pPr lvl="1"/>
            <a:r>
              <a:rPr lang="bg-BG" sz="2800" dirty="0"/>
              <a:t>Връзка с </a:t>
            </a:r>
            <a:r>
              <a:rPr lang="bg-BG" sz="2800" b="1" dirty="0"/>
              <a:t>роля</a:t>
            </a:r>
            <a:r>
              <a:rPr lang="bg-BG" sz="2800" dirty="0"/>
              <a:t> </a:t>
            </a:r>
            <a:r>
              <a:rPr lang="en-US" sz="2800" dirty="0"/>
              <a:t>(</a:t>
            </a:r>
            <a:r>
              <a:rPr lang="bg-BG" sz="2800" dirty="0"/>
              <a:t>потребителят си има роля</a:t>
            </a:r>
            <a:r>
              <a:rPr lang="en-US" sz="2800" dirty="0"/>
              <a:t>)</a:t>
            </a:r>
            <a:endParaRPr lang="bg-BG" sz="2800" b="1" dirty="0"/>
          </a:p>
          <a:p>
            <a:r>
              <a:rPr lang="bg-BG" sz="3000" b="1" dirty="0">
                <a:solidFill>
                  <a:schemeClr val="bg1"/>
                </a:solidFill>
              </a:rPr>
              <a:t>Таблица с лекари</a:t>
            </a:r>
          </a:p>
          <a:p>
            <a:pPr lvl="1"/>
            <a:r>
              <a:rPr lang="bg-BG" sz="2800" b="1" dirty="0"/>
              <a:t>Име</a:t>
            </a:r>
            <a:r>
              <a:rPr lang="bg-BG" sz="2800" dirty="0"/>
              <a:t>, </a:t>
            </a:r>
            <a:r>
              <a:rPr lang="bg-BG" sz="2800" b="1" dirty="0"/>
              <a:t>фамилия</a:t>
            </a:r>
            <a:r>
              <a:rPr lang="bg-BG" sz="2800" dirty="0"/>
              <a:t>, </a:t>
            </a:r>
            <a:r>
              <a:rPr lang="bg-BG" sz="2800" b="1" dirty="0"/>
              <a:t>специалност</a:t>
            </a:r>
            <a:r>
              <a:rPr lang="bg-BG" sz="2800" dirty="0"/>
              <a:t>, </a:t>
            </a:r>
            <a:r>
              <a:rPr lang="bg-BG" sz="2800" b="1" dirty="0"/>
              <a:t>телефон</a:t>
            </a:r>
          </a:p>
          <a:p>
            <a:pPr lvl="1"/>
            <a:r>
              <a:rPr lang="bg-BG" sz="2800" dirty="0"/>
              <a:t>Връзка с </a:t>
            </a:r>
            <a:r>
              <a:rPr lang="bg-BG" sz="2800" b="1" dirty="0"/>
              <a:t>потребител</a:t>
            </a:r>
            <a:r>
              <a:rPr lang="en-US" sz="2800" dirty="0"/>
              <a:t> (</a:t>
            </a:r>
            <a:r>
              <a:rPr lang="bg-BG" sz="2800" dirty="0"/>
              <a:t>лекарят си има потребит</a:t>
            </a:r>
            <a:r>
              <a:rPr lang="bg-BG" sz="3000" dirty="0"/>
              <a:t>ел)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CDD87-ACE9-5AB4-C004-F7667282A5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86"/>
          <a:stretch/>
        </p:blipFill>
        <p:spPr>
          <a:xfrm>
            <a:off x="7626000" y="1483779"/>
            <a:ext cx="4127030" cy="4810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294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</a:t>
            </a:r>
            <a:r>
              <a:rPr lang="en-US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865598" cy="5528766"/>
          </a:xfrm>
        </p:spPr>
        <p:txBody>
          <a:bodyPr>
            <a:no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Таблица с администратори</a:t>
            </a:r>
          </a:p>
          <a:p>
            <a:pPr lvl="1"/>
            <a:r>
              <a:rPr lang="bg-BG" sz="2800" b="1" dirty="0"/>
              <a:t>Име</a:t>
            </a:r>
            <a:r>
              <a:rPr lang="bg-BG" sz="2800" dirty="0"/>
              <a:t>, </a:t>
            </a:r>
            <a:r>
              <a:rPr lang="bg-BG" sz="2800" b="1" dirty="0"/>
              <a:t>телефон, </a:t>
            </a:r>
            <a:r>
              <a:rPr lang="en-US" sz="2800" b="1" dirty="0"/>
              <a:t>email</a:t>
            </a:r>
            <a:endParaRPr lang="bg-BG" sz="2800" b="1" dirty="0"/>
          </a:p>
          <a:p>
            <a:pPr lvl="1"/>
            <a:r>
              <a:rPr lang="bg-BG" sz="2800" dirty="0"/>
              <a:t>Връзка с </a:t>
            </a:r>
            <a:r>
              <a:rPr lang="bg-BG" sz="2800" b="1" dirty="0"/>
              <a:t>потребител</a:t>
            </a:r>
            <a:r>
              <a:rPr lang="en-US" sz="2800" dirty="0"/>
              <a:t> (</a:t>
            </a:r>
            <a:r>
              <a:rPr lang="bg-BG" sz="2800" dirty="0"/>
              <a:t>админът си има потребител)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bg-BG" sz="3000" b="1" dirty="0">
                <a:solidFill>
                  <a:schemeClr val="bg1"/>
                </a:solidFill>
              </a:rPr>
              <a:t>Таблица с пациенти</a:t>
            </a:r>
          </a:p>
          <a:p>
            <a:pPr lvl="1"/>
            <a:r>
              <a:rPr lang="bg-BG" sz="2800" b="1" dirty="0"/>
              <a:t>Име</a:t>
            </a:r>
            <a:r>
              <a:rPr lang="bg-BG" sz="2800" dirty="0"/>
              <a:t>, </a:t>
            </a:r>
            <a:r>
              <a:rPr lang="bg-BG" sz="2800" b="1" dirty="0"/>
              <a:t>фамилия</a:t>
            </a:r>
            <a:r>
              <a:rPr lang="bg-BG" sz="2800" dirty="0"/>
              <a:t>, </a:t>
            </a:r>
            <a:r>
              <a:rPr lang="bg-BG" sz="2800" b="1" dirty="0"/>
              <a:t>ЕГН</a:t>
            </a:r>
            <a:r>
              <a:rPr lang="bg-BG" sz="2800" dirty="0"/>
              <a:t>, </a:t>
            </a:r>
            <a:r>
              <a:rPr lang="bg-BG" sz="2800" b="1" dirty="0"/>
              <a:t>пол</a:t>
            </a:r>
            <a:r>
              <a:rPr lang="bg-BG" sz="2800" dirty="0"/>
              <a:t>, </a:t>
            </a:r>
            <a:r>
              <a:rPr lang="bg-BG" sz="2800" b="1" dirty="0"/>
              <a:t>телефон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Таблица с прегледи</a:t>
            </a:r>
          </a:p>
          <a:p>
            <a:pPr lvl="1"/>
            <a:r>
              <a:rPr lang="bg-BG" sz="2800" b="1" dirty="0"/>
              <a:t>Дата</a:t>
            </a:r>
            <a:r>
              <a:rPr lang="bg-BG" sz="2800" dirty="0"/>
              <a:t>, </a:t>
            </a:r>
            <a:r>
              <a:rPr lang="bg-BG" sz="2800" b="1" dirty="0"/>
              <a:t>състояние, лечение</a:t>
            </a:r>
          </a:p>
          <a:p>
            <a:pPr lvl="1"/>
            <a:r>
              <a:rPr lang="bg-BG" sz="2800" dirty="0"/>
              <a:t>Връзка с </a:t>
            </a:r>
            <a:r>
              <a:rPr lang="bg-BG" sz="2800" b="1" dirty="0"/>
              <a:t>пациент</a:t>
            </a:r>
            <a:r>
              <a:rPr lang="bg-BG" sz="2800" dirty="0"/>
              <a:t> и </a:t>
            </a:r>
            <a:r>
              <a:rPr lang="bg-BG" sz="2800" b="1" dirty="0"/>
              <a:t>лекар</a:t>
            </a:r>
            <a:r>
              <a:rPr lang="bg-BG" sz="2800" dirty="0"/>
              <a:t> (прегледът си има пациент </a:t>
            </a:r>
            <a:r>
              <a:rPr lang="bg-BG" sz="3000" dirty="0"/>
              <a:t>и лекар)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CC1130-B11F-BA16-AECD-56E78AC4E4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30"/>
          <a:stretch/>
        </p:blipFill>
        <p:spPr>
          <a:xfrm>
            <a:off x="7851286" y="2889000"/>
            <a:ext cx="3903544" cy="265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218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en-US" sz="3400" dirty="0"/>
              <a:t>​​</a:t>
            </a:r>
            <a:r>
              <a:rPr lang="bg-BG" sz="3400" b="1" dirty="0">
                <a:solidFill>
                  <a:schemeClr val="bg1"/>
                </a:solidFill>
              </a:rPr>
              <a:t>Жизнен цикъл на информационна система</a:t>
            </a:r>
            <a:endParaRPr lang="bg-BG" sz="3400" b="1" dirty="0"/>
          </a:p>
          <a:p>
            <a:r>
              <a:rPr lang="en-US" sz="3400" dirty="0"/>
              <a:t>​</a:t>
            </a:r>
            <a:r>
              <a:rPr lang="bg-BG" sz="3400" dirty="0"/>
              <a:t>​</a:t>
            </a:r>
            <a:r>
              <a:rPr lang="bg-BG" sz="3400" b="1" dirty="0">
                <a:solidFill>
                  <a:schemeClr val="bg1"/>
                </a:solidFill>
              </a:rPr>
              <a:t>Анализ</a:t>
            </a:r>
            <a:r>
              <a:rPr lang="bg-BG" sz="3400" dirty="0"/>
              <a:t> на </a:t>
            </a:r>
            <a:r>
              <a:rPr lang="bg-BG" sz="3400" b="1" dirty="0"/>
              <a:t>изискванията</a:t>
            </a:r>
            <a:endParaRPr lang="en-US" sz="3400" b="1" dirty="0"/>
          </a:p>
          <a:p>
            <a:r>
              <a:rPr lang="bg-BG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Use Case</a:t>
            </a:r>
            <a:endParaRPr lang="bg-BG" sz="3400" dirty="0"/>
          </a:p>
          <a:p>
            <a:r>
              <a:rPr lang="en-US" sz="3400" dirty="0"/>
              <a:t>​​</a:t>
            </a:r>
            <a:r>
              <a:rPr lang="bg-BG" sz="3400" b="1" dirty="0"/>
              <a:t>Примерно приложение</a:t>
            </a:r>
            <a:r>
              <a:rPr lang="bg-BG" sz="3400" dirty="0"/>
              <a:t>: Здравна информационна система</a:t>
            </a:r>
            <a:endParaRPr lang="en-US" sz="3400" b="1" dirty="0"/>
          </a:p>
          <a:p>
            <a:pPr lvl="1"/>
            <a:r>
              <a:rPr lang="bg-BG" sz="3200" dirty="0"/>
              <a:t>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потребителски интерфейс</a:t>
            </a:r>
          </a:p>
          <a:p>
            <a:pPr lvl="1"/>
            <a:r>
              <a:rPr lang="bg-BG" sz="3200" dirty="0"/>
              <a:t>​​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база данни</a:t>
            </a:r>
            <a:endParaRPr lang="en-GB" sz="3200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068892-22B0-0781-814F-C94199C20C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18B34B-E2E6-D29F-009D-C1CC0A96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Диаграма на базата данни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D9262-B99F-DDFD-F3CB-465E95926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0703" y="1144376"/>
            <a:ext cx="10270593" cy="56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4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– </a:t>
            </a:r>
            <a:r>
              <a:rPr lang="bg-BG" dirty="0"/>
              <a:t>навигация</a:t>
            </a:r>
            <a:endParaRPr lang="en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152E59-50E3-A528-B957-BF140B50B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624" y="1269000"/>
            <a:ext cx="11942752" cy="50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3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Входна форма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Вход в приложението</a:t>
            </a:r>
          </a:p>
          <a:p>
            <a:pPr lvl="1"/>
            <a:r>
              <a:rPr lang="bg-BG" dirty="0"/>
              <a:t>Полета с данни за </a:t>
            </a:r>
            <a:r>
              <a:rPr lang="bg-BG" b="1" dirty="0"/>
              <a:t>потребителско име</a:t>
            </a:r>
            <a:r>
              <a:rPr lang="bg-BG" dirty="0"/>
              <a:t> и</a:t>
            </a:r>
            <a:r>
              <a:rPr lang="bg-BG" b="1" dirty="0"/>
              <a:t> парола</a:t>
            </a:r>
            <a:endParaRPr lang="bg-BG" dirty="0"/>
          </a:p>
          <a:p>
            <a:pPr lvl="1"/>
            <a:r>
              <a:rPr lang="bg-BG" dirty="0"/>
              <a:t>Бутон за </a:t>
            </a:r>
            <a:r>
              <a:rPr lang="bg-BG" b="1" dirty="0"/>
              <a:t>вход</a:t>
            </a:r>
            <a:endParaRPr lang="bg-BG" dirty="0">
              <a:highlight>
                <a:srgbClr val="FFFF00"/>
              </a:highligh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D15311-D85A-5EAE-13E4-F1E079DE2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00" y="2619000"/>
            <a:ext cx="4734783" cy="346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450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</a:t>
            </a:r>
            <a:r>
              <a:rPr lang="en-US" dirty="0"/>
              <a:t>UI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Главна форма за лекари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бутони</a:t>
            </a:r>
            <a:r>
              <a:rPr lang="bg-BG" dirty="0"/>
              <a:t> за показване на другите форми: </a:t>
            </a:r>
            <a:r>
              <a:rPr lang="bg-BG" b="1" dirty="0"/>
              <a:t>пациенти</a:t>
            </a:r>
            <a:r>
              <a:rPr lang="bg-BG" dirty="0"/>
              <a:t>, </a:t>
            </a:r>
            <a:r>
              <a:rPr lang="bg-BG" b="1" dirty="0"/>
              <a:t>прегледи</a:t>
            </a:r>
          </a:p>
          <a:p>
            <a:r>
              <a:rPr lang="bg-BG" b="1" dirty="0">
                <a:solidFill>
                  <a:schemeClr val="bg1"/>
                </a:solidFill>
              </a:rPr>
              <a:t>Главна форма за админи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бутони </a:t>
            </a:r>
            <a:r>
              <a:rPr lang="bg-BG" dirty="0"/>
              <a:t>за показване на другите форми: </a:t>
            </a:r>
            <a:r>
              <a:rPr lang="bg-BG" b="1" dirty="0"/>
              <a:t>лекари</a:t>
            </a:r>
            <a:r>
              <a:rPr lang="bg-BG" dirty="0"/>
              <a:t>, </a:t>
            </a:r>
            <a:r>
              <a:rPr lang="bg-BG" b="1" dirty="0"/>
              <a:t>пациенти, прегледи, админи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пациенти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b="1" dirty="0"/>
              <a:t>Филтър</a:t>
            </a:r>
            <a:r>
              <a:rPr lang="bg-BG" dirty="0"/>
              <a:t> по ЕГН, име, фамилия, 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показване на прегледи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 </a:t>
            </a:r>
            <a:r>
              <a:rPr lang="bg-BG" dirty="0"/>
              <a:t>и</a:t>
            </a:r>
            <a:r>
              <a:rPr lang="bg-BG" b="1" dirty="0"/>
              <a:t> изтриване </a:t>
            </a:r>
            <a:r>
              <a:rPr lang="bg-BG" dirty="0"/>
              <a:t>на </a:t>
            </a:r>
            <a:r>
              <a:rPr lang="bg-BG" b="1" dirty="0"/>
              <a:t>пациент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2591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</a:t>
            </a:r>
            <a:r>
              <a:rPr lang="en-US" dirty="0"/>
              <a:t>UI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Управление на прегледи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дата</a:t>
            </a:r>
            <a:r>
              <a:rPr lang="bg-BG" dirty="0"/>
              <a:t>,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лекар</a:t>
            </a:r>
            <a:r>
              <a:rPr lang="bg-BG" dirty="0"/>
              <a:t>, </a:t>
            </a:r>
            <a:r>
              <a:rPr lang="bg-BG" b="1" dirty="0"/>
              <a:t>състояние, лечение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Управление на лекари</a:t>
            </a:r>
            <a:r>
              <a:rPr lang="en-US" sz="3200" b="1" dirty="0">
                <a:solidFill>
                  <a:schemeClr val="bg1"/>
                </a:solidFill>
              </a:rPr>
              <a:t> (</a:t>
            </a:r>
            <a:r>
              <a:rPr lang="bg-BG" sz="3200" b="1" dirty="0">
                <a:solidFill>
                  <a:schemeClr val="bg1"/>
                </a:solidFill>
              </a:rPr>
              <a:t>за админи)</a:t>
            </a:r>
          </a:p>
          <a:p>
            <a:pPr lvl="1"/>
            <a:r>
              <a:rPr lang="bg-BG" sz="3000" dirty="0"/>
              <a:t>Полета за </a:t>
            </a:r>
            <a:r>
              <a:rPr lang="bg-BG" sz="3000" b="1" dirty="0"/>
              <a:t>име</a:t>
            </a:r>
            <a:r>
              <a:rPr lang="bg-BG" sz="3000" dirty="0"/>
              <a:t>, </a:t>
            </a:r>
            <a:r>
              <a:rPr lang="bg-BG" sz="3000" b="1" dirty="0"/>
              <a:t>фамилия</a:t>
            </a:r>
            <a:r>
              <a:rPr lang="bg-BG" sz="3000" dirty="0"/>
              <a:t>, </a:t>
            </a:r>
            <a:r>
              <a:rPr lang="bg-BG" sz="3000" b="1" dirty="0"/>
              <a:t>специалност</a:t>
            </a:r>
            <a:r>
              <a:rPr lang="bg-BG" sz="3000" dirty="0"/>
              <a:t>, </a:t>
            </a:r>
            <a:r>
              <a:rPr lang="bg-BG" sz="3000" b="1" dirty="0"/>
              <a:t>телефон</a:t>
            </a:r>
            <a:r>
              <a:rPr lang="bg-BG" sz="3000" dirty="0"/>
              <a:t>,</a:t>
            </a:r>
            <a:r>
              <a:rPr lang="bg-BG" sz="3000" b="1" dirty="0"/>
              <a:t> потребителско име</a:t>
            </a:r>
            <a:r>
              <a:rPr lang="bg-BG" sz="3000" dirty="0"/>
              <a:t>,</a:t>
            </a:r>
            <a:r>
              <a:rPr lang="bg-BG" sz="3000" b="1" dirty="0"/>
              <a:t> парола</a:t>
            </a:r>
            <a:endParaRPr lang="bg-BG" sz="3000" dirty="0"/>
          </a:p>
          <a:p>
            <a:pPr lvl="1"/>
            <a:r>
              <a:rPr lang="bg-BG" sz="3000" dirty="0"/>
              <a:t>Бутони за </a:t>
            </a:r>
            <a:r>
              <a:rPr lang="bg-BG" sz="3000" b="1" dirty="0"/>
              <a:t>добавян</a:t>
            </a:r>
            <a:r>
              <a:rPr lang="en-US" sz="3000" b="1" dirty="0"/>
              <a:t>e</a:t>
            </a:r>
            <a:r>
              <a:rPr lang="en-US" sz="3000" dirty="0"/>
              <a:t>,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изтриване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Управление на админи</a:t>
            </a:r>
            <a:r>
              <a:rPr lang="en-US" sz="3200" b="1" dirty="0">
                <a:solidFill>
                  <a:schemeClr val="bg1"/>
                </a:solidFill>
              </a:rPr>
              <a:t> (</a:t>
            </a:r>
            <a:r>
              <a:rPr lang="bg-BG" sz="3200" b="1" dirty="0">
                <a:solidFill>
                  <a:schemeClr val="bg1"/>
                </a:solidFill>
              </a:rPr>
              <a:t>за админи)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Полета за </a:t>
            </a:r>
            <a:r>
              <a:rPr lang="bg-BG" sz="3000" b="1" dirty="0"/>
              <a:t>име</a:t>
            </a:r>
            <a:r>
              <a:rPr lang="bg-BG" sz="3000" dirty="0"/>
              <a:t>, </a:t>
            </a:r>
            <a:r>
              <a:rPr lang="bg-BG" sz="3000" b="1" dirty="0"/>
              <a:t>фамилия</a:t>
            </a:r>
            <a:r>
              <a:rPr lang="bg-BG" sz="3000" dirty="0"/>
              <a:t>, </a:t>
            </a:r>
            <a:r>
              <a:rPr lang="bg-BG" sz="3000" b="1" dirty="0"/>
              <a:t>телефон, </a:t>
            </a:r>
            <a:r>
              <a:rPr lang="en-US" sz="3000" b="1" dirty="0"/>
              <a:t>email</a:t>
            </a:r>
            <a:r>
              <a:rPr lang="bg-BG" sz="3000" dirty="0"/>
              <a:t>,</a:t>
            </a:r>
            <a:r>
              <a:rPr lang="bg-BG" sz="3000" b="1" dirty="0"/>
              <a:t> потребителско име</a:t>
            </a:r>
            <a:r>
              <a:rPr lang="bg-BG" sz="3000" dirty="0"/>
              <a:t>,</a:t>
            </a:r>
            <a:r>
              <a:rPr lang="bg-BG" sz="3000" b="1" dirty="0"/>
              <a:t> парола</a:t>
            </a:r>
            <a:endParaRPr lang="bg-BG" sz="3000" dirty="0"/>
          </a:p>
          <a:p>
            <a:pPr lvl="1"/>
            <a:r>
              <a:rPr lang="bg-BG" sz="3000" dirty="0"/>
              <a:t>Бутони за </a:t>
            </a:r>
            <a:r>
              <a:rPr lang="bg-BG" sz="3000" b="1" dirty="0"/>
              <a:t>добавян</a:t>
            </a:r>
            <a:r>
              <a:rPr lang="en-US" sz="3000" b="1" dirty="0"/>
              <a:t>e</a:t>
            </a:r>
            <a:r>
              <a:rPr lang="en-US" sz="3000" dirty="0"/>
              <a:t>,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изтриване</a:t>
            </a:r>
          </a:p>
        </p:txBody>
      </p:sp>
    </p:spTree>
    <p:extLst>
      <p:ext uri="{BB962C8B-B14F-4D97-AF65-F5344CB8AC3E}">
        <p14:creationId xmlns:p14="http://schemas.microsoft.com/office/powerpoint/2010/main" val="121992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Пациенти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345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пациенти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пациенти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пациент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998266-837A-CA2F-B976-939B987EE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6000" y="2365033"/>
            <a:ext cx="4470205" cy="31909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155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Пациенти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>
            <a:normAutofit lnSpcReduction="10000"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Форма за редактиране на съществуващ пациент</a:t>
            </a:r>
          </a:p>
          <a:p>
            <a:pPr lvl="1"/>
            <a:r>
              <a:rPr lang="bg-BG" sz="3000" dirty="0"/>
              <a:t>Полета </a:t>
            </a:r>
            <a:r>
              <a:rPr lang="bg-BG" sz="3000" b="1" dirty="0"/>
              <a:t>име</a:t>
            </a:r>
            <a:r>
              <a:rPr lang="bg-BG" sz="3000" dirty="0"/>
              <a:t>, </a:t>
            </a:r>
            <a:r>
              <a:rPr lang="bg-BG" sz="3000" b="1" dirty="0"/>
              <a:t>фамилия</a:t>
            </a:r>
            <a:r>
              <a:rPr lang="bg-BG" sz="3000" dirty="0"/>
              <a:t>, </a:t>
            </a:r>
            <a:r>
              <a:rPr lang="bg-BG" sz="3000" b="1" dirty="0"/>
              <a:t>ЕГН</a:t>
            </a:r>
            <a:r>
              <a:rPr lang="bg-BG" sz="3000" dirty="0"/>
              <a:t>, </a:t>
            </a:r>
            <a:r>
              <a:rPr lang="bg-BG" sz="3000" b="1" dirty="0"/>
              <a:t>пол</a:t>
            </a:r>
            <a:r>
              <a:rPr lang="bg-BG" sz="3000" dirty="0"/>
              <a:t>, </a:t>
            </a:r>
            <a:r>
              <a:rPr lang="bg-BG" sz="3000" b="1" dirty="0"/>
              <a:t>телефон</a:t>
            </a:r>
          </a:p>
          <a:p>
            <a:pPr lvl="1"/>
            <a:r>
              <a:rPr lang="bg-BG" sz="3000" dirty="0"/>
              <a:t>Бутони за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отказ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Форма за изтриване на съществуващ пациент</a:t>
            </a:r>
          </a:p>
          <a:p>
            <a:pPr lvl="1"/>
            <a:r>
              <a:rPr lang="bg-BG" sz="3000" dirty="0"/>
              <a:t>Поле за </a:t>
            </a:r>
            <a:r>
              <a:rPr lang="bg-BG" sz="3000" b="1" dirty="0"/>
              <a:t>име</a:t>
            </a:r>
            <a:r>
              <a:rPr lang="bg-BG" sz="3000" dirty="0"/>
              <a:t> и </a:t>
            </a:r>
            <a:r>
              <a:rPr lang="bg-BG" sz="3000" b="1" dirty="0"/>
              <a:t>фамилия</a:t>
            </a:r>
            <a:r>
              <a:rPr lang="en-US" sz="3000" b="1" dirty="0"/>
              <a:t> </a:t>
            </a:r>
            <a:r>
              <a:rPr lang="en-US" sz="3000" dirty="0"/>
              <a:t>(</a:t>
            </a:r>
            <a:r>
              <a:rPr lang="bg-BG" sz="3000" dirty="0"/>
              <a:t>само за четене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sz="3000" dirty="0"/>
              <a:t>Бутони за </a:t>
            </a:r>
            <a:r>
              <a:rPr lang="bg-BG" sz="3000" b="1" dirty="0"/>
              <a:t>изтриване</a:t>
            </a:r>
            <a:r>
              <a:rPr lang="bg-BG" sz="3000" dirty="0"/>
              <a:t> и </a:t>
            </a:r>
            <a:r>
              <a:rPr lang="bg-BG" sz="3000" b="1" dirty="0"/>
              <a:t>отказ</a:t>
            </a:r>
            <a:endParaRPr lang="en-BG" sz="3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998266-837A-CA2F-B976-939B987EE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1393" y="2365033"/>
            <a:ext cx="4470205" cy="31909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9189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40598" cy="5528766"/>
          </a:xfrm>
        </p:spPr>
        <p:txBody>
          <a:bodyPr>
            <a:normAutofit fontScale="62500" lnSpcReduction="20000"/>
          </a:bodyPr>
          <a:lstStyle/>
          <a:p>
            <a:r>
              <a:rPr lang="bg-BG" sz="5100" b="1" dirty="0">
                <a:solidFill>
                  <a:schemeClr val="bg1"/>
                </a:solidFill>
              </a:rPr>
              <a:t>Форма за показване на прегледи</a:t>
            </a:r>
          </a:p>
          <a:p>
            <a:pPr lvl="1"/>
            <a:r>
              <a:rPr lang="bg-BG" sz="4400" dirty="0"/>
              <a:t>Таблица с всички </a:t>
            </a:r>
            <a:r>
              <a:rPr lang="bg-BG" sz="4400" b="1" dirty="0"/>
              <a:t>прегледи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добавяне</a:t>
            </a:r>
            <a:r>
              <a:rPr lang="bg-BG" sz="4400" dirty="0"/>
              <a:t>, </a:t>
            </a:r>
            <a:r>
              <a:rPr lang="bg-BG" sz="4400" b="1" dirty="0"/>
              <a:t>редактиране</a:t>
            </a:r>
            <a:r>
              <a:rPr lang="bg-BG" sz="4400" dirty="0"/>
              <a:t> и </a:t>
            </a:r>
            <a:r>
              <a:rPr lang="bg-BG" sz="4400" b="1" dirty="0"/>
              <a:t>изтриване</a:t>
            </a:r>
          </a:p>
          <a:p>
            <a:r>
              <a:rPr lang="bg-BG" sz="5100" b="1" dirty="0">
                <a:solidFill>
                  <a:schemeClr val="bg1"/>
                </a:solidFill>
              </a:rPr>
              <a:t>Форма за добавяне на нов преглед</a:t>
            </a:r>
          </a:p>
          <a:p>
            <a:pPr lvl="1"/>
            <a:r>
              <a:rPr lang="bg-BG" sz="4400" dirty="0"/>
              <a:t>Полета за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пациент</a:t>
            </a:r>
            <a:r>
              <a:rPr lang="bg-BG" sz="4400" dirty="0"/>
              <a:t> (само за четене</a:t>
            </a:r>
            <a:r>
              <a:rPr lang="en-US" sz="4400" dirty="0"/>
              <a:t> – </a:t>
            </a:r>
            <a:r>
              <a:rPr lang="bg-BG" sz="4400" dirty="0"/>
              <a:t>избран пациент),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лекар</a:t>
            </a:r>
            <a:r>
              <a:rPr lang="en-US" sz="4400" b="1" dirty="0"/>
              <a:t> </a:t>
            </a:r>
            <a:r>
              <a:rPr lang="en-US" sz="4400" dirty="0"/>
              <a:t>(</a:t>
            </a:r>
            <a:r>
              <a:rPr lang="bg-BG" sz="4400" dirty="0"/>
              <a:t>само за четене – текущ логнат лекар), </a:t>
            </a:r>
            <a:r>
              <a:rPr lang="bg-BG" sz="4400" b="1" dirty="0"/>
              <a:t>дата </a:t>
            </a:r>
            <a:r>
              <a:rPr lang="bg-BG" sz="4400" dirty="0"/>
              <a:t>(текуща, но може да се променя), </a:t>
            </a:r>
            <a:r>
              <a:rPr lang="bg-BG" sz="4400" b="1" dirty="0"/>
              <a:t>състояние </a:t>
            </a:r>
            <a:r>
              <a:rPr lang="bg-BG" sz="4400" dirty="0"/>
              <a:t>(многоредово поле), </a:t>
            </a:r>
            <a:r>
              <a:rPr lang="bg-BG" sz="4400" b="1" dirty="0"/>
              <a:t>лечение</a:t>
            </a:r>
            <a:r>
              <a:rPr lang="bg-BG" sz="4400" dirty="0"/>
              <a:t> 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добавяне</a:t>
            </a:r>
            <a:r>
              <a:rPr lang="bg-BG" sz="4400" dirty="0"/>
              <a:t> и </a:t>
            </a:r>
            <a:r>
              <a:rPr lang="bg-BG" sz="4400" b="1" dirty="0"/>
              <a:t>отказ</a:t>
            </a:r>
          </a:p>
          <a:p>
            <a:endParaRPr lang="en-BG" sz="4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5A6025-F9EB-64B3-BBE8-4E3794A94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1000" y="2784304"/>
            <a:ext cx="4087962" cy="23524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5434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750598" cy="5528766"/>
          </a:xfrm>
        </p:spPr>
        <p:txBody>
          <a:bodyPr>
            <a:normAutofit fontScale="77500" lnSpcReduction="20000"/>
          </a:bodyPr>
          <a:lstStyle/>
          <a:p>
            <a:r>
              <a:rPr lang="bg-BG" sz="3800" b="1" dirty="0">
                <a:solidFill>
                  <a:schemeClr val="bg1"/>
                </a:solidFill>
              </a:rPr>
              <a:t>Форма за редактиране на съществуващ преглед</a:t>
            </a:r>
          </a:p>
          <a:p>
            <a:pPr lvl="1"/>
            <a:r>
              <a:rPr lang="bg-BG" sz="3500" dirty="0"/>
              <a:t>Полета за </a:t>
            </a:r>
            <a:r>
              <a:rPr lang="bg-BG" sz="3500" b="1" dirty="0"/>
              <a:t>име</a:t>
            </a:r>
            <a:r>
              <a:rPr lang="bg-BG" sz="3500" dirty="0"/>
              <a:t> и </a:t>
            </a:r>
            <a:r>
              <a:rPr lang="bg-BG" sz="3500" b="1" dirty="0"/>
              <a:t>фамилия</a:t>
            </a:r>
            <a:r>
              <a:rPr lang="bg-BG" sz="3500" dirty="0"/>
              <a:t> на </a:t>
            </a:r>
            <a:r>
              <a:rPr lang="bg-BG" sz="3500" b="1" dirty="0"/>
              <a:t>пациент</a:t>
            </a:r>
            <a:r>
              <a:rPr lang="en-US" sz="3500" b="1" dirty="0"/>
              <a:t> </a:t>
            </a:r>
            <a:r>
              <a:rPr lang="en-US" sz="3500" dirty="0"/>
              <a:t>(</a:t>
            </a:r>
            <a:r>
              <a:rPr lang="bg-BG" sz="3500" dirty="0"/>
              <a:t>само за четене</a:t>
            </a:r>
            <a:r>
              <a:rPr lang="en-US" sz="3500" dirty="0"/>
              <a:t> – </a:t>
            </a:r>
            <a:r>
              <a:rPr lang="bg-BG" sz="3500" dirty="0"/>
              <a:t>избран пациент</a:t>
            </a:r>
            <a:r>
              <a:rPr lang="en-US" sz="3500" dirty="0"/>
              <a:t>)</a:t>
            </a:r>
            <a:r>
              <a:rPr lang="bg-BG" sz="3500" dirty="0"/>
              <a:t>, </a:t>
            </a:r>
            <a:r>
              <a:rPr lang="bg-BG" sz="3500" b="1" dirty="0"/>
              <a:t>име</a:t>
            </a:r>
            <a:r>
              <a:rPr lang="bg-BG" sz="3500" dirty="0"/>
              <a:t> и </a:t>
            </a:r>
            <a:r>
              <a:rPr lang="bg-BG" sz="3500" b="1" dirty="0"/>
              <a:t>фамилия</a:t>
            </a:r>
            <a:r>
              <a:rPr lang="bg-BG" sz="3500" dirty="0"/>
              <a:t> на </a:t>
            </a:r>
            <a:r>
              <a:rPr lang="bg-BG" sz="3500" b="1" dirty="0"/>
              <a:t>лекар </a:t>
            </a:r>
            <a:r>
              <a:rPr lang="bg-BG" sz="3500" dirty="0"/>
              <a:t>(само за четене – текущ логнат лекар), </a:t>
            </a:r>
            <a:r>
              <a:rPr lang="bg-BG" sz="3500" b="1" dirty="0"/>
              <a:t>дата</a:t>
            </a:r>
            <a:r>
              <a:rPr lang="bg-BG" sz="3500" dirty="0"/>
              <a:t>, </a:t>
            </a:r>
            <a:r>
              <a:rPr lang="bg-BG" sz="3500" b="1" dirty="0"/>
              <a:t>състояние</a:t>
            </a:r>
            <a:r>
              <a:rPr lang="bg-BG" sz="3500" dirty="0"/>
              <a:t>, </a:t>
            </a:r>
            <a:r>
              <a:rPr lang="bg-BG" sz="3500" b="1" dirty="0"/>
              <a:t>лечение</a:t>
            </a:r>
          </a:p>
          <a:p>
            <a:pPr lvl="1"/>
            <a:r>
              <a:rPr lang="bg-BG" sz="3500" dirty="0"/>
              <a:t>Бутони за </a:t>
            </a:r>
            <a:r>
              <a:rPr lang="bg-BG" sz="3500" b="1" dirty="0"/>
              <a:t>редактиране</a:t>
            </a:r>
            <a:r>
              <a:rPr lang="bg-BG" sz="3500" dirty="0"/>
              <a:t> и </a:t>
            </a:r>
            <a:r>
              <a:rPr lang="bg-BG" sz="3500" b="1" dirty="0"/>
              <a:t>отказ</a:t>
            </a:r>
            <a:endParaRPr lang="en-US" sz="3500" b="1" dirty="0">
              <a:solidFill>
                <a:schemeClr val="bg1"/>
              </a:solidFill>
            </a:endParaRPr>
          </a:p>
          <a:p>
            <a:r>
              <a:rPr lang="bg-BG" sz="3500" b="1" dirty="0">
                <a:solidFill>
                  <a:schemeClr val="bg1"/>
                </a:solidFill>
              </a:rPr>
              <a:t>Форма за изтриване на съществуващ преглед</a:t>
            </a:r>
          </a:p>
          <a:p>
            <a:pPr lvl="1"/>
            <a:r>
              <a:rPr lang="bg-BG" sz="3500" dirty="0"/>
              <a:t>Полета за </a:t>
            </a:r>
            <a:r>
              <a:rPr lang="bg-BG" sz="3500" b="1" dirty="0"/>
              <a:t>име</a:t>
            </a:r>
            <a:r>
              <a:rPr lang="bg-BG" sz="3500" dirty="0"/>
              <a:t> и </a:t>
            </a:r>
            <a:r>
              <a:rPr lang="bg-BG" sz="3500" b="1" dirty="0"/>
              <a:t>фамилия</a:t>
            </a:r>
            <a:r>
              <a:rPr lang="bg-BG" sz="3500" dirty="0"/>
              <a:t> на </a:t>
            </a:r>
            <a:r>
              <a:rPr lang="bg-BG" sz="3500" b="1" dirty="0"/>
              <a:t>пациент</a:t>
            </a:r>
            <a:r>
              <a:rPr lang="bg-BG" sz="3500" dirty="0"/>
              <a:t>, </a:t>
            </a:r>
            <a:r>
              <a:rPr lang="bg-BG" sz="3500" b="1" dirty="0"/>
              <a:t>име</a:t>
            </a:r>
            <a:r>
              <a:rPr lang="bg-BG" sz="3500" dirty="0"/>
              <a:t> и </a:t>
            </a:r>
            <a:r>
              <a:rPr lang="bg-BG" sz="3500" b="1" dirty="0"/>
              <a:t>фамилия</a:t>
            </a:r>
            <a:r>
              <a:rPr lang="bg-BG" sz="3500" dirty="0"/>
              <a:t> на </a:t>
            </a:r>
            <a:r>
              <a:rPr lang="bg-BG" sz="3500" b="1" dirty="0"/>
              <a:t>лекар</a:t>
            </a:r>
            <a:r>
              <a:rPr lang="bg-BG" sz="3500" dirty="0"/>
              <a:t>, </a:t>
            </a:r>
            <a:r>
              <a:rPr lang="bg-BG" sz="3500" b="1" dirty="0"/>
              <a:t>дата</a:t>
            </a:r>
            <a:r>
              <a:rPr lang="bg-BG" sz="3500" dirty="0"/>
              <a:t>, </a:t>
            </a:r>
            <a:r>
              <a:rPr lang="bg-BG" sz="3500" b="1" dirty="0"/>
              <a:t>състояние</a:t>
            </a:r>
            <a:r>
              <a:rPr lang="bg-BG" sz="3500" dirty="0"/>
              <a:t>, </a:t>
            </a:r>
            <a:r>
              <a:rPr lang="bg-BG" sz="3500" b="1" dirty="0"/>
              <a:t>лечение</a:t>
            </a:r>
            <a:r>
              <a:rPr lang="bg-BG" sz="3500" dirty="0"/>
              <a:t> (само за четене</a:t>
            </a:r>
            <a:r>
              <a:rPr lang="en-US" sz="3500" dirty="0"/>
              <a:t> – </a:t>
            </a:r>
            <a:r>
              <a:rPr lang="bg-BG" sz="3500" dirty="0"/>
              <a:t>всички полета)</a:t>
            </a:r>
          </a:p>
          <a:p>
            <a:pPr lvl="1"/>
            <a:r>
              <a:rPr lang="bg-BG" sz="3500" dirty="0"/>
              <a:t>Бутони за </a:t>
            </a:r>
            <a:r>
              <a:rPr lang="bg-BG" sz="3500" b="1" dirty="0"/>
              <a:t>изтриване</a:t>
            </a:r>
            <a:r>
              <a:rPr lang="bg-BG" sz="3500" dirty="0"/>
              <a:t> и </a:t>
            </a:r>
            <a:r>
              <a:rPr lang="bg-BG" sz="3500" b="1" dirty="0"/>
              <a:t>отказ</a:t>
            </a:r>
            <a:endParaRPr lang="en-BG" sz="35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F1E7A7-8DEF-7191-230B-B4EA8A56E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1000" y="2784304"/>
            <a:ext cx="4087962" cy="23524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141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Лекари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210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лекари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лекари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</a:t>
            </a:r>
            <a:r>
              <a:rPr lang="bg-BG" b="1" dirty="0"/>
              <a:t> потребителско име</a:t>
            </a:r>
            <a:r>
              <a:rPr lang="bg-BG" dirty="0"/>
              <a:t>,</a:t>
            </a:r>
            <a:r>
              <a:rPr lang="bg-BG" b="1" dirty="0"/>
              <a:t> 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7976E-2A09-370F-85C8-97D13B40A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4378" y="1719000"/>
            <a:ext cx="4554606" cy="40566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36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Етапи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Жизнен цикъл на информационна система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A8A43-2D38-9408-FD20-702F4C9CB58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68" y="1089000"/>
            <a:ext cx="3056464" cy="30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Лекари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013976" cy="5528766"/>
          </a:xfrm>
        </p:spPr>
        <p:txBody>
          <a:bodyPr>
            <a:normAutofit fontScale="925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</a:t>
            </a:r>
            <a:r>
              <a:rPr lang="bg-BG" b="1" dirty="0"/>
              <a:t> потребителско име</a:t>
            </a:r>
            <a:r>
              <a:rPr lang="bg-BG" dirty="0"/>
              <a:t>,</a:t>
            </a:r>
            <a:r>
              <a:rPr lang="bg-BG" b="1" dirty="0"/>
              <a:t> 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лекар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7976E-2A09-370F-85C8-97D13B40A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4378" y="1719000"/>
            <a:ext cx="4554606" cy="40566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8567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5DABB0-F515-4FDA-80BE-78C6E41FA4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4A77-CD1E-BE05-9293-F1CFFCF16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247129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админи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админи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админ</a:t>
            </a:r>
          </a:p>
          <a:p>
            <a:pPr lvl="1"/>
            <a:r>
              <a:rPr lang="bg-BG" dirty="0"/>
              <a:t>Полета за </a:t>
            </a:r>
            <a:r>
              <a:rPr lang="bg-BG" sz="3200" b="1" dirty="0"/>
              <a:t>име</a:t>
            </a:r>
            <a:r>
              <a:rPr lang="bg-BG" sz="3200" dirty="0"/>
              <a:t>, </a:t>
            </a:r>
            <a:r>
              <a:rPr lang="bg-BG" sz="3200" b="1" dirty="0"/>
              <a:t>фамилия</a:t>
            </a:r>
            <a:r>
              <a:rPr lang="bg-BG" sz="3200" dirty="0"/>
              <a:t>, </a:t>
            </a:r>
            <a:r>
              <a:rPr lang="bg-BG" sz="3200" b="1" dirty="0"/>
              <a:t>телефон, </a:t>
            </a:r>
            <a:r>
              <a:rPr lang="en-US" sz="3200" b="1" dirty="0"/>
              <a:t>email</a:t>
            </a:r>
            <a:r>
              <a:rPr lang="bg-BG" dirty="0"/>
              <a:t>,</a:t>
            </a:r>
            <a:r>
              <a:rPr lang="bg-BG" b="1" dirty="0"/>
              <a:t> потребителско име</a:t>
            </a:r>
            <a:r>
              <a:rPr lang="bg-BG" dirty="0"/>
              <a:t>,</a:t>
            </a:r>
            <a:r>
              <a:rPr lang="bg-BG" b="1" dirty="0"/>
              <a:t> парола</a:t>
            </a:r>
            <a:endParaRPr lang="bg-BG" sz="3200" b="1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93DBD2-291B-6EA9-5FD1-AF031BC5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Админи</a:t>
            </a:r>
            <a:r>
              <a:rPr lang="en-US" dirty="0"/>
              <a:t> 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E7DB3-A7BB-7B78-0BDC-EF6933534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37531" y="1936614"/>
            <a:ext cx="4327647" cy="38298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951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5DABB0-F515-4FDA-80BE-78C6E41FA4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4A77-CD1E-BE05-9293-F1CFFCF16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247129" cy="5528766"/>
          </a:xfrm>
        </p:spPr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админ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 </a:t>
            </a:r>
            <a:r>
              <a:rPr lang="en-US" sz="3200" b="1" dirty="0"/>
              <a:t>email</a:t>
            </a:r>
            <a:r>
              <a:rPr lang="bg-BG" dirty="0"/>
              <a:t>,</a:t>
            </a:r>
            <a:r>
              <a:rPr lang="bg-BG" b="1" dirty="0"/>
              <a:t> потребителско име</a:t>
            </a:r>
            <a:r>
              <a:rPr lang="bg-BG" dirty="0"/>
              <a:t>,</a:t>
            </a:r>
            <a:r>
              <a:rPr lang="bg-BG" b="1" dirty="0"/>
              <a:t> 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админ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93DBD2-291B-6EA9-5FD1-AF031BC5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Админи</a:t>
            </a:r>
            <a:r>
              <a:rPr lang="en-US" dirty="0"/>
              <a:t>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E7DB3-A7BB-7B78-0BDC-EF6933534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37531" y="1936614"/>
            <a:ext cx="4327647" cy="38298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2689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Жизнен цикъл </a:t>
            </a:r>
            <a:r>
              <a:rPr lang="en-US" sz="2800" dirty="0"/>
              <a:t>== </a:t>
            </a:r>
            <a:r>
              <a:rPr lang="bg-BG" sz="2800" b="1" dirty="0"/>
              <a:t>поредица</a:t>
            </a:r>
            <a:r>
              <a:rPr lang="bg-BG" sz="2800" dirty="0"/>
              <a:t> от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за </a:t>
            </a:r>
            <a:r>
              <a:rPr lang="bg-BG" sz="2800" b="1" dirty="0"/>
              <a:t>създаване</a:t>
            </a:r>
            <a:r>
              <a:rPr lang="bg-BG" sz="2800" dirty="0"/>
              <a:t>, </a:t>
            </a:r>
            <a:r>
              <a:rPr lang="bg-BG" sz="2800" b="1" dirty="0"/>
              <a:t>внедряване</a:t>
            </a:r>
            <a:r>
              <a:rPr lang="bg-BG" sz="2800" dirty="0"/>
              <a:t> и </a:t>
            </a:r>
            <a:r>
              <a:rPr lang="bg-BG" sz="2800" b="1" dirty="0"/>
              <a:t>поддържане</a:t>
            </a:r>
            <a:r>
              <a:rPr lang="bg-BG" sz="2800" dirty="0"/>
              <a:t> на </a:t>
            </a:r>
            <a:r>
              <a:rPr lang="bg-BG" sz="2800" b="1" dirty="0"/>
              <a:t>ИС</a:t>
            </a:r>
            <a:endParaRPr lang="en-GB" sz="28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на </a:t>
            </a:r>
            <a:r>
              <a:rPr lang="bg-BG" sz="2800" b="1" dirty="0"/>
              <a:t>жизнения цикъл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Събиране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Анализ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Проектиране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Имплементация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Тестване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Case </a:t>
            </a:r>
            <a:r>
              <a:rPr lang="en-US" sz="2800" dirty="0"/>
              <a:t>==</a:t>
            </a:r>
            <a:r>
              <a:rPr lang="bg-BG" sz="2800" dirty="0"/>
              <a:t> </a:t>
            </a:r>
            <a:r>
              <a:rPr lang="bg-BG" sz="2800" b="1" dirty="0"/>
              <a:t>метод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описание</a:t>
            </a:r>
            <a:r>
              <a:rPr lang="bg-BG" sz="2800" dirty="0"/>
              <a:t> на </a:t>
            </a:r>
            <a:r>
              <a:rPr lang="bg-BG" sz="2800" b="1" dirty="0"/>
              <a:t>взаимодействията</a:t>
            </a:r>
            <a:r>
              <a:rPr lang="bg-BG" sz="2800" dirty="0"/>
              <a:t> между </a:t>
            </a:r>
            <a:r>
              <a:rPr lang="bg-BG" sz="2800" b="1" dirty="0"/>
              <a:t>потребителите</a:t>
            </a:r>
            <a:r>
              <a:rPr lang="bg-BG" sz="2800" dirty="0"/>
              <a:t> и </a:t>
            </a:r>
            <a:r>
              <a:rPr lang="bg-BG" sz="2800" b="1" dirty="0"/>
              <a:t>системата</a:t>
            </a:r>
            <a:endParaRPr lang="en-GB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жизнен цикъл </a:t>
            </a:r>
            <a:r>
              <a:rPr lang="en-US" dirty="0"/>
              <a:t>(life cycle)</a:t>
            </a:r>
            <a:r>
              <a:rPr lang="bg-BG" dirty="0"/>
              <a:t> на ИС?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Поредица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етапи</a:t>
            </a:r>
            <a:r>
              <a:rPr lang="bg-BG" dirty="0"/>
              <a:t> за </a:t>
            </a:r>
            <a:r>
              <a:rPr lang="bg-BG" b="1" dirty="0"/>
              <a:t>създаване</a:t>
            </a:r>
            <a:r>
              <a:rPr lang="bg-BG" dirty="0"/>
              <a:t>, </a:t>
            </a:r>
            <a:r>
              <a:rPr lang="bg-BG" b="1" dirty="0"/>
              <a:t>внедряване</a:t>
            </a:r>
            <a:r>
              <a:rPr lang="bg-BG" dirty="0"/>
              <a:t> и </a:t>
            </a:r>
            <a:r>
              <a:rPr lang="bg-BG" b="1" dirty="0"/>
              <a:t>поддържане</a:t>
            </a:r>
            <a:r>
              <a:rPr lang="bg-BG" dirty="0"/>
              <a:t> на </a:t>
            </a:r>
            <a:r>
              <a:rPr lang="bg-BG" b="1" dirty="0"/>
              <a:t>ИС</a:t>
            </a:r>
          </a:p>
          <a:p>
            <a:r>
              <a:rPr lang="bg-BG" dirty="0"/>
              <a:t>Гарантира, че </a:t>
            </a:r>
            <a:r>
              <a:rPr lang="bg-BG" b="1" dirty="0"/>
              <a:t>системата</a:t>
            </a:r>
            <a:r>
              <a:rPr lang="bg-BG" dirty="0"/>
              <a:t> отговаря на </a:t>
            </a:r>
            <a:r>
              <a:rPr lang="bg-BG" b="1" dirty="0">
                <a:solidFill>
                  <a:schemeClr val="bg1"/>
                </a:solidFill>
              </a:rPr>
              <a:t>изискванията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  <a:r>
              <a:rPr lang="bg-BG" dirty="0"/>
              <a:t> и остава </a:t>
            </a:r>
            <a:r>
              <a:rPr lang="bg-BG" b="1" dirty="0">
                <a:solidFill>
                  <a:schemeClr val="bg1"/>
                </a:solidFill>
              </a:rPr>
              <a:t>функционална</a:t>
            </a:r>
            <a:r>
              <a:rPr lang="bg-BG" dirty="0"/>
              <a:t> през </a:t>
            </a:r>
            <a:r>
              <a:rPr lang="bg-BG" b="1" dirty="0"/>
              <a:t>целия</a:t>
            </a:r>
            <a:r>
              <a:rPr lang="bg-BG" dirty="0"/>
              <a:t> си </a:t>
            </a:r>
            <a:r>
              <a:rPr lang="bg-BG" b="1" dirty="0"/>
              <a:t>живот</a:t>
            </a:r>
            <a:endParaRPr lang="en-BG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1D3480-19F5-1FBA-3805-5FE229DF523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05" y="3716028"/>
            <a:ext cx="3116589" cy="29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A8FC7B-B8D1-2FF9-BE15-82AE21EE0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F90F4E8-8B08-0C68-BA84-DD52BAA921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Събираме и анализираме</a:t>
            </a:r>
            <a:br>
              <a:rPr lang="en-US" sz="3200" dirty="0"/>
            </a:br>
            <a:r>
              <a:rPr lang="bg-BG" sz="3200" b="1" dirty="0"/>
              <a:t>изисквания</a:t>
            </a:r>
            <a:r>
              <a:rPr lang="en-US" sz="3200" b="1" dirty="0"/>
              <a:t> </a:t>
            </a:r>
            <a:r>
              <a:rPr lang="bg-BG" sz="3200" dirty="0"/>
              <a:t>(</a:t>
            </a:r>
            <a:r>
              <a:rPr lang="en-US" sz="3200" dirty="0"/>
              <a:t>use cases)</a:t>
            </a:r>
            <a:endParaRPr lang="bg-BG" sz="3200" dirty="0"/>
          </a:p>
          <a:p>
            <a:r>
              <a:rPr lang="bg-BG" sz="3200" b="1" dirty="0"/>
              <a:t>Проектираме</a:t>
            </a:r>
            <a:r>
              <a:rPr lang="bg-BG" sz="3200" dirty="0"/>
              <a:t> (база данни,</a:t>
            </a:r>
            <a:br>
              <a:rPr lang="bg-BG" sz="3200" dirty="0"/>
            </a:br>
            <a:r>
              <a:rPr lang="bg-BG" sz="3200" dirty="0"/>
              <a:t>потребителски интерфейс, …)</a:t>
            </a:r>
          </a:p>
          <a:p>
            <a:r>
              <a:rPr lang="bg-BG" sz="3200" b="1" dirty="0"/>
              <a:t>Имплементираме </a:t>
            </a:r>
            <a:r>
              <a:rPr lang="bg-BG" sz="3200" dirty="0"/>
              <a:t>(пишем код)</a:t>
            </a:r>
          </a:p>
          <a:p>
            <a:r>
              <a:rPr lang="bg-BG" sz="3200" b="1" dirty="0"/>
              <a:t>Тестваме </a:t>
            </a:r>
            <a:r>
              <a:rPr lang="bg-BG" sz="3200" dirty="0"/>
              <a:t>(работи ли правилно)</a:t>
            </a:r>
          </a:p>
          <a:p>
            <a:r>
              <a:rPr lang="bg-BG" sz="3200" b="1" dirty="0"/>
              <a:t>Внедряване </a:t>
            </a:r>
            <a:r>
              <a:rPr lang="bg-BG" sz="3200" dirty="0"/>
              <a:t>(качваме в Интернет)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0E5891-D2BA-E1D5-201B-70178ED4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Жизнен цикъл на ИС</a:t>
            </a:r>
            <a:endParaRPr lang="en-B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F9DDC7-9970-68EF-F72C-4B3F87D59168}"/>
              </a:ext>
            </a:extLst>
          </p:cNvPr>
          <p:cNvGrpSpPr/>
          <p:nvPr/>
        </p:nvGrpSpPr>
        <p:grpSpPr>
          <a:xfrm>
            <a:off x="6599924" y="1240217"/>
            <a:ext cx="5391076" cy="5473783"/>
            <a:chOff x="3666000" y="1295766"/>
            <a:chExt cx="5391076" cy="54737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D9B468-E64F-4666-3016-A94EB6D990A4}"/>
                </a:ext>
              </a:extLst>
            </p:cNvPr>
            <p:cNvGrpSpPr/>
            <p:nvPr/>
          </p:nvGrpSpPr>
          <p:grpSpPr>
            <a:xfrm>
              <a:off x="3666000" y="1295766"/>
              <a:ext cx="5391076" cy="5473783"/>
              <a:chOff x="909424" y="1283467"/>
              <a:chExt cx="5018976" cy="5018976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172E01-944B-73C8-3B0E-FC8B20CCD7B3}"/>
                  </a:ext>
                </a:extLst>
              </p:cNvPr>
              <p:cNvGrpSpPr/>
              <p:nvPr/>
            </p:nvGrpSpPr>
            <p:grpSpPr>
              <a:xfrm>
                <a:off x="909424" y="1283467"/>
                <a:ext cx="5018976" cy="5018976"/>
                <a:chOff x="-6580188" y="39688"/>
                <a:chExt cx="6372225" cy="6372225"/>
              </a:xfrm>
              <a:gradFill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</a:gra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A600FEE7-B034-A8E3-E4C7-B1F8BDDCC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886451" y="4559300"/>
                  <a:ext cx="2825750" cy="1852613"/>
                </a:xfrm>
                <a:custGeom>
                  <a:avLst/>
                  <a:gdLst>
                    <a:gd name="T0" fmla="*/ 692 w 752"/>
                    <a:gd name="T1" fmla="*/ 248 h 493"/>
                    <a:gd name="T2" fmla="*/ 663 w 752"/>
                    <a:gd name="T3" fmla="*/ 249 h 493"/>
                    <a:gd name="T4" fmla="*/ 175 w 752"/>
                    <a:gd name="T5" fmla="*/ 0 h 493"/>
                    <a:gd name="T6" fmla="*/ 41 w 752"/>
                    <a:gd name="T7" fmla="*/ 14 h 493"/>
                    <a:gd name="T8" fmla="*/ 0 w 752"/>
                    <a:gd name="T9" fmla="*/ 175 h 493"/>
                    <a:gd name="T10" fmla="*/ 663 w 752"/>
                    <a:gd name="T11" fmla="*/ 493 h 493"/>
                    <a:gd name="T12" fmla="*/ 752 w 752"/>
                    <a:gd name="T13" fmla="*/ 489 h 493"/>
                    <a:gd name="T14" fmla="*/ 635 w 752"/>
                    <a:gd name="T15" fmla="*/ 372 h 493"/>
                    <a:gd name="T16" fmla="*/ 692 w 752"/>
                    <a:gd name="T17" fmla="*/ 248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2" h="493">
                      <a:moveTo>
                        <a:pt x="692" y="248"/>
                      </a:moveTo>
                      <a:cubicBezTo>
                        <a:pt x="682" y="248"/>
                        <a:pt x="673" y="249"/>
                        <a:pt x="663" y="249"/>
                      </a:cubicBezTo>
                      <a:cubicBezTo>
                        <a:pt x="462" y="249"/>
                        <a:pt x="284" y="151"/>
                        <a:pt x="175" y="0"/>
                      </a:cubicBezTo>
                      <a:cubicBezTo>
                        <a:pt x="41" y="14"/>
                        <a:pt x="41" y="14"/>
                        <a:pt x="41" y="14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156" y="369"/>
                        <a:pt x="395" y="493"/>
                        <a:pt x="663" y="493"/>
                      </a:cubicBezTo>
                      <a:cubicBezTo>
                        <a:pt x="693" y="493"/>
                        <a:pt x="723" y="492"/>
                        <a:pt x="752" y="489"/>
                      </a:cubicBezTo>
                      <a:cubicBezTo>
                        <a:pt x="635" y="372"/>
                        <a:pt x="635" y="372"/>
                        <a:pt x="635" y="372"/>
                      </a:cubicBezTo>
                      <a:lnTo>
                        <a:pt x="692" y="248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D85E20EE-188A-ECD8-A073-F037199ECB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962401" y="39688"/>
                  <a:ext cx="3116263" cy="1922463"/>
                </a:xfrm>
                <a:custGeom>
                  <a:avLst/>
                  <a:gdLst>
                    <a:gd name="T0" fmla="*/ 77 w 829"/>
                    <a:gd name="T1" fmla="*/ 249 h 512"/>
                    <a:gd name="T2" fmla="*/ 151 w 829"/>
                    <a:gd name="T3" fmla="*/ 245 h 512"/>
                    <a:gd name="T4" fmla="*/ 652 w 829"/>
                    <a:gd name="T5" fmla="*/ 512 h 512"/>
                    <a:gd name="T6" fmla="*/ 782 w 829"/>
                    <a:gd name="T7" fmla="*/ 503 h 512"/>
                    <a:gd name="T8" fmla="*/ 829 w 829"/>
                    <a:gd name="T9" fmla="*/ 340 h 512"/>
                    <a:gd name="T10" fmla="*/ 151 w 829"/>
                    <a:gd name="T11" fmla="*/ 0 h 512"/>
                    <a:gd name="T12" fmla="*/ 0 w 829"/>
                    <a:gd name="T13" fmla="*/ 14 h 512"/>
                    <a:gd name="T14" fmla="*/ 125 w 829"/>
                    <a:gd name="T15" fmla="*/ 123 h 512"/>
                    <a:gd name="T16" fmla="*/ 77 w 829"/>
                    <a:gd name="T17" fmla="*/ 249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29" h="512">
                      <a:moveTo>
                        <a:pt x="77" y="249"/>
                      </a:moveTo>
                      <a:cubicBezTo>
                        <a:pt x="101" y="247"/>
                        <a:pt x="126" y="245"/>
                        <a:pt x="151" y="245"/>
                      </a:cubicBezTo>
                      <a:cubicBezTo>
                        <a:pt x="359" y="245"/>
                        <a:pt x="543" y="351"/>
                        <a:pt x="652" y="512"/>
                      </a:cubicBezTo>
                      <a:cubicBezTo>
                        <a:pt x="782" y="503"/>
                        <a:pt x="782" y="503"/>
                        <a:pt x="782" y="503"/>
                      </a:cubicBezTo>
                      <a:cubicBezTo>
                        <a:pt x="829" y="340"/>
                        <a:pt x="829" y="340"/>
                        <a:pt x="829" y="340"/>
                      </a:cubicBezTo>
                      <a:cubicBezTo>
                        <a:pt x="675" y="134"/>
                        <a:pt x="428" y="0"/>
                        <a:pt x="151" y="0"/>
                      </a:cubicBezTo>
                      <a:cubicBezTo>
                        <a:pt x="99" y="0"/>
                        <a:pt x="49" y="5"/>
                        <a:pt x="0" y="14"/>
                      </a:cubicBezTo>
                      <a:cubicBezTo>
                        <a:pt x="125" y="123"/>
                        <a:pt x="125" y="123"/>
                        <a:pt x="125" y="123"/>
                      </a:cubicBezTo>
                      <a:lnTo>
                        <a:pt x="77" y="249"/>
                      </a:lnTo>
                      <a:close/>
                    </a:path>
                  </a:pathLst>
                </a:custGeom>
                <a:solidFill>
                  <a:srgbClr val="FFD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87F42D3B-28D7-05D7-7F69-DDA008DC20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445251" y="109538"/>
                  <a:ext cx="2867025" cy="2338388"/>
                </a:xfrm>
                <a:custGeom>
                  <a:avLst/>
                  <a:gdLst>
                    <a:gd name="T0" fmla="*/ 245 w 763"/>
                    <a:gd name="T1" fmla="*/ 622 h 622"/>
                    <a:gd name="T2" fmla="*/ 716 w 763"/>
                    <a:gd name="T3" fmla="*/ 234 h 622"/>
                    <a:gd name="T4" fmla="*/ 763 w 763"/>
                    <a:gd name="T5" fmla="*/ 110 h 622"/>
                    <a:gd name="T6" fmla="*/ 636 w 763"/>
                    <a:gd name="T7" fmla="*/ 0 h 622"/>
                    <a:gd name="T8" fmla="*/ 0 w 763"/>
                    <a:gd name="T9" fmla="*/ 582 h 622"/>
                    <a:gd name="T10" fmla="*/ 153 w 763"/>
                    <a:gd name="T11" fmla="*/ 521 h 622"/>
                    <a:gd name="T12" fmla="*/ 245 w 763"/>
                    <a:gd name="T13" fmla="*/ 622 h 6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3" h="622">
                      <a:moveTo>
                        <a:pt x="245" y="622"/>
                      </a:moveTo>
                      <a:cubicBezTo>
                        <a:pt x="319" y="420"/>
                        <a:pt x="498" y="269"/>
                        <a:pt x="716" y="234"/>
                      </a:cubicBezTo>
                      <a:cubicBezTo>
                        <a:pt x="763" y="110"/>
                        <a:pt x="763" y="110"/>
                        <a:pt x="763" y="11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333" y="63"/>
                        <a:pt x="90" y="289"/>
                        <a:pt x="0" y="582"/>
                      </a:cubicBezTo>
                      <a:cubicBezTo>
                        <a:pt x="153" y="521"/>
                        <a:pt x="153" y="521"/>
                        <a:pt x="153" y="521"/>
                      </a:cubicBezTo>
                      <a:lnTo>
                        <a:pt x="245" y="62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57D2BAC3-7849-463E-FD92-F1CBCCEF16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409951" y="4311650"/>
                  <a:ext cx="2901950" cy="2073275"/>
                </a:xfrm>
                <a:custGeom>
                  <a:avLst/>
                  <a:gdLst>
                    <a:gd name="T0" fmla="*/ 772 w 772"/>
                    <a:gd name="T1" fmla="*/ 71 h 552"/>
                    <a:gd name="T2" fmla="*/ 609 w 772"/>
                    <a:gd name="T3" fmla="*/ 111 h 552"/>
                    <a:gd name="T4" fmla="*/ 534 w 772"/>
                    <a:gd name="T5" fmla="*/ 0 h 552"/>
                    <a:gd name="T6" fmla="*/ 56 w 772"/>
                    <a:gd name="T7" fmla="*/ 312 h 552"/>
                    <a:gd name="T8" fmla="*/ 0 w 772"/>
                    <a:gd name="T9" fmla="*/ 434 h 552"/>
                    <a:gd name="T10" fmla="*/ 118 w 772"/>
                    <a:gd name="T11" fmla="*/ 552 h 552"/>
                    <a:gd name="T12" fmla="*/ 772 w 772"/>
                    <a:gd name="T13" fmla="*/ 71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2" h="552">
                      <a:moveTo>
                        <a:pt x="772" y="71"/>
                      </a:moveTo>
                      <a:cubicBezTo>
                        <a:pt x="609" y="111"/>
                        <a:pt x="609" y="111"/>
                        <a:pt x="609" y="111"/>
                      </a:cubicBezTo>
                      <a:cubicBezTo>
                        <a:pt x="534" y="0"/>
                        <a:pt x="534" y="0"/>
                        <a:pt x="534" y="0"/>
                      </a:cubicBezTo>
                      <a:cubicBezTo>
                        <a:pt x="439" y="173"/>
                        <a:pt x="262" y="295"/>
                        <a:pt x="56" y="312"/>
                      </a:cubicBezTo>
                      <a:cubicBezTo>
                        <a:pt x="0" y="434"/>
                        <a:pt x="0" y="434"/>
                        <a:pt x="0" y="434"/>
                      </a:cubicBezTo>
                      <a:cubicBezTo>
                        <a:pt x="118" y="552"/>
                        <a:pt x="118" y="552"/>
                        <a:pt x="118" y="552"/>
                      </a:cubicBezTo>
                      <a:cubicBezTo>
                        <a:pt x="408" y="513"/>
                        <a:pt x="652" y="327"/>
                        <a:pt x="772" y="7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4706DFB5-3D81-30CD-08EA-B33505E12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66851" y="1392238"/>
                  <a:ext cx="1258888" cy="3252788"/>
                </a:xfrm>
                <a:custGeom>
                  <a:avLst/>
                  <a:gdLst>
                    <a:gd name="T0" fmla="*/ 0 w 335"/>
                    <a:gd name="T1" fmla="*/ 171 h 866"/>
                    <a:gd name="T2" fmla="*/ 90 w 335"/>
                    <a:gd name="T3" fmla="*/ 488 h 866"/>
                    <a:gd name="T4" fmla="*/ 27 w 335"/>
                    <a:gd name="T5" fmla="*/ 757 h 866"/>
                    <a:gd name="T6" fmla="*/ 101 w 335"/>
                    <a:gd name="T7" fmla="*/ 866 h 866"/>
                    <a:gd name="T8" fmla="*/ 265 w 335"/>
                    <a:gd name="T9" fmla="*/ 825 h 866"/>
                    <a:gd name="T10" fmla="*/ 335 w 335"/>
                    <a:gd name="T11" fmla="*/ 488 h 866"/>
                    <a:gd name="T12" fmla="*/ 180 w 335"/>
                    <a:gd name="T13" fmla="*/ 0 h 866"/>
                    <a:gd name="T14" fmla="*/ 133 w 335"/>
                    <a:gd name="T15" fmla="*/ 162 h 866"/>
                    <a:gd name="T16" fmla="*/ 0 w 335"/>
                    <a:gd name="T17" fmla="*/ 171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5" h="866">
                      <a:moveTo>
                        <a:pt x="0" y="171"/>
                      </a:moveTo>
                      <a:cubicBezTo>
                        <a:pt x="57" y="264"/>
                        <a:pt x="90" y="372"/>
                        <a:pt x="90" y="488"/>
                      </a:cubicBezTo>
                      <a:cubicBezTo>
                        <a:pt x="90" y="585"/>
                        <a:pt x="67" y="676"/>
                        <a:pt x="27" y="757"/>
                      </a:cubicBezTo>
                      <a:cubicBezTo>
                        <a:pt x="101" y="866"/>
                        <a:pt x="101" y="866"/>
                        <a:pt x="101" y="866"/>
                      </a:cubicBezTo>
                      <a:cubicBezTo>
                        <a:pt x="265" y="825"/>
                        <a:pt x="265" y="825"/>
                        <a:pt x="265" y="825"/>
                      </a:cubicBezTo>
                      <a:cubicBezTo>
                        <a:pt x="310" y="722"/>
                        <a:pt x="335" y="608"/>
                        <a:pt x="335" y="488"/>
                      </a:cubicBezTo>
                      <a:cubicBezTo>
                        <a:pt x="335" y="307"/>
                        <a:pt x="278" y="138"/>
                        <a:pt x="180" y="0"/>
                      </a:cubicBezTo>
                      <a:cubicBezTo>
                        <a:pt x="133" y="162"/>
                        <a:pt x="133" y="162"/>
                        <a:pt x="133" y="162"/>
                      </a:cubicBez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48FF8C07-6DF4-E250-AD03-E20E6FE15D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580188" y="2154238"/>
                  <a:ext cx="1300163" cy="2987675"/>
                </a:xfrm>
                <a:custGeom>
                  <a:avLst/>
                  <a:gdLst>
                    <a:gd name="T0" fmla="*/ 346 w 346"/>
                    <a:gd name="T1" fmla="*/ 621 h 795"/>
                    <a:gd name="T2" fmla="*/ 244 w 346"/>
                    <a:gd name="T3" fmla="*/ 285 h 795"/>
                    <a:gd name="T4" fmla="*/ 273 w 346"/>
                    <a:gd name="T5" fmla="*/ 100 h 795"/>
                    <a:gd name="T6" fmla="*/ 183 w 346"/>
                    <a:gd name="T7" fmla="*/ 0 h 795"/>
                    <a:gd name="T8" fmla="*/ 29 w 346"/>
                    <a:gd name="T9" fmla="*/ 62 h 795"/>
                    <a:gd name="T10" fmla="*/ 0 w 346"/>
                    <a:gd name="T11" fmla="*/ 285 h 795"/>
                    <a:gd name="T12" fmla="*/ 170 w 346"/>
                    <a:gd name="T13" fmla="*/ 795 h 795"/>
                    <a:gd name="T14" fmla="*/ 210 w 346"/>
                    <a:gd name="T15" fmla="*/ 636 h 795"/>
                    <a:gd name="T16" fmla="*/ 346 w 346"/>
                    <a:gd name="T17" fmla="*/ 621 h 7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6" h="795">
                      <a:moveTo>
                        <a:pt x="346" y="621"/>
                      </a:moveTo>
                      <a:cubicBezTo>
                        <a:pt x="282" y="525"/>
                        <a:pt x="244" y="410"/>
                        <a:pt x="244" y="285"/>
                      </a:cubicBezTo>
                      <a:cubicBezTo>
                        <a:pt x="244" y="221"/>
                        <a:pt x="255" y="158"/>
                        <a:pt x="273" y="100"/>
                      </a:cubicBezTo>
                      <a:cubicBezTo>
                        <a:pt x="183" y="0"/>
                        <a:pt x="183" y="0"/>
                        <a:pt x="183" y="0"/>
                      </a:cubicBezTo>
                      <a:cubicBezTo>
                        <a:pt x="29" y="62"/>
                        <a:pt x="29" y="62"/>
                        <a:pt x="29" y="62"/>
                      </a:cubicBezTo>
                      <a:cubicBezTo>
                        <a:pt x="10" y="133"/>
                        <a:pt x="0" y="208"/>
                        <a:pt x="0" y="285"/>
                      </a:cubicBezTo>
                      <a:cubicBezTo>
                        <a:pt x="0" y="476"/>
                        <a:pt x="63" y="653"/>
                        <a:pt x="170" y="795"/>
                      </a:cubicBezTo>
                      <a:cubicBezTo>
                        <a:pt x="210" y="636"/>
                        <a:pt x="210" y="636"/>
                        <a:pt x="210" y="636"/>
                      </a:cubicBezTo>
                      <a:lnTo>
                        <a:pt x="346" y="621"/>
                      </a:lnTo>
                      <a:close/>
                    </a:path>
                  </a:pathLst>
                </a:custGeom>
                <a:solidFill>
                  <a:srgbClr val="DE62B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E3752B-A8F3-C5AE-8DAC-CC5A670718BD}"/>
                  </a:ext>
                </a:extLst>
              </p:cNvPr>
              <p:cNvSpPr txBox="1"/>
              <p:nvPr/>
            </p:nvSpPr>
            <p:spPr>
              <a:xfrm rot="19347858">
                <a:off x="1436874" y="1989932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Събиране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4F7A19-52DE-92E2-FC59-CF8378D7C089}"/>
                  </a:ext>
                </a:extLst>
              </p:cNvPr>
              <p:cNvSpPr txBox="1"/>
              <p:nvPr/>
            </p:nvSpPr>
            <p:spPr>
              <a:xfrm rot="1430453">
                <a:off x="2483807" y="1937845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Анализ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5F9AF2-1A5A-615E-EDA2-8D67B09F1F22}"/>
                </a:ext>
              </a:extLst>
            </p:cNvPr>
            <p:cNvSpPr txBox="1"/>
            <p:nvPr/>
          </p:nvSpPr>
          <p:spPr>
            <a:xfrm rot="16004287">
              <a:off x="6263418" y="3036786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Проектиране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5E5DC8-4425-04B0-49E5-1BDEF314E45D}"/>
                </a:ext>
              </a:extLst>
            </p:cNvPr>
            <p:cNvSpPr txBox="1"/>
            <p:nvPr/>
          </p:nvSpPr>
          <p:spPr>
            <a:xfrm rot="19886401">
              <a:off x="5619407" y="4256444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Имплементация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6BB1C5-5406-61AF-BC10-41309F5B2834}"/>
                </a:ext>
              </a:extLst>
            </p:cNvPr>
            <p:cNvSpPr txBox="1"/>
            <p:nvPr/>
          </p:nvSpPr>
          <p:spPr>
            <a:xfrm rot="1694651">
              <a:off x="4248404" y="4206458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Тестване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0369BB-88C5-D0EE-473F-62584EAE4972}"/>
                </a:ext>
              </a:extLst>
            </p:cNvPr>
            <p:cNvSpPr txBox="1"/>
            <p:nvPr/>
          </p:nvSpPr>
          <p:spPr>
            <a:xfrm rot="4815726">
              <a:off x="3563836" y="3079027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Внедряване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0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Събиране на изисквания</a:t>
            </a:r>
          </a:p>
          <a:p>
            <a:pPr lvl="1"/>
            <a:r>
              <a:rPr lang="bg-BG" sz="3000" dirty="0"/>
              <a:t>Идентифицират се </a:t>
            </a:r>
            <a:r>
              <a:rPr lang="bg-BG" sz="3000" b="1" dirty="0"/>
              <a:t>нуждите</a:t>
            </a:r>
            <a:r>
              <a:rPr lang="bg-BG" sz="3000" dirty="0"/>
              <a:t> на </a:t>
            </a:r>
            <a:r>
              <a:rPr lang="bg-BG" sz="3000" b="1" dirty="0"/>
              <a:t>потребителите</a:t>
            </a:r>
            <a:r>
              <a:rPr lang="bg-BG" sz="3000" dirty="0"/>
              <a:t> и </a:t>
            </a:r>
            <a:r>
              <a:rPr lang="bg-BG" sz="3000" b="1" dirty="0"/>
              <a:t>функциите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Интервюта</a:t>
            </a:r>
            <a:r>
              <a:rPr lang="bg-BG" sz="3000" dirty="0"/>
              <a:t>, </a:t>
            </a:r>
            <a:r>
              <a:rPr lang="bg-BG" sz="3000" b="1" dirty="0"/>
              <a:t>анкети</a:t>
            </a:r>
            <a:r>
              <a:rPr lang="bg-BG" sz="3000" dirty="0"/>
              <a:t>, </a:t>
            </a:r>
            <a:r>
              <a:rPr lang="bg-BG" sz="3000" b="1" dirty="0"/>
              <a:t>документиране</a:t>
            </a:r>
            <a:r>
              <a:rPr lang="bg-BG" sz="30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Анализ на изискванията</a:t>
            </a:r>
          </a:p>
          <a:p>
            <a:pPr lvl="1"/>
            <a:r>
              <a:rPr lang="bg-BG" sz="3000" dirty="0"/>
              <a:t>Изискванията се </a:t>
            </a:r>
            <a:r>
              <a:rPr lang="bg-BG" sz="3000" b="1" dirty="0"/>
              <a:t>анализират</a:t>
            </a:r>
            <a:r>
              <a:rPr lang="bg-BG" sz="3000" dirty="0"/>
              <a:t>, </a:t>
            </a:r>
            <a:r>
              <a:rPr lang="bg-BG" sz="3000" b="1" dirty="0"/>
              <a:t>структурират</a:t>
            </a:r>
            <a:r>
              <a:rPr lang="bg-BG" sz="3000" dirty="0"/>
              <a:t> и </a:t>
            </a:r>
            <a:r>
              <a:rPr lang="bg-BG" sz="3000" b="1" dirty="0"/>
              <a:t>описват</a:t>
            </a:r>
            <a:r>
              <a:rPr lang="bg-BG" sz="3000" dirty="0"/>
              <a:t> в </a:t>
            </a:r>
            <a:r>
              <a:rPr lang="bg-BG" sz="3000" b="1" dirty="0"/>
              <a:t>детайли</a:t>
            </a:r>
          </a:p>
          <a:p>
            <a:pPr lvl="1"/>
            <a:r>
              <a:rPr lang="bg-BG" sz="3000" b="1" dirty="0"/>
              <a:t>Модели</a:t>
            </a:r>
            <a:r>
              <a:rPr lang="bg-BG" sz="3000" dirty="0"/>
              <a:t>, </a:t>
            </a:r>
            <a:r>
              <a:rPr lang="bg-BG" sz="3000" b="1" dirty="0"/>
              <a:t>диаграми</a:t>
            </a:r>
            <a:r>
              <a:rPr lang="bg-BG" sz="3000" dirty="0"/>
              <a:t> и др.</a:t>
            </a:r>
          </a:p>
          <a:p>
            <a:pPr marL="442912" lvl="1" indent="0">
              <a:buNone/>
            </a:pPr>
            <a:endParaRPr lang="en-BG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C8F22-8A1A-0495-017A-B79033015D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72" b="28253"/>
          <a:stretch/>
        </p:blipFill>
        <p:spPr>
          <a:xfrm>
            <a:off x="2085516" y="5004000"/>
            <a:ext cx="7772400" cy="150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Проектиране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потребителския интерфейс </a:t>
            </a:r>
            <a:r>
              <a:rPr lang="bg-BG" sz="2800" b="1" dirty="0"/>
              <a:t>(</a:t>
            </a:r>
            <a:r>
              <a:rPr lang="en-US" sz="2800" b="1" dirty="0"/>
              <a:t>UI)</a:t>
            </a:r>
            <a:endParaRPr lang="bg-BG" sz="2800" b="1" dirty="0"/>
          </a:p>
          <a:p>
            <a:pPr lvl="2"/>
            <a:r>
              <a:rPr lang="bg-BG" sz="2600" dirty="0"/>
              <a:t>Определят се </a:t>
            </a:r>
            <a:r>
              <a:rPr lang="bg-BG" sz="2600" b="1" dirty="0"/>
              <a:t>формите</a:t>
            </a:r>
            <a:r>
              <a:rPr lang="bg-BG" sz="2600" dirty="0"/>
              <a:t> и </a:t>
            </a:r>
            <a:r>
              <a:rPr lang="bg-BG" sz="2600" b="1" dirty="0"/>
              <a:t>интерфейсите</a:t>
            </a:r>
            <a:r>
              <a:rPr lang="bg-BG" sz="2600" dirty="0"/>
              <a:t> за работа със </a:t>
            </a:r>
            <a:r>
              <a:rPr lang="bg-BG" sz="2600" b="1" dirty="0"/>
              <a:t>системата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база данни</a:t>
            </a:r>
          </a:p>
          <a:p>
            <a:pPr lvl="2"/>
            <a:r>
              <a:rPr lang="bg-BG" sz="2600" dirty="0"/>
              <a:t>Създава се </a:t>
            </a:r>
            <a:r>
              <a:rPr lang="bg-BG" sz="2600" b="1" dirty="0"/>
              <a:t>структурата</a:t>
            </a:r>
            <a:r>
              <a:rPr lang="bg-BG" sz="2600" dirty="0"/>
              <a:t> на </a:t>
            </a:r>
            <a:r>
              <a:rPr lang="bg-BG" sz="2600" b="1" dirty="0"/>
              <a:t>БД</a:t>
            </a:r>
            <a:r>
              <a:rPr lang="bg-BG" sz="2600" dirty="0"/>
              <a:t> - </a:t>
            </a:r>
            <a:r>
              <a:rPr lang="bg-BG" sz="2600" b="1" dirty="0"/>
              <a:t>таблици</a:t>
            </a:r>
            <a:r>
              <a:rPr lang="bg-BG" sz="2600" dirty="0"/>
              <a:t>, </a:t>
            </a:r>
            <a:r>
              <a:rPr lang="bg-BG" sz="2600" b="1" dirty="0"/>
              <a:t>полета</a:t>
            </a:r>
            <a:r>
              <a:rPr lang="bg-BG" sz="2600" dirty="0"/>
              <a:t>, </a:t>
            </a:r>
            <a:r>
              <a:rPr lang="bg-BG" sz="2600" b="1" dirty="0"/>
              <a:t>връзки</a:t>
            </a:r>
            <a:r>
              <a:rPr lang="bg-BG" sz="26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Имплементация </a:t>
            </a:r>
            <a:r>
              <a:rPr lang="bg-BG" sz="3200" b="1" dirty="0"/>
              <a:t>(програмиране)</a:t>
            </a:r>
            <a:endParaRPr lang="bg-BG" sz="3000" b="1" dirty="0"/>
          </a:p>
          <a:p>
            <a:pPr lvl="1"/>
            <a:r>
              <a:rPr lang="bg-BG" sz="2800" dirty="0"/>
              <a:t>Разработка чрез </a:t>
            </a:r>
            <a:r>
              <a:rPr lang="bg-BG" sz="2800" b="1" dirty="0"/>
              <a:t>писане на код</a:t>
            </a:r>
          </a:p>
          <a:p>
            <a:pPr lvl="1"/>
            <a:r>
              <a:rPr lang="bg-BG" sz="2800" dirty="0"/>
              <a:t>Създаване на </a:t>
            </a:r>
            <a:r>
              <a:rPr lang="bg-BG" sz="2800" b="1" dirty="0"/>
              <a:t>компоненти</a:t>
            </a:r>
            <a:r>
              <a:rPr lang="bg-BG" sz="2800" dirty="0"/>
              <a:t>, използване на </a:t>
            </a:r>
            <a:r>
              <a:rPr lang="bg-BG" sz="2800" b="1" dirty="0"/>
              <a:t>технологии</a:t>
            </a:r>
            <a:r>
              <a:rPr lang="bg-BG" sz="2800" dirty="0"/>
              <a:t> и </a:t>
            </a:r>
            <a:r>
              <a:rPr lang="bg-BG" sz="2800" b="1" dirty="0"/>
              <a:t>инструменти</a:t>
            </a:r>
          </a:p>
        </p:txBody>
      </p:sp>
    </p:spTree>
    <p:extLst>
      <p:ext uri="{BB962C8B-B14F-4D97-AF65-F5344CB8AC3E}">
        <p14:creationId xmlns:p14="http://schemas.microsoft.com/office/powerpoint/2010/main" val="16206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Тестване</a:t>
            </a:r>
          </a:p>
          <a:p>
            <a:pPr lvl="1"/>
            <a:r>
              <a:rPr lang="bg-BG" sz="3000" dirty="0"/>
              <a:t>Системата се </a:t>
            </a:r>
            <a:r>
              <a:rPr lang="bg-BG" sz="3000" b="1" dirty="0"/>
              <a:t>тества</a:t>
            </a:r>
            <a:r>
              <a:rPr lang="bg-BG" sz="3000" dirty="0"/>
              <a:t>, за да се уверим, че работи </a:t>
            </a:r>
            <a:r>
              <a:rPr lang="bg-BG" sz="3000" b="1" dirty="0"/>
              <a:t>правилно</a:t>
            </a:r>
            <a:r>
              <a:rPr lang="bg-BG" sz="3000" dirty="0"/>
              <a:t> и отговаря на всички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различни видове </a:t>
            </a:r>
            <a:r>
              <a:rPr lang="bg-BG" sz="3000" b="1" dirty="0"/>
              <a:t>тестове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Внедряване</a:t>
            </a:r>
          </a:p>
          <a:p>
            <a:pPr lvl="1"/>
            <a:r>
              <a:rPr lang="bg-BG" sz="3000" b="1" dirty="0"/>
              <a:t>Потребителите</a:t>
            </a:r>
            <a:r>
              <a:rPr lang="bg-BG" sz="3000" dirty="0"/>
              <a:t> използват </a:t>
            </a:r>
            <a:r>
              <a:rPr lang="bg-BG" sz="3000" b="1" dirty="0"/>
              <a:t>системата</a:t>
            </a:r>
            <a:r>
              <a:rPr lang="bg-BG" sz="3000" dirty="0"/>
              <a:t> в </a:t>
            </a:r>
            <a:r>
              <a:rPr lang="bg-BG" sz="3000" b="1" dirty="0"/>
              <a:t>реална среда</a:t>
            </a:r>
          </a:p>
          <a:p>
            <a:pPr lvl="1"/>
            <a:r>
              <a:rPr lang="bg-BG" sz="3000" b="1" dirty="0"/>
              <a:t>Инсталация на софтуер</a:t>
            </a:r>
            <a:r>
              <a:rPr lang="bg-BG" sz="3000" dirty="0"/>
              <a:t>, </a:t>
            </a:r>
            <a:r>
              <a:rPr lang="bg-BG" sz="3000" b="1" dirty="0"/>
              <a:t>миграция на данни</a:t>
            </a:r>
            <a:r>
              <a:rPr lang="bg-BG" sz="3000" dirty="0"/>
              <a:t>, </a:t>
            </a:r>
            <a:r>
              <a:rPr lang="bg-BG" sz="3000" b="1" dirty="0"/>
              <a:t>обучение на потребители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39476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4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Поддръжка</a:t>
            </a:r>
          </a:p>
          <a:p>
            <a:pPr lvl="1"/>
            <a:r>
              <a:rPr lang="bg-BG" sz="3000" dirty="0"/>
              <a:t>Наблюдение и осигуряване на </a:t>
            </a:r>
            <a:r>
              <a:rPr lang="bg-BG" sz="3000" b="1" dirty="0"/>
              <a:t>непрекъснато</a:t>
            </a:r>
            <a:r>
              <a:rPr lang="bg-BG" sz="3000" dirty="0"/>
              <a:t> </a:t>
            </a:r>
            <a:r>
              <a:rPr lang="bg-BG" sz="3000" b="1" dirty="0"/>
              <a:t>функциониране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Отстраняване на грешки</a:t>
            </a:r>
            <a:r>
              <a:rPr lang="bg-BG" sz="3000" dirty="0"/>
              <a:t>, </a:t>
            </a:r>
            <a:r>
              <a:rPr lang="bg-BG" sz="3000" b="1" dirty="0"/>
              <a:t>актуализации</a:t>
            </a:r>
            <a:r>
              <a:rPr lang="bg-BG" sz="3000" dirty="0"/>
              <a:t>, </a:t>
            </a:r>
            <a:r>
              <a:rPr lang="bg-BG" sz="3000" b="1" dirty="0"/>
              <a:t>подобрения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11289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54154</TotalTime>
  <Words>1806</Words>
  <Application>Microsoft Office PowerPoint</Application>
  <PresentationFormat>Widescreen</PresentationFormat>
  <Paragraphs>279</Paragraphs>
  <Slides>35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SoftUni</vt:lpstr>
      <vt:lpstr>Жизнен цикъл на информационна система</vt:lpstr>
      <vt:lpstr>Съдържание</vt:lpstr>
      <vt:lpstr>Жизнен цикъл на информационна система</vt:lpstr>
      <vt:lpstr>Какво е жизнен цикъл (life cycle) на ИС?</vt:lpstr>
      <vt:lpstr>Жизнен цикъл на ИС</vt:lpstr>
      <vt:lpstr>Етапи на жизнения цикъл на ИС (1)</vt:lpstr>
      <vt:lpstr>Етапи на жизнения цикъл на ИС (2)</vt:lpstr>
      <vt:lpstr>Етапи на жизнения цикъл на ИС (3)</vt:lpstr>
      <vt:lpstr>Етапи на жизнения цикъл на ИС (4)</vt:lpstr>
      <vt:lpstr>Анализ на изискванията</vt:lpstr>
      <vt:lpstr>Анализ на изискванията</vt:lpstr>
      <vt:lpstr>Use Case</vt:lpstr>
      <vt:lpstr>Какво е Use Case?</vt:lpstr>
      <vt:lpstr>Пример за Use Case (1)</vt:lpstr>
      <vt:lpstr>Пример за Use Case (2)</vt:lpstr>
      <vt:lpstr>Примерно приложение</vt:lpstr>
      <vt:lpstr>Анализ на изискванията: текстово описание</vt:lpstr>
      <vt:lpstr>Проектиране: дизайн на БД (1)</vt:lpstr>
      <vt:lpstr>Проектиране: дизайн на БД (2)</vt:lpstr>
      <vt:lpstr>Диаграма на базата данни</vt:lpstr>
      <vt:lpstr>Проектиране: дизайн на UI – навигация</vt:lpstr>
      <vt:lpstr>Проектиране: дизайн на UI - Входна форма</vt:lpstr>
      <vt:lpstr>Проектиране на UI (1)</vt:lpstr>
      <vt:lpstr>Проектиране на UI (2)</vt:lpstr>
      <vt:lpstr>Проектиране: дизайн на UI - Пациенти (1)</vt:lpstr>
      <vt:lpstr>Проектиране: дизайн на UI - Пациенти (2)</vt:lpstr>
      <vt:lpstr>Проектиране: дизайн на UI - Прегледи (1)</vt:lpstr>
      <vt:lpstr>Проектиране: дизайн на UI - Прегледи (2)</vt:lpstr>
      <vt:lpstr>Проектиране: дизайн на UI - Лекари (1)</vt:lpstr>
      <vt:lpstr>Проектиране: дизайн на UI - Лекари (2)</vt:lpstr>
      <vt:lpstr>Проектиране: дизайн на UI - Админи (1)</vt:lpstr>
      <vt:lpstr>Проектиране: дизайн на UI - Админи (2)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 цикъл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445</cp:revision>
  <dcterms:created xsi:type="dcterms:W3CDTF">2018-05-23T13:08:44Z</dcterms:created>
  <dcterms:modified xsi:type="dcterms:W3CDTF">2024-12-23T09:46:44Z</dcterms:modified>
  <cp:category/>
</cp:coreProperties>
</file>