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omments/modernComment_2E0_892EA049.xml" ContentType="application/vnd.ms-powerpoint.comments+xml"/>
  <Override PartName="/ppt/comments/modernComment_2E3_568CD61.xml" ContentType="application/vnd.ms-powerpoint.comments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omments/modernComment_2D0_C266D877.xml" ContentType="application/vnd.ms-powerpoint.comments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2"/>
  </p:notesMasterIdLst>
  <p:handoutMasterIdLst>
    <p:handoutMasterId r:id="rId33"/>
  </p:handoutMasterIdLst>
  <p:sldIdLst>
    <p:sldId id="503" r:id="rId2"/>
    <p:sldId id="276" r:id="rId3"/>
    <p:sldId id="353" r:id="rId4"/>
    <p:sldId id="735" r:id="rId5"/>
    <p:sldId id="736" r:id="rId6"/>
    <p:sldId id="738" r:id="rId7"/>
    <p:sldId id="739" r:id="rId8"/>
    <p:sldId id="610" r:id="rId9"/>
    <p:sldId id="732" r:id="rId10"/>
    <p:sldId id="733" r:id="rId11"/>
    <p:sldId id="734" r:id="rId12"/>
    <p:sldId id="737" r:id="rId13"/>
    <p:sldId id="649" r:id="rId14"/>
    <p:sldId id="707" r:id="rId15"/>
    <p:sldId id="708" r:id="rId16"/>
    <p:sldId id="710" r:id="rId17"/>
    <p:sldId id="714" r:id="rId18"/>
    <p:sldId id="720" r:id="rId19"/>
    <p:sldId id="721" r:id="rId20"/>
    <p:sldId id="726" r:id="rId21"/>
    <p:sldId id="723" r:id="rId22"/>
    <p:sldId id="724" r:id="rId23"/>
    <p:sldId id="725" r:id="rId24"/>
    <p:sldId id="731" r:id="rId25"/>
    <p:sldId id="729" r:id="rId26"/>
    <p:sldId id="728" r:id="rId27"/>
    <p:sldId id="722" r:id="rId28"/>
    <p:sldId id="633" r:id="rId29"/>
    <p:sldId id="504" r:id="rId30"/>
    <p:sldId id="505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Визуализация на данни в Windows Forms" id="{66DCFE1F-60FD-44F2-BE82-706DDBC14898}">
          <p14:sldIdLst>
            <p14:sldId id="353"/>
            <p14:sldId id="735"/>
            <p14:sldId id="736"/>
            <p14:sldId id="738"/>
            <p14:sldId id="739"/>
          </p14:sldIdLst>
        </p14:section>
        <p14:section name="DataGridView" id="{EB44CA50-B176-0C4C-B0D0-5459023C7783}">
          <p14:sldIdLst>
            <p14:sldId id="610"/>
            <p14:sldId id="732"/>
            <p14:sldId id="733"/>
            <p14:sldId id="734"/>
            <p14:sldId id="737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08"/>
            <p14:sldId id="710"/>
            <p14:sldId id="714"/>
            <p14:sldId id="720"/>
            <p14:sldId id="721"/>
            <p14:sldId id="726"/>
            <p14:sldId id="723"/>
            <p14:sldId id="724"/>
            <p14:sldId id="725"/>
            <p14:sldId id="731"/>
            <p14:sldId id="729"/>
            <p14:sldId id="728"/>
            <p14:sldId id="722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61328A60-1351-1658-BC09-0F9214BEF0FD}" name="Александрина Ю. Механджийска" initials="АМ" userId="S::am43953203@edu.mon.bg::60a33b73-667f-441e-9a53-8ce9df28dca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122" autoAdjust="0"/>
    <p:restoredTop sz="96327" autoAdjust="0"/>
  </p:normalViewPr>
  <p:slideViewPr>
    <p:cSldViewPr showGuides="1">
      <p:cViewPr varScale="1">
        <p:scale>
          <a:sx n="119" d="100"/>
          <a:sy n="119" d="100"/>
        </p:scale>
        <p:origin x="216" y="288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handoutMaster" Target="handoutMasters/handoutMaster1.xml"/><Relationship Id="rId38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notesMaster" Target="notesMasters/notes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omments/modernComment_2D0_C266D877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4890F825-849F-B34B-8A7F-0733C134D3DC}" authorId="{61328A60-1351-1658-BC09-0F9214BEF0FD}" created="2024-05-27T11:44:35.585">
    <ac:txMkLst xmlns:ac="http://schemas.microsoft.com/office/drawing/2013/main/command">
      <pc:docMk xmlns:pc="http://schemas.microsoft.com/office/powerpoint/2013/main/command"/>
      <pc:sldMk xmlns:pc="http://schemas.microsoft.com/office/powerpoint/2013/main/command" cId="3261519991" sldId="720"/>
      <ac:spMk id="3" creationId="{70810851-4790-2FC0-3F9D-A1CF7D2C9A2E}"/>
      <ac:txMk cp="57" len="52">
        <ac:context len="110" hash="3623045640"/>
      </ac:txMk>
    </ac:txMkLst>
    <p188:pos x="7162898" y="1762975"/>
    <p188:txBody>
      <a:bodyPr/>
      <a:lstStyle/>
      <a:p>
        <a:r>
          <a:rPr lang="bg-BG"/>
          <a:t>TODO: да се добави скрийншот с обновеното заглавие (с анимация)</a:t>
        </a:r>
      </a:p>
    </p188:txBody>
  </p188:cm>
</p188:cmLst>
</file>

<file path=ppt/comments/modernComment_2E0_892EA049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7AB1A59D-41D9-9847-9012-47258490D765}" authorId="{61328A60-1351-1658-BC09-0F9214BEF0FD}" created="2024-05-27T11:34:27.357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2301534281" sldId="736"/>
      <ac:picMk id="6" creationId="{419C4793-13E9-32AD-9023-662E4966161D}"/>
    </ac:deMkLst>
    <p188:txBody>
      <a:bodyPr/>
      <a:lstStyle/>
      <a:p>
        <a:r>
          <a:rPr lang="bg-BG"/>
          <a:t>В папа да има само:
1. Продукт - ListBox
2. Количество - TextBox</a:t>
        </a:r>
      </a:p>
    </p188:txBody>
  </p188:cm>
</p188:cmLst>
</file>

<file path=ppt/comments/modernComment_2E3_568CD61.xml><?xml version="1.0" encoding="utf-8"?>
<p188:cmLst xmlns:a="http://schemas.openxmlformats.org/drawingml/2006/main" xmlns:r="http://schemas.openxmlformats.org/officeDocument/2006/relationships" xmlns:p188="http://schemas.microsoft.com/office/powerpoint/2018/8/main">
  <p188:cm id="{B0703912-1320-FC44-A737-6F2449F4F063}" authorId="{61328A60-1351-1658-BC09-0F9214BEF0FD}" created="2024-05-27T11:35:22.682">
    <ac:deMkLst xmlns:ac="http://schemas.microsoft.com/office/drawing/2013/main/command">
      <pc:docMk xmlns:pc="http://schemas.microsoft.com/office/powerpoint/2013/main/command"/>
      <pc:sldMk xmlns:pc="http://schemas.microsoft.com/office/powerpoint/2013/main/command" cId="90754401" sldId="739"/>
      <ac:picMk id="6" creationId="{ED5D60A6-0690-7D20-9A2E-60F26F6905E0}"/>
    </ac:deMkLst>
    <p188:txBody>
      <a:bodyPr/>
      <a:lstStyle/>
      <a:p>
        <a:r>
          <a:rPr lang="bg-BG"/>
          <a:t>TODO: update screenshot</a:t>
        </a:r>
      </a:p>
    </p188:txBody>
  </p188:cm>
</p188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27.05.24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5/27/24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70442026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microsoft.com/office/2018/10/relationships/comments" Target="../comments/modernComment_2D0_C266D877.xml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microsoft.com/office/2018/10/relationships/comments" Target="../comments/modernComment_2E0_892EA049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microsoft.com/office/2018/10/relationships/comments" Target="../comments/modernComment_2E3_568CD61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dirty="0"/>
              <a:t>Визуализация на данни, </a:t>
            </a:r>
            <a:r>
              <a:rPr lang="en-US" dirty="0"/>
              <a:t>Data Binding, DataGridView</a:t>
            </a:r>
            <a:endParaRPr lang="bg-BG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400" dirty="0"/>
              <a:t>Свързване на </a:t>
            </a:r>
            <a:r>
              <a:rPr lang="en-US" sz="4400" dirty="0"/>
              <a:t>Windows Forms </a:t>
            </a:r>
            <a:r>
              <a:rPr lang="bg-BG" sz="4400" dirty="0"/>
              <a:t>с база данни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54314"/>
            <a:ext cx="1827780" cy="8527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1896" y="2619136"/>
            <a:ext cx="3434104" cy="29189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Задава </a:t>
            </a:r>
            <a:r>
              <a:rPr lang="bg-BG" sz="3000" b="1" dirty="0">
                <a:solidFill>
                  <a:schemeClr val="bg1"/>
                </a:solidFill>
              </a:rPr>
              <a:t>източникът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/>
              <a:t>Свързването на данни </a:t>
            </a:r>
            <a:r>
              <a:rPr lang="bg-BG" sz="3000" dirty="0"/>
              <a:t>се извършва при </a:t>
            </a:r>
            <a:r>
              <a:rPr lang="bg-BG" sz="3000" b="1" dirty="0"/>
              <a:t>извикването</a:t>
            </a:r>
            <a:r>
              <a:rPr lang="bg-BG" sz="3000" dirty="0"/>
              <a:t> на </a:t>
            </a:r>
            <a:r>
              <a:rPr lang="bg-BG" sz="3000" b="1" dirty="0"/>
              <a:t>метод</a:t>
            </a:r>
          </a:p>
          <a:p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b="1" dirty="0"/>
              <a:t>Разрешава</a:t>
            </a:r>
            <a:r>
              <a:rPr lang="en-US" sz="3000" dirty="0"/>
              <a:t>/</a:t>
            </a:r>
            <a:r>
              <a:rPr lang="bg-BG" sz="3000" b="1" dirty="0"/>
              <a:t>забранява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редакция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</a:p>
          <a:p>
            <a:pPr lvl="1"/>
            <a:r>
              <a:rPr lang="bg-BG" sz="3000" b="1" dirty="0">
                <a:solidFill>
                  <a:schemeClr val="bg1"/>
                </a:solidFill>
              </a:rPr>
              <a:t>Препоръчителен</a:t>
            </a:r>
            <a:r>
              <a:rPr lang="bg-BG" sz="3000" dirty="0"/>
              <a:t> начин за </a:t>
            </a:r>
            <a:r>
              <a:rPr lang="bg-BG" sz="3000" b="1" dirty="0"/>
              <a:t>ползване</a:t>
            </a:r>
            <a:r>
              <a:rPr lang="bg-BG" sz="3000" dirty="0"/>
              <a:t> е с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TableStyles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dirty="0"/>
              <a:t>Задава </a:t>
            </a:r>
            <a:r>
              <a:rPr lang="bg-BG" b="1" dirty="0">
                <a:solidFill>
                  <a:schemeClr val="bg1"/>
                </a:solidFill>
              </a:rPr>
              <a:t>стилове</a:t>
            </a:r>
            <a:r>
              <a:rPr lang="bg-BG" dirty="0"/>
              <a:t> за </a:t>
            </a:r>
            <a:r>
              <a:rPr lang="bg-BG" b="1" dirty="0"/>
              <a:t>таблицата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Свойства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EE488E-2718-6BFD-2777-82AC452780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86000" y="3204000"/>
            <a:ext cx="2475000" cy="29830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Създаваме </a:t>
            </a:r>
            <a:r>
              <a:rPr lang="en-US" b="1" dirty="0">
                <a:solidFill>
                  <a:schemeClr val="bg1"/>
                </a:solidFill>
              </a:rPr>
              <a:t>Windows Forms </a:t>
            </a:r>
            <a:r>
              <a:rPr lang="bg-BG" dirty="0"/>
              <a:t>проект във </a:t>
            </a:r>
            <a:r>
              <a:rPr lang="en-US" b="1" dirty="0"/>
              <a:t>Visual Studio</a:t>
            </a:r>
          </a:p>
          <a:p>
            <a:r>
              <a:rPr lang="bg-BG" sz="3600" dirty="0"/>
              <a:t>Намираме </a:t>
            </a:r>
            <a:r>
              <a:rPr lang="bg-BG" sz="3600" b="1" dirty="0"/>
              <a:t>контролата</a:t>
            </a:r>
            <a:r>
              <a:rPr lang="bg-BG" sz="3600" dirty="0"/>
              <a:t> в </a:t>
            </a:r>
            <a:r>
              <a:rPr lang="en-US" sz="3600" b="1" dirty="0">
                <a:solidFill>
                  <a:schemeClr val="bg1"/>
                </a:solidFill>
              </a:rPr>
              <a:t>Toolbox</a:t>
            </a:r>
            <a:r>
              <a:rPr lang="en-US" sz="3600" dirty="0"/>
              <a:t> </a:t>
            </a:r>
            <a:r>
              <a:rPr lang="bg-BG" sz="3600" dirty="0"/>
              <a:t>прозореца с контроли</a:t>
            </a:r>
            <a:endParaRPr lang="en-US" sz="3600" dirty="0"/>
          </a:p>
          <a:p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(1)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D5C7379-93C0-20D0-37A4-A2DFF9B3194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2289" y="3080480"/>
            <a:ext cx="2516540" cy="291129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1F3C1CD-D300-28A9-8E81-1714A892253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3791" y="3415074"/>
            <a:ext cx="3107209" cy="200465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94E1AB2C-6748-3B1D-DB0F-AFBDC1D927D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19"/>
          <a:stretch/>
        </p:blipFill>
        <p:spPr>
          <a:xfrm>
            <a:off x="259350" y="3458986"/>
            <a:ext cx="4213823" cy="214085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7DBCAE8F-8460-CB6D-9D4F-1B334208F02D}"/>
              </a:ext>
            </a:extLst>
          </p:cNvPr>
          <p:cNvSpPr/>
          <p:nvPr/>
        </p:nvSpPr>
        <p:spPr>
          <a:xfrm>
            <a:off x="4549019" y="4288653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sp>
        <p:nvSpPr>
          <p:cNvPr id="12" name="Arrow: Right 10">
            <a:extLst>
              <a:ext uri="{FF2B5EF4-FFF2-40B4-BE49-F238E27FC236}">
                <a16:creationId xmlns:a16="http://schemas.microsoft.com/office/drawing/2014/main" id="{217D3FF4-323B-ADB2-4DF7-2B45C5C4EE96}"/>
              </a:ext>
            </a:extLst>
          </p:cNvPr>
          <p:cNvSpPr/>
          <p:nvPr/>
        </p:nvSpPr>
        <p:spPr>
          <a:xfrm>
            <a:off x="7794675" y="4300209"/>
            <a:ext cx="653270" cy="47183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665598" cy="5528766"/>
          </a:xfrm>
        </p:spPr>
        <p:txBody>
          <a:bodyPr/>
          <a:lstStyle/>
          <a:p>
            <a:r>
              <a:rPr lang="bg-BG" sz="3200" dirty="0"/>
              <a:t>Добавяме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endParaRPr lang="bg-BG" sz="32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lvl="1"/>
            <a:r>
              <a:rPr lang="bg-BG" sz="3000" dirty="0"/>
              <a:t>С натискане на </a:t>
            </a:r>
            <a:r>
              <a:rPr lang="bg-BG" sz="3000" b="1" dirty="0">
                <a:solidFill>
                  <a:schemeClr val="bg1"/>
                </a:solidFill>
              </a:rPr>
              <a:t>бутона</a:t>
            </a:r>
            <a:r>
              <a:rPr lang="bg-BG" sz="3000" dirty="0"/>
              <a:t> на </a:t>
            </a:r>
            <a:r>
              <a:rPr lang="bg-BG" sz="3000" b="1" dirty="0"/>
              <a:t>контролата</a:t>
            </a:r>
          </a:p>
          <a:p>
            <a:r>
              <a:rPr lang="bg-BG" sz="3200" dirty="0"/>
              <a:t>Задаваме </a:t>
            </a:r>
            <a:r>
              <a:rPr lang="bg-BG" sz="3200" b="1" dirty="0">
                <a:solidFill>
                  <a:schemeClr val="bg1"/>
                </a:solidFill>
              </a:rPr>
              <a:t>свойства</a:t>
            </a:r>
          </a:p>
          <a:p>
            <a:pPr lvl="1"/>
            <a:r>
              <a:rPr lang="bg-BG" sz="3000" dirty="0"/>
              <a:t>С </a:t>
            </a:r>
            <a:r>
              <a:rPr lang="bg-BG" sz="3000" b="1" dirty="0"/>
              <a:t>десен бутон </a:t>
            </a:r>
            <a:r>
              <a:rPr lang="bg-BG" sz="3000" dirty="0"/>
              <a:t>върху </a:t>
            </a:r>
            <a:r>
              <a:rPr lang="bg-BG" sz="3000" b="1" dirty="0"/>
              <a:t>контролата</a:t>
            </a:r>
            <a:r>
              <a:rPr lang="bg-BG" sz="3000" dirty="0"/>
              <a:t> -&gt;</a:t>
            </a:r>
            <a:r>
              <a:rPr lang="en-US" sz="3000" dirty="0"/>
              <a:t> [</a:t>
            </a:r>
            <a:r>
              <a:rPr lang="en-US" sz="3000" b="1" dirty="0">
                <a:solidFill>
                  <a:schemeClr val="bg1"/>
                </a:solidFill>
              </a:rPr>
              <a:t>Edit Columns</a:t>
            </a:r>
            <a:r>
              <a:rPr lang="en-US" sz="3000" dirty="0"/>
              <a:t>]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DataGridView (2)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204932-6255-376F-6310-18B4D4461B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25701" y="3758396"/>
            <a:ext cx="3105000" cy="275514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C7D2A26A-F5B1-726B-766E-F98130D177E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48417" y="3758397"/>
            <a:ext cx="4978832" cy="275514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143660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615108" y="5727084"/>
            <a:ext cx="10961783" cy="768084"/>
          </a:xfrm>
        </p:spPr>
        <p:txBody>
          <a:bodyPr/>
          <a:lstStyle/>
          <a:p>
            <a:r>
              <a:rPr lang="bg-BG" dirty="0"/>
              <a:t>Магазин с продукти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959000"/>
            <a:ext cx="10961783" cy="768084"/>
          </a:xfrm>
        </p:spPr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278EA4E-4DBD-B5A1-4D1F-933DBA1F9A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465400"/>
            <a:ext cx="7772400" cy="418292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Създаваме нов </a:t>
            </a:r>
            <a:r>
              <a:rPr lang="en-US" sz="3200" b="1" dirty="0"/>
              <a:t>WinForms</a:t>
            </a:r>
            <a:r>
              <a:rPr lang="en-US" sz="3200" dirty="0"/>
              <a:t> </a:t>
            </a:r>
            <a:r>
              <a:rPr lang="bg-BG" sz="3200" dirty="0"/>
              <a:t>проект</a:t>
            </a:r>
            <a:r>
              <a:rPr lang="en-US" sz="3200" dirty="0"/>
              <a:t> </a:t>
            </a:r>
            <a:r>
              <a:rPr lang="bg-BG" sz="3200" dirty="0"/>
              <a:t>и задаваме подходящо </a:t>
            </a:r>
            <a:r>
              <a:rPr lang="bg-BG" sz="3200" b="1" dirty="0"/>
              <a:t>име</a:t>
            </a:r>
            <a:r>
              <a:rPr lang="bg-BG" sz="3200" dirty="0"/>
              <a:t>, например "</a:t>
            </a:r>
            <a:r>
              <a:rPr lang="en-US" sz="32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StoreApp</a:t>
            </a:r>
            <a:r>
              <a:rPr lang="bg-BG" sz="3200" dirty="0"/>
              <a:t>"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0F0A41E-D773-800B-FF7F-51C48F21A9A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642"/>
          <a:stretch/>
        </p:blipFill>
        <p:spPr>
          <a:xfrm>
            <a:off x="726752" y="2922010"/>
            <a:ext cx="5206910" cy="268278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BDA98F1-B320-9F24-C73B-B4829FAEE63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011656" y="2173033"/>
            <a:ext cx="4309459" cy="418096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9" name="Arrow: Right 10">
            <a:extLst>
              <a:ext uri="{FF2B5EF4-FFF2-40B4-BE49-F238E27FC236}">
                <a16:creationId xmlns:a16="http://schemas.microsoft.com/office/drawing/2014/main" id="{C4A85985-122B-C335-1CB3-B67D2ADCFFB3}"/>
              </a:ext>
            </a:extLst>
          </p:cNvPr>
          <p:cNvSpPr/>
          <p:nvPr/>
        </p:nvSpPr>
        <p:spPr>
          <a:xfrm>
            <a:off x="6086015" y="3953959"/>
            <a:ext cx="813695" cy="61888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525598" cy="5528766"/>
          </a:xfrm>
        </p:spPr>
        <p:txBody>
          <a:bodyPr/>
          <a:lstStyle/>
          <a:p>
            <a:r>
              <a:rPr lang="bg-BG" sz="3000" dirty="0"/>
              <a:t>Свързваме се със сървъра</a:t>
            </a:r>
          </a:p>
          <a:p>
            <a:pPr lvl="1">
              <a:tabLst>
                <a:tab pos="4483100" algn="l"/>
              </a:tabLst>
            </a:pPr>
            <a:r>
              <a:rPr lang="en-US" sz="2800" b="1" dirty="0">
                <a:solidFill>
                  <a:schemeClr val="bg1"/>
                </a:solidFill>
              </a:rPr>
              <a:t>Tools</a:t>
            </a:r>
            <a:r>
              <a:rPr lang="en-US" sz="2800" dirty="0"/>
              <a:t> → [</a:t>
            </a:r>
            <a:r>
              <a:rPr lang="en-US" sz="2800" b="1" dirty="0">
                <a:solidFill>
                  <a:schemeClr val="bg1"/>
                </a:solidFill>
              </a:rPr>
              <a:t>Connect to Database</a:t>
            </a:r>
            <a:r>
              <a:rPr lang="en-US" sz="2800" dirty="0"/>
              <a:t>]</a:t>
            </a:r>
            <a:endParaRPr lang="bg-BG" sz="2800" dirty="0"/>
          </a:p>
          <a:p>
            <a:r>
              <a:rPr lang="bg-BG" sz="3000" dirty="0"/>
              <a:t>Свързваме се с </a:t>
            </a:r>
            <a:r>
              <a:rPr lang="bg-BG" sz="3000" b="1" dirty="0"/>
              <a:t>локалната</a:t>
            </a:r>
            <a:r>
              <a:rPr lang="bg-BG" sz="3000" dirty="0"/>
              <a:t> ни </a:t>
            </a:r>
            <a:r>
              <a:rPr lang="bg-BG" sz="3000" b="1" dirty="0"/>
              <a:t>инстанция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SQL </a:t>
            </a:r>
            <a:r>
              <a:rPr lang="bg-BG" sz="3000" b="1" dirty="0">
                <a:solidFill>
                  <a:schemeClr val="bg1"/>
                </a:solidFill>
              </a:rPr>
              <a:t>сървъра</a:t>
            </a:r>
            <a:endParaRPr lang="en-US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база данни</a:t>
            </a:r>
          </a:p>
          <a:p>
            <a:pPr lvl="1"/>
            <a:r>
              <a:rPr lang="bg-BG" sz="2800" dirty="0"/>
              <a:t>В полето </a:t>
            </a:r>
            <a:r>
              <a:rPr lang="en-US" sz="2800" b="1" dirty="0"/>
              <a:t>Select or enter a database name</a:t>
            </a:r>
            <a:r>
              <a:rPr lang="bg-BG" sz="2800" dirty="0"/>
              <a:t> задаваме </a:t>
            </a:r>
            <a:r>
              <a:rPr lang="bg-BG" sz="2800" b="1" dirty="0">
                <a:solidFill>
                  <a:schemeClr val="bg1"/>
                </a:solidFill>
              </a:rPr>
              <a:t>подходящо име</a:t>
            </a:r>
            <a:r>
              <a:rPr lang="en-US" sz="2800" dirty="0"/>
              <a:t>,</a:t>
            </a:r>
            <a:r>
              <a:rPr lang="bg-BG" sz="2800" dirty="0"/>
              <a:t> например</a:t>
            </a:r>
            <a:r>
              <a:rPr lang="en-US" sz="2800" dirty="0"/>
              <a:t> </a:t>
            </a:r>
            <a:r>
              <a:rPr lang="bg-BG" sz="2800" dirty="0"/>
              <a:t>"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StoreDb</a:t>
            </a:r>
            <a:r>
              <a:rPr lang="bg-BG" sz="2800" dirty="0"/>
              <a:t>"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Свързване на сървър и конфигурация на връзка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DF3CB0C-6EB1-10A0-4C8D-E62A7041372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74515" y="1215053"/>
            <a:ext cx="3915000" cy="529194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230985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435598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Избираме да създадем </a:t>
            </a:r>
            <a:r>
              <a:rPr lang="bg-BG" sz="2800" b="1" dirty="0">
                <a:solidFill>
                  <a:schemeClr val="bg1"/>
                </a:solidFill>
              </a:rPr>
              <a:t>нова</a:t>
            </a:r>
            <a:r>
              <a:rPr lang="bg-BG" sz="2800" dirty="0"/>
              <a:t> база данни</a:t>
            </a:r>
          </a:p>
          <a:p>
            <a:r>
              <a:rPr lang="bg-BG" sz="2800" dirty="0"/>
              <a:t>В </a:t>
            </a:r>
            <a:r>
              <a:rPr lang="en-US" sz="2800" b="1" dirty="0">
                <a:solidFill>
                  <a:schemeClr val="bg1"/>
                </a:solidFill>
              </a:rPr>
              <a:t>Server Explorer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→ </a:t>
            </a:r>
            <a:r>
              <a:rPr lang="en-US" sz="2800" b="1" dirty="0" err="1">
                <a:solidFill>
                  <a:schemeClr val="bg1"/>
                </a:solidFill>
              </a:rPr>
              <a:t>StoreDb</a:t>
            </a:r>
            <a:r>
              <a:rPr lang="en-US" sz="2800" dirty="0"/>
              <a:t> →</a:t>
            </a:r>
            <a:r>
              <a:rPr lang="en-US" sz="2800" b="1" dirty="0">
                <a:solidFill>
                  <a:schemeClr val="bg1"/>
                </a:solidFill>
              </a:rPr>
              <a:t> </a:t>
            </a:r>
            <a:r>
              <a:rPr lang="en-US" sz="2800" dirty="0"/>
              <a:t>[</a:t>
            </a:r>
            <a:r>
              <a:rPr lang="en-US" sz="2800" b="1" dirty="0">
                <a:solidFill>
                  <a:schemeClr val="bg1"/>
                </a:solidFill>
              </a:rPr>
              <a:t>New Query</a:t>
            </a:r>
            <a:r>
              <a:rPr lang="en-US" sz="2800" dirty="0"/>
              <a:t>]</a:t>
            </a:r>
            <a:endParaRPr lang="en-US" sz="2800" b="1" dirty="0"/>
          </a:p>
          <a:p>
            <a:r>
              <a:rPr lang="bg-BG" sz="2800" dirty="0"/>
              <a:t>Изпълняваме дадения </a:t>
            </a:r>
            <a:r>
              <a:rPr lang="en-US" sz="2800" b="1" dirty="0">
                <a:solidFill>
                  <a:schemeClr val="bg1"/>
                </a:solidFill>
              </a:rPr>
              <a:t>SQL </a:t>
            </a:r>
            <a:r>
              <a:rPr lang="bg-BG" sz="2800" b="1" dirty="0">
                <a:solidFill>
                  <a:schemeClr val="bg1"/>
                </a:solidFill>
              </a:rPr>
              <a:t>скрипт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и попълване на база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7F0D9CAD-D9BA-889C-C5EE-7E8DFDDC94FF}"/>
              </a:ext>
            </a:extLst>
          </p:cNvPr>
          <p:cNvSpPr txBox="1">
            <a:spLocks/>
          </p:cNvSpPr>
          <p:nvPr/>
        </p:nvSpPr>
        <p:spPr>
          <a:xfrm>
            <a:off x="595027" y="3073817"/>
            <a:ext cx="5500973" cy="341632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CREATE TABLE Products (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Id INT PRIMARY KEY,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Name NVARCHAR(50),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Category NVARCHAR(50)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INSERT INTO Products (Id, Name, Category)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VALUES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(1, 'Laptop', 'Electronics'),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(2, 'Smartphone', 'Electronics'),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    (3, 'Desk', 'Furniture’),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89A5DED-27A8-DA6D-2A2C-0CFA9782999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843586" y="1269000"/>
            <a:ext cx="3385973" cy="543330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0208964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r>
              <a:rPr lang="en-US" sz="3200" b="1" dirty="0">
                <a:solidFill>
                  <a:schemeClr val="bg1"/>
                </a:solidFill>
              </a:rPr>
              <a:t>Tools</a:t>
            </a:r>
            <a:r>
              <a:rPr lang="en-US" sz="3200" dirty="0"/>
              <a:t> → </a:t>
            </a:r>
            <a:r>
              <a:rPr lang="en-US" sz="3200" b="1" dirty="0">
                <a:solidFill>
                  <a:schemeClr val="bg1"/>
                </a:solidFill>
              </a:rPr>
              <a:t>NuGet Package Manager </a:t>
            </a:r>
            <a:r>
              <a:rPr lang="en-US" sz="3200" dirty="0"/>
              <a:t>→ </a:t>
            </a:r>
            <a:r>
              <a:rPr lang="en-US" sz="3200" b="1" dirty="0">
                <a:solidFill>
                  <a:schemeClr val="bg1"/>
                </a:solidFill>
              </a:rPr>
              <a:t>Package Manager Console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606000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606000" y="3153547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17DAE15-CD39-2C96-4388-862D51876DF9}"/>
              </a:ext>
            </a:extLst>
          </p:cNvPr>
          <p:cNvSpPr txBox="1">
            <a:spLocks/>
          </p:cNvSpPr>
          <p:nvPr/>
        </p:nvSpPr>
        <p:spPr>
          <a:xfrm>
            <a:off x="606000" y="3794779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606000" y="5278616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"Server=(localdb)\MSSQLLocalDB;Database=&lt;и</a:t>
            </a:r>
            <a:r>
              <a:rPr lang="bg-BG" sz="2000" b="1" noProof="1">
                <a:latin typeface="Consolas" panose="020B0609020204030204" pitchFamily="49" charset="0"/>
              </a:rPr>
              <a:t>ме на БД&gt;</a:t>
            </a:r>
            <a:r>
              <a:rPr lang="en-US" sz="2000" b="1" noProof="1">
                <a:latin typeface="Consolas" panose="020B0609020204030204" pitchFamily="49" charset="0"/>
              </a:rPr>
              <a:t>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/>
              <a:t>името</a:t>
            </a:r>
            <a:r>
              <a:rPr lang="bg-BG" sz="3400" dirty="0"/>
              <a:t> на</a:t>
            </a:r>
            <a:r>
              <a:rPr lang="en-US" sz="3400" dirty="0"/>
              <a:t> </a:t>
            </a:r>
            <a:r>
              <a:rPr lang="bg-BG" sz="3400" dirty="0"/>
              <a:t>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FormStoreProducts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  <a:p>
            <a:r>
              <a:rPr lang="bg-BG" sz="3400" dirty="0">
                <a:sym typeface="Wingdings" panose="05000000000000000000" pitchFamily="2" charset="2"/>
              </a:rPr>
              <a:t>Променяме </a:t>
            </a:r>
            <a:r>
              <a:rPr lang="bg-BG" sz="3400" b="1" dirty="0">
                <a:sym typeface="Wingdings" panose="05000000000000000000" pitchFamily="2" charset="2"/>
              </a:rPr>
              <a:t>заглавието</a:t>
            </a:r>
            <a:r>
              <a:rPr lang="bg-BG" sz="3400" dirty="0">
                <a:sym typeface="Wingdings" panose="05000000000000000000" pitchFamily="2" charset="2"/>
              </a:rPr>
              <a:t> на формата</a:t>
            </a:r>
          </a:p>
          <a:p>
            <a:pPr lvl="1"/>
            <a:r>
              <a:rPr lang="bg-BG" sz="3200" dirty="0"/>
              <a:t>"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</a:rPr>
              <a:t>Form1</a:t>
            </a:r>
            <a:r>
              <a:rPr lang="bg-BG" sz="3200" dirty="0"/>
              <a:t>"</a:t>
            </a:r>
            <a:r>
              <a:rPr lang="en-US" sz="3200" dirty="0"/>
              <a:t> </a:t>
            </a:r>
            <a:r>
              <a:rPr lang="en-US" sz="3200" dirty="0">
                <a:sym typeface="Wingdings" panose="05000000000000000000" pitchFamily="2" charset="2"/>
              </a:rPr>
              <a:t> 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r>
              <a:rPr lang="bg-BG" sz="3200" b="1" dirty="0">
                <a:solidFill>
                  <a:schemeClr val="bg1"/>
                </a:solidFill>
                <a:latin typeface="Consolas" panose="020B0609020204030204" pitchFamily="49" charset="0"/>
                <a:sym typeface="Wingdings" panose="05000000000000000000" pitchFamily="2" charset="2"/>
              </a:rPr>
              <a:t>Продукти</a:t>
            </a:r>
            <a:r>
              <a:rPr lang="bg-BG" sz="3200" dirty="0">
                <a:sym typeface="Wingdings" panose="05000000000000000000" pitchFamily="2" charset="2"/>
              </a:rPr>
              <a:t>"</a:t>
            </a:r>
            <a:endParaRPr lang="en-BG" sz="3200" b="1" dirty="0">
              <a:solidFill>
                <a:schemeClr val="bg1"/>
              </a:solidFill>
              <a:sym typeface="Wingdings" panose="05000000000000000000" pitchFamily="2" charset="2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Структура на проекта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34C1B73-3810-F2E4-598E-BEDC5084B3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81000" y="1200672"/>
            <a:ext cx="4005000" cy="47409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61519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5482657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</a:t>
            </a:r>
            <a:r>
              <a:rPr lang="bg-BG" sz="2800" dirty="0"/>
              <a:t>контролата</a:t>
            </a:r>
          </a:p>
          <a:p>
            <a:r>
              <a:rPr lang="bg-BG" sz="2800" dirty="0"/>
              <a:t>Променяме ѝ </a:t>
            </a:r>
            <a:r>
              <a:rPr lang="bg-BG" sz="2800" b="1" dirty="0">
                <a:solidFill>
                  <a:schemeClr val="bg1"/>
                </a:solidFill>
              </a:rPr>
              <a:t>името</a:t>
            </a:r>
            <a:endParaRPr lang="bg-BG" sz="2800" dirty="0"/>
          </a:p>
          <a:p>
            <a:pPr lvl="1"/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dataGridView1</a:t>
            </a:r>
            <a:r>
              <a:rPr lang="bg-BG" sz="2400" dirty="0"/>
              <a:t>"</a:t>
            </a:r>
            <a:r>
              <a:rPr lang="en-US" sz="2400" dirty="0"/>
              <a:t> </a:t>
            </a:r>
            <a:r>
              <a:rPr lang="en-US" sz="2400" dirty="0">
                <a:sym typeface="Wingdings" panose="05000000000000000000" pitchFamily="2" charset="2"/>
              </a:rPr>
              <a:t></a:t>
            </a:r>
            <a:r>
              <a:rPr lang="en-US" sz="2400" dirty="0"/>
              <a:t> </a:t>
            </a:r>
            <a:r>
              <a:rPr lang="bg-BG" sz="2400" dirty="0"/>
              <a:t>"</a:t>
            </a:r>
            <a:r>
              <a:rPr lang="en-US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dataGridViewProducts</a:t>
            </a:r>
            <a:r>
              <a:rPr lang="bg-BG" sz="2400" dirty="0"/>
              <a:t>"</a:t>
            </a:r>
            <a:endParaRPr lang="ru-RU" sz="2400" dirty="0">
              <a:solidFill>
                <a:schemeClr val="bg1"/>
              </a:solidFill>
            </a:endParaRPr>
          </a:p>
          <a:p>
            <a:endParaRPr lang="en-US" sz="3200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95C53BC-1DC3-B184-1E21-95DB8DD9DCE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727" b="37337"/>
          <a:stretch/>
        </p:blipFill>
        <p:spPr>
          <a:xfrm>
            <a:off x="5326759" y="1192474"/>
            <a:ext cx="6247256" cy="37460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6746230B-5F37-7DDD-CD7D-B70C19213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24" t="48628" b="5030"/>
          <a:stretch/>
        </p:blipFill>
        <p:spPr>
          <a:xfrm>
            <a:off x="741000" y="3765350"/>
            <a:ext cx="3807052" cy="289015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7791847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en-US" sz="3200" dirty="0"/>
              <a:t>​</a:t>
            </a:r>
            <a:r>
              <a:rPr lang="bg-BG" sz="3400" b="1" dirty="0"/>
              <a:t>Визуализация</a:t>
            </a:r>
            <a:r>
              <a:rPr lang="bg-BG" sz="3400" b="1" dirty="0">
                <a:solidFill>
                  <a:schemeClr val="bg1"/>
                </a:solidFill>
              </a:rPr>
              <a:t> </a:t>
            </a:r>
            <a:r>
              <a:rPr lang="bg-BG" sz="3400" dirty="0"/>
              <a:t>на </a:t>
            </a:r>
            <a:r>
              <a:rPr lang="bg-BG" sz="3400" b="1" dirty="0"/>
              <a:t>данни</a:t>
            </a:r>
            <a:r>
              <a:rPr lang="bg-BG" sz="3400" dirty="0"/>
              <a:t> в </a:t>
            </a:r>
            <a:r>
              <a:rPr lang="en-US" sz="3400" b="1" dirty="0">
                <a:solidFill>
                  <a:schemeClr val="bg1"/>
                </a:solidFill>
              </a:rPr>
              <a:t>Windows Forms</a:t>
            </a:r>
            <a:endParaRPr lang="bg-BG" sz="3400" b="1" dirty="0">
              <a:solidFill>
                <a:schemeClr val="bg1"/>
              </a:solidFill>
            </a:endParaRPr>
          </a:p>
          <a:p>
            <a:pPr lvl="1"/>
            <a:r>
              <a:rPr lang="bg-BG" sz="3200" b="1" dirty="0"/>
              <a:t>Свързване</a:t>
            </a:r>
            <a:r>
              <a:rPr lang="bg-BG" sz="3200" dirty="0"/>
              <a:t> на данни </a:t>
            </a:r>
            <a:r>
              <a:rPr lang="en-US" sz="3200" dirty="0"/>
              <a:t>(</a:t>
            </a:r>
            <a:r>
              <a:rPr lang="en-US" sz="3200" b="1" dirty="0">
                <a:solidFill>
                  <a:schemeClr val="bg1"/>
                </a:solidFill>
              </a:rPr>
              <a:t>Data Binding</a:t>
            </a:r>
            <a:r>
              <a:rPr lang="en-US" sz="3200" dirty="0"/>
              <a:t>)</a:t>
            </a:r>
          </a:p>
          <a:p>
            <a:pPr lvl="1"/>
            <a:r>
              <a:rPr lang="bg-BG" sz="3200" b="1" dirty="0"/>
              <a:t>Източници</a:t>
            </a:r>
            <a:r>
              <a:rPr lang="bg-BG" sz="3200" dirty="0"/>
              <a:t> на данни</a:t>
            </a:r>
            <a:endParaRPr lang="en-US" sz="3200" dirty="0"/>
          </a:p>
          <a:p>
            <a:pPr lvl="1"/>
            <a:r>
              <a:rPr lang="bg-BG" sz="3200" b="1" dirty="0"/>
              <a:t>Видове</a:t>
            </a:r>
            <a:r>
              <a:rPr lang="bg-BG" sz="3200" dirty="0"/>
              <a:t> </a:t>
            </a:r>
            <a:r>
              <a:rPr lang="en-US" sz="3200" dirty="0"/>
              <a:t>Data Binding</a:t>
            </a:r>
            <a:endParaRPr lang="bg-BG" sz="3200" dirty="0"/>
          </a:p>
          <a:p>
            <a:r>
              <a:rPr lang="bg-BG" sz="3400" dirty="0"/>
              <a:t>Какво е </a:t>
            </a:r>
            <a:r>
              <a:rPr lang="en-US" sz="3400" dirty="0"/>
              <a:t>​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bg-BG" sz="3400" dirty="0"/>
              <a:t>?</a:t>
            </a:r>
          </a:p>
          <a:p>
            <a:pPr lvl="1"/>
            <a:r>
              <a:rPr lang="bg-BG" sz="3200" b="1" dirty="0"/>
              <a:t>Описание</a:t>
            </a:r>
            <a:r>
              <a:rPr lang="bg-BG" sz="3200" dirty="0"/>
              <a:t>, </a:t>
            </a:r>
            <a:r>
              <a:rPr lang="bg-BG" sz="3200" b="1" dirty="0"/>
              <a:t>свойства</a:t>
            </a:r>
            <a:r>
              <a:rPr lang="bg-BG" sz="3200" dirty="0"/>
              <a:t> и </a:t>
            </a:r>
            <a:r>
              <a:rPr lang="bg-BG" sz="3200" b="1" dirty="0"/>
              <a:t>използване</a:t>
            </a:r>
          </a:p>
          <a:p>
            <a:pPr>
              <a:buClr>
                <a:schemeClr val="tx1"/>
              </a:buClr>
            </a:pPr>
            <a:r>
              <a:rPr lang="en-GB" sz="3200" dirty="0"/>
              <a:t>​</a:t>
            </a:r>
            <a:r>
              <a:rPr lang="bg-BG" sz="3400" b="1" dirty="0"/>
              <a:t>Примерно приложение</a:t>
            </a:r>
            <a:r>
              <a:rPr lang="en-US" sz="3400" dirty="0"/>
              <a:t>: </a:t>
            </a:r>
            <a:r>
              <a:rPr lang="bg-BG" sz="3400" dirty="0"/>
              <a:t>Магазин с продукти</a:t>
            </a:r>
            <a:endParaRPr lang="en-GB" sz="3400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[Ctrl + Shift + B]</a:t>
            </a:r>
            <a:r>
              <a:rPr lang="en-US" sz="3200" dirty="0"/>
              <a:t>,</a:t>
            </a:r>
            <a:r>
              <a:rPr lang="en-US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да заредим моделите</a:t>
            </a:r>
            <a:endParaRPr lang="bg-BG" sz="3200" b="1" dirty="0"/>
          </a:p>
          <a:p>
            <a:r>
              <a:rPr lang="bg-BG" sz="3200" dirty="0"/>
              <a:t>Кликаме на </a:t>
            </a:r>
            <a:r>
              <a:rPr lang="en-US" sz="3200" b="1" dirty="0">
                <a:solidFill>
                  <a:schemeClr val="bg1"/>
                </a:solidFill>
              </a:rPr>
              <a:t>action</a:t>
            </a:r>
            <a:r>
              <a:rPr lang="en-US" sz="3200" dirty="0"/>
              <a:t> </a:t>
            </a:r>
            <a:r>
              <a:rPr lang="bg-BG" sz="3200" dirty="0"/>
              <a:t>бутона в </a:t>
            </a:r>
            <a:r>
              <a:rPr lang="bg-BG" sz="3200" b="1" dirty="0"/>
              <a:t>горния десен ъгъл </a:t>
            </a:r>
            <a:r>
              <a:rPr lang="bg-BG" sz="3200" dirty="0"/>
              <a:t>на </a:t>
            </a:r>
            <a:r>
              <a:rPr lang="bg-BG" sz="3200" b="1" dirty="0"/>
              <a:t>контролата</a:t>
            </a:r>
          </a:p>
          <a:p>
            <a:r>
              <a:rPr lang="en-BG" sz="3200" b="1" dirty="0">
                <a:solidFill>
                  <a:schemeClr val="bg1"/>
                </a:solidFill>
              </a:rPr>
              <a:t>Choose Data Source </a:t>
            </a:r>
            <a:r>
              <a:rPr lang="en-BG" sz="3200" dirty="0"/>
              <a:t>→ </a:t>
            </a:r>
            <a:r>
              <a:rPr lang="en-US" sz="3200" dirty="0"/>
              <a:t>[</a:t>
            </a:r>
            <a:r>
              <a:rPr lang="en-BG" sz="3200" b="1" dirty="0">
                <a:solidFill>
                  <a:schemeClr val="bg1"/>
                </a:solidFill>
              </a:rPr>
              <a:t>Add new Object</a:t>
            </a:r>
            <a:r>
              <a:rPr lang="en-US" sz="3200" dirty="0"/>
              <a:t>]</a:t>
            </a:r>
            <a:endParaRPr lang="en-BG" sz="32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DC22179-341D-F5D9-D839-AA8EC5ED98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851225" y="3268313"/>
            <a:ext cx="6489550" cy="323868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07180124-D3C2-DE23-6937-253BFBE91744}"/>
              </a:ext>
            </a:extLst>
          </p:cNvPr>
          <p:cNvSpPr/>
          <p:nvPr/>
        </p:nvSpPr>
        <p:spPr bwMode="auto">
          <a:xfrm>
            <a:off x="7878275" y="2549305"/>
            <a:ext cx="2925000" cy="719008"/>
          </a:xfrm>
          <a:prstGeom prst="wedgeRoundRectCallout">
            <a:avLst>
              <a:gd name="adj1" fmla="val -84249"/>
              <a:gd name="adj2" fmla="val 1499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Action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</a:t>
            </a:r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бутон</a:t>
            </a:r>
          </a:p>
        </p:txBody>
      </p:sp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Избираме </a:t>
            </a:r>
            <a:r>
              <a:rPr lang="bg-BG" sz="3000" b="1" dirty="0"/>
              <a:t>модела</a:t>
            </a:r>
            <a:r>
              <a:rPr lang="bg-BG" sz="3000" dirty="0"/>
              <a:t> ни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r>
              <a:rPr lang="bg-BG" sz="3000" dirty="0"/>
              <a:t> и </a:t>
            </a:r>
            <a:r>
              <a:rPr lang="bg-BG" sz="3000" dirty="0" err="1"/>
              <a:t>кликаме</a:t>
            </a:r>
            <a:r>
              <a:rPr lang="bg-BG" sz="3000" dirty="0"/>
              <a:t> </a:t>
            </a:r>
            <a:r>
              <a:rPr lang="en-US" sz="3000" dirty="0"/>
              <a:t>[OK]</a:t>
            </a:r>
            <a:r>
              <a:rPr lang="bg-BG" sz="3000" dirty="0"/>
              <a:t>, за да го включим</a:t>
            </a:r>
            <a:endParaRPr lang="en-US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За да изберем модела, трябва отново да кликнем </a:t>
            </a:r>
            <a:r>
              <a:rPr lang="en-US" sz="3000" b="1" dirty="0">
                <a:solidFill>
                  <a:schemeClr val="bg1"/>
                </a:solidFill>
              </a:rPr>
              <a:t>action</a:t>
            </a:r>
            <a:r>
              <a:rPr lang="en-US" sz="3000" dirty="0"/>
              <a:t> </a:t>
            </a:r>
            <a:r>
              <a:rPr lang="bg-BG" sz="3000" dirty="0"/>
              <a:t>бутона и избираме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Product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</a:t>
            </a:r>
            <a:r>
              <a:rPr lang="en-US" dirty="0"/>
              <a:t>Data Source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A7EB770-FBFF-F468-951C-5F06BF09836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24561" y="3624037"/>
            <a:ext cx="3473487" cy="219200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E2CCA634-370D-0E6E-EF45-2C1CB38247C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32869" y="3149791"/>
            <a:ext cx="4116512" cy="314050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78FBC4BA-F1ED-3618-E587-C943FCEEA2F1}"/>
              </a:ext>
            </a:extLst>
          </p:cNvPr>
          <p:cNvSpPr/>
          <p:nvPr/>
        </p:nvSpPr>
        <p:spPr>
          <a:xfrm>
            <a:off x="4265023" y="4538574"/>
            <a:ext cx="695166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464928-3DB1-C962-DB43-E704DD2D8C1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01672" y="3759321"/>
            <a:ext cx="3335065" cy="19025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Arrow: Right 10">
            <a:extLst>
              <a:ext uri="{FF2B5EF4-FFF2-40B4-BE49-F238E27FC236}">
                <a16:creationId xmlns:a16="http://schemas.microsoft.com/office/drawing/2014/main" id="{5FA2853C-039E-ECAA-3905-04D7688FCDF9}"/>
              </a:ext>
            </a:extLst>
          </p:cNvPr>
          <p:cNvSpPr/>
          <p:nvPr/>
        </p:nvSpPr>
        <p:spPr>
          <a:xfrm>
            <a:off x="8073386" y="4529130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945461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8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tabLst>
                <a:tab pos="5991225" algn="l"/>
              </a:tabLst>
            </a:pPr>
            <a:r>
              <a:rPr lang="bg-BG" sz="3200" dirty="0"/>
              <a:t>С </a:t>
            </a:r>
            <a:r>
              <a:rPr lang="bg-BG" sz="3200" b="1" dirty="0"/>
              <a:t>десен бутон </a:t>
            </a:r>
            <a:r>
              <a:rPr lang="bg-BG" sz="3200" dirty="0"/>
              <a:t>върху </a:t>
            </a:r>
            <a:r>
              <a:rPr lang="bg-BG" sz="3200" b="1" dirty="0"/>
              <a:t>контролата</a:t>
            </a:r>
            <a:r>
              <a:rPr lang="bg-BG" sz="3200" dirty="0"/>
              <a:t> →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Edit Columns</a:t>
            </a:r>
          </a:p>
          <a:p>
            <a:r>
              <a:rPr lang="bg-BG" sz="3200" dirty="0"/>
              <a:t>Избираме </a:t>
            </a:r>
            <a:r>
              <a:rPr lang="bg-BG" sz="3200" b="1" dirty="0"/>
              <a:t>колоната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Id</a:t>
            </a:r>
          </a:p>
          <a:p>
            <a:r>
              <a:rPr lang="bg-BG" sz="3200" dirty="0"/>
              <a:t>Намираме </a:t>
            </a:r>
            <a:r>
              <a:rPr lang="bg-BG" sz="3200" b="1" dirty="0"/>
              <a:t>свойството</a:t>
            </a:r>
            <a:r>
              <a:rPr lang="bg-BG" sz="3200" dirty="0"/>
              <a:t>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ReadOnly</a:t>
            </a:r>
            <a:r>
              <a:rPr lang="en-US" sz="3200" dirty="0"/>
              <a:t> </a:t>
            </a:r>
            <a:r>
              <a:rPr lang="bg-BG" sz="3200" dirty="0"/>
              <a:t>и задаваме </a:t>
            </a:r>
            <a:r>
              <a:rPr lang="en-US" sz="32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bg-BG" sz="3200" dirty="0"/>
              <a:t> </a:t>
            </a:r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FE81A79-9D72-CA80-D4D2-58B9C3FF739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946" y="3437755"/>
            <a:ext cx="4535944" cy="286248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A0AC17E6-51BA-BA8C-4200-252ABB9CCB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12744" y="3113997"/>
            <a:ext cx="4565593" cy="340313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2" name="Arrow: Right 10">
            <a:extLst>
              <a:ext uri="{FF2B5EF4-FFF2-40B4-BE49-F238E27FC236}">
                <a16:creationId xmlns:a16="http://schemas.microsoft.com/office/drawing/2014/main" id="{1945A479-BB1E-357E-B4F3-7EA3E30A945C}"/>
              </a:ext>
            </a:extLst>
          </p:cNvPr>
          <p:cNvSpPr/>
          <p:nvPr/>
        </p:nvSpPr>
        <p:spPr>
          <a:xfrm>
            <a:off x="5664120" y="4523066"/>
            <a:ext cx="834110" cy="585000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07415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Навигираме до </a:t>
            </a:r>
            <a:r>
              <a:rPr lang="bg-BG" sz="3000" b="1" dirty="0"/>
              <a:t>кода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endParaRPr lang="en-US" sz="3000" b="1" dirty="0"/>
          </a:p>
          <a:p>
            <a:pPr lvl="1"/>
            <a:r>
              <a:rPr lang="bg-BG" sz="3000" dirty="0"/>
              <a:t>С десен бутон на </a:t>
            </a:r>
            <a:r>
              <a:rPr lang="en-US" sz="3000" b="1" dirty="0" err="1">
                <a:solidFill>
                  <a:schemeClr val="bg1"/>
                </a:solidFill>
              </a:rPr>
              <a:t>FormStoreProducts</a:t>
            </a:r>
            <a:r>
              <a:rPr lang="en-US" sz="3000" dirty="0"/>
              <a:t> → [</a:t>
            </a:r>
            <a:r>
              <a:rPr lang="en-US" sz="3000" b="1" dirty="0">
                <a:solidFill>
                  <a:schemeClr val="bg1"/>
                </a:solidFill>
              </a:rPr>
              <a:t>View Code</a:t>
            </a:r>
            <a:r>
              <a:rPr lang="en-US" sz="3000" dirty="0"/>
              <a:t>]</a:t>
            </a:r>
            <a:endParaRPr lang="bg-BG" sz="3000" b="1" dirty="0">
              <a:solidFill>
                <a:schemeClr val="bg1"/>
              </a:solidFill>
            </a:endParaRPr>
          </a:p>
          <a:p>
            <a:r>
              <a:rPr lang="bg-BG" sz="3000" dirty="0"/>
              <a:t>Добавяме</a:t>
            </a:r>
            <a:r>
              <a:rPr lang="en-US" sz="3000" dirty="0"/>
              <a:t> </a:t>
            </a:r>
            <a:r>
              <a:rPr lang="en-US" sz="3000" b="1" dirty="0"/>
              <a:t>private</a:t>
            </a:r>
            <a:r>
              <a:rPr lang="bg-BG" sz="3000" dirty="0"/>
              <a:t> </a:t>
            </a:r>
            <a:r>
              <a:rPr lang="bg-BG" sz="3000" b="1" dirty="0"/>
              <a:t>поле</a:t>
            </a:r>
            <a:r>
              <a:rPr lang="bg-BG" sz="3000" dirty="0"/>
              <a:t> за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endParaRPr lang="en-US" dirty="0"/>
          </a:p>
          <a:p>
            <a:r>
              <a:rPr lang="bg-BG" sz="3000" dirty="0"/>
              <a:t>Пренаписваме </a:t>
            </a:r>
            <a:r>
              <a:rPr lang="en-US" sz="3000" dirty="0"/>
              <a:t>(</a:t>
            </a:r>
            <a:r>
              <a:rPr lang="en-US" sz="3000" b="1" dirty="0"/>
              <a:t>override-</a:t>
            </a:r>
            <a:r>
              <a:rPr lang="bg-BG" sz="3000" dirty="0"/>
              <a:t>ваме</a:t>
            </a:r>
            <a:r>
              <a:rPr lang="en-US" sz="3000" dirty="0"/>
              <a:t>)</a:t>
            </a:r>
            <a:r>
              <a:rPr lang="bg-BG" sz="3000" dirty="0"/>
              <a:t> методите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  <a:r>
              <a:rPr lang="bg-BG" sz="3000" dirty="0"/>
              <a:t> 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 </a:t>
            </a:r>
            <a:r>
              <a:rPr lang="en-US" dirty="0"/>
              <a:t>EF Core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75336D9-1A18-7285-174D-DC094A474A5C}"/>
              </a:ext>
            </a:extLst>
          </p:cNvPr>
          <p:cNvSpPr txBox="1">
            <a:spLocks/>
          </p:cNvSpPr>
          <p:nvPr/>
        </p:nvSpPr>
        <p:spPr>
          <a:xfrm>
            <a:off x="669137" y="3213556"/>
            <a:ext cx="11083893" cy="43088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2200" b="1" dirty="0">
                <a:latin typeface="Consolas" panose="020B0609020204030204" pitchFamily="49" charset="0"/>
                <a:cs typeface="Consolas" panose="020B0609020204030204" pitchFamily="49" charset="0"/>
              </a:rPr>
              <a:t>StoreDbContext? dbContext;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75B98DEF-3747-3C37-7A1B-9A350C492B6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9137" y="4597754"/>
            <a:ext cx="7653357" cy="119902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OnLoad() (1)</a:t>
            </a:r>
            <a:endParaRPr lang="en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5CF1146-B365-3838-060B-769E324726FF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dirty="0"/>
              <a:t>При </a:t>
            </a:r>
            <a:r>
              <a:rPr lang="bg-BG" sz="3000" b="1" dirty="0"/>
              <a:t>зареждането</a:t>
            </a:r>
            <a:r>
              <a:rPr lang="bg-BG" sz="3000" dirty="0"/>
              <a:t> на </a:t>
            </a:r>
            <a:r>
              <a:rPr lang="bg-BG" sz="3000" b="1" dirty="0"/>
              <a:t>формата</a:t>
            </a:r>
            <a:r>
              <a:rPr lang="bg-BG" sz="3000" dirty="0"/>
              <a:t> се извиква </a:t>
            </a:r>
            <a:r>
              <a:rPr lang="bg-BG" sz="3000" b="1" dirty="0"/>
              <a:t>методът</a:t>
            </a:r>
            <a:r>
              <a:rPr lang="bg-BG" sz="3000" dirty="0"/>
              <a:t>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</a:p>
          <a:p>
            <a:pPr marL="0" indent="0">
              <a:buNone/>
            </a:pP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Създаваме </a:t>
            </a:r>
            <a:r>
              <a:rPr lang="bg-BG" sz="3000" b="1" dirty="0">
                <a:solidFill>
                  <a:schemeClr val="bg1"/>
                </a:solidFill>
              </a:rPr>
              <a:t>инстанция</a:t>
            </a:r>
            <a:r>
              <a:rPr lang="bg-BG" sz="3000" dirty="0"/>
              <a:t> на нашият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US" sz="28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3000" dirty="0"/>
              <a:t>Методът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EnsureCreated()</a:t>
            </a:r>
            <a:r>
              <a:rPr lang="bg-BG" sz="3000" dirty="0"/>
              <a:t> </a:t>
            </a:r>
            <a:r>
              <a:rPr lang="bg-BG" sz="3000" b="1" dirty="0"/>
              <a:t>проверява</a:t>
            </a:r>
            <a:r>
              <a:rPr lang="bg-BG" sz="3000" dirty="0"/>
              <a:t> дали има такава </a:t>
            </a:r>
            <a:r>
              <a:rPr lang="bg-BG" sz="3000" b="1" dirty="0"/>
              <a:t>БД</a:t>
            </a:r>
          </a:p>
          <a:p>
            <a:pPr lvl="1"/>
            <a:r>
              <a:rPr lang="bg-BG" sz="2800" dirty="0"/>
              <a:t>Ако няма, създава </a:t>
            </a:r>
            <a:r>
              <a:rPr lang="bg-BG" sz="2800" b="1" dirty="0"/>
              <a:t>нова</a:t>
            </a:r>
            <a:endParaRPr lang="en-US" sz="2800" b="1" dirty="0"/>
          </a:p>
          <a:p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E4DE903-B98D-64CB-13A3-C005968F8E39}"/>
              </a:ext>
            </a:extLst>
          </p:cNvPr>
          <p:cNvSpPr txBox="1">
            <a:spLocks/>
          </p:cNvSpPr>
          <p:nvPr/>
        </p:nvSpPr>
        <p:spPr>
          <a:xfrm>
            <a:off x="674262" y="1902267"/>
            <a:ext cx="2451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base.OnLoad(e);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8DDF63C-77AE-EC59-FE3A-531C322B51A8}"/>
              </a:ext>
            </a:extLst>
          </p:cNvPr>
          <p:cNvSpPr txBox="1">
            <a:spLocks/>
          </p:cNvSpPr>
          <p:nvPr/>
        </p:nvSpPr>
        <p:spPr>
          <a:xfrm>
            <a:off x="674262" y="3125593"/>
            <a:ext cx="5601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this.dbContext = new StoreDbContext();</a:t>
            </a:r>
          </a:p>
        </p:txBody>
      </p:sp>
      <p:sp>
        <p:nvSpPr>
          <p:cNvPr id="10" name="Text Placeholder 4">
            <a:extLst>
              <a:ext uri="{FF2B5EF4-FFF2-40B4-BE49-F238E27FC236}">
                <a16:creationId xmlns:a16="http://schemas.microsoft.com/office/drawing/2014/main" id="{2B241276-0C11-530B-FAE1-AE002141E120}"/>
              </a:ext>
            </a:extLst>
          </p:cNvPr>
          <p:cNvSpPr txBox="1">
            <a:spLocks/>
          </p:cNvSpPr>
          <p:nvPr/>
        </p:nvSpPr>
        <p:spPr>
          <a:xfrm>
            <a:off x="674262" y="4933010"/>
            <a:ext cx="6006738" cy="40011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this.dbContext.Database.EnsureCreated();</a:t>
            </a:r>
          </a:p>
        </p:txBody>
      </p:sp>
    </p:spTree>
    <p:extLst>
      <p:ext uri="{BB962C8B-B14F-4D97-AF65-F5344CB8AC3E}">
        <p14:creationId xmlns:p14="http://schemas.microsoft.com/office/powerpoint/2010/main" val="2445270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OnLoad() (2)</a:t>
            </a:r>
            <a:endParaRPr lang="en-BG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B5CF1146-B365-3838-060B-769E324726FF}"/>
              </a:ext>
            </a:extLst>
          </p:cNvPr>
          <p:cNvSpPr txBox="1">
            <a:spLocks/>
          </p:cNvSpPr>
          <p:nvPr/>
        </p:nvSpPr>
        <p:spPr>
          <a:xfrm>
            <a:off x="190402" y="1196125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Методът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Load()</a:t>
            </a:r>
            <a:r>
              <a:rPr lang="en-US" sz="2800" dirty="0"/>
              <a:t> </a:t>
            </a:r>
            <a:r>
              <a:rPr lang="bg-BG" sz="2800" b="1" dirty="0"/>
              <a:t>зарежда</a:t>
            </a:r>
            <a:r>
              <a:rPr lang="bg-BG" sz="2800" dirty="0"/>
              <a:t> </a:t>
            </a:r>
            <a:r>
              <a:rPr lang="bg-BG" sz="2800" b="1" dirty="0"/>
              <a:t>данните</a:t>
            </a:r>
            <a:r>
              <a:rPr lang="bg-BG" sz="2800" dirty="0"/>
              <a:t> от БД и </a:t>
            </a:r>
            <a:r>
              <a:rPr lang="bg-BG" sz="2800" b="1" dirty="0"/>
              <a:t>следи</a:t>
            </a:r>
            <a:r>
              <a:rPr lang="bg-BG" sz="2800" dirty="0"/>
              <a:t> за </a:t>
            </a:r>
            <a:r>
              <a:rPr lang="bg-BG" sz="2800" b="1" dirty="0"/>
              <a:t>промени</a:t>
            </a:r>
            <a:endParaRPr lang="en-US" sz="2800" b="1" dirty="0"/>
          </a:p>
          <a:p>
            <a:endParaRPr lang="bg-BG" sz="2800" b="1" dirty="0"/>
          </a:p>
          <a:p>
            <a:r>
              <a:rPr lang="bg-BG" sz="2800" dirty="0"/>
              <a:t>Свойството </a:t>
            </a:r>
            <a:r>
              <a:rPr lang="en-US" sz="2800" b="1" noProof="1">
                <a:solidFill>
                  <a:schemeClr val="bg1"/>
                </a:solidFill>
                <a:latin typeface="Consolas" panose="020B0609020204030204" pitchFamily="49" charset="0"/>
              </a:rPr>
              <a:t>productBindingSource</a:t>
            </a:r>
            <a:r>
              <a:rPr lang="bg-BG" sz="2800" dirty="0"/>
              <a:t> пази </a:t>
            </a:r>
            <a:r>
              <a:rPr lang="bg-BG" sz="2800" b="1" dirty="0"/>
              <a:t>локалните промени </a:t>
            </a:r>
            <a:r>
              <a:rPr lang="bg-BG" sz="2800" dirty="0"/>
              <a:t>и гарантира, че данните са </a:t>
            </a:r>
            <a:r>
              <a:rPr lang="bg-BG" sz="2800" b="1" dirty="0"/>
              <a:t>съгласувани</a:t>
            </a:r>
          </a:p>
          <a:p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E4DE903-B98D-64CB-13A3-C005968F8E39}"/>
              </a:ext>
            </a:extLst>
          </p:cNvPr>
          <p:cNvSpPr txBox="1">
            <a:spLocks/>
          </p:cNvSpPr>
          <p:nvPr/>
        </p:nvSpPr>
        <p:spPr>
          <a:xfrm>
            <a:off x="651000" y="1839158"/>
            <a:ext cx="4230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this.dbContext.Products.Load();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D8DDF63C-77AE-EC59-FE3A-531C322B51A8}"/>
              </a:ext>
            </a:extLst>
          </p:cNvPr>
          <p:cNvSpPr txBox="1">
            <a:spLocks/>
          </p:cNvSpPr>
          <p:nvPr/>
        </p:nvSpPr>
        <p:spPr>
          <a:xfrm>
            <a:off x="583500" y="3429000"/>
            <a:ext cx="11025000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this.productBindingSource.DataSource = dbContext.Products.Local.ToBindingList();</a:t>
            </a:r>
          </a:p>
        </p:txBody>
      </p:sp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CCB5B1F8-BC66-C03C-02E9-A565548E9AEE}"/>
              </a:ext>
            </a:extLst>
          </p:cNvPr>
          <p:cNvSpPr txBox="1">
            <a:spLocks/>
          </p:cNvSpPr>
          <p:nvPr/>
        </p:nvSpPr>
        <p:spPr>
          <a:xfrm>
            <a:off x="572953" y="3894687"/>
            <a:ext cx="11025000" cy="25853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protected override void OnLoad(EventArgs e)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base.OnLoad(e);</a:t>
            </a:r>
            <a:br>
              <a:rPr lang="en-US" b="1" noProof="1">
                <a:latin typeface="Consolas" panose="020B0609020204030204" pitchFamily="49" charset="0"/>
              </a:rPr>
            </a:br>
            <a:endParaRPr lang="en-US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new StoreDbContext()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this.dbContext.Database.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EnsureCreated()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this.dbContext.Products.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Load()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    this.productBindingSource.DataSource = </a:t>
            </a:r>
            <a:r>
              <a:rPr lang="en-US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dbContext.Products.Local.ToBindingList()</a:t>
            </a:r>
            <a:r>
              <a:rPr lang="en-US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b="1" noProof="1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412430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1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 dirty="0"/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Методът </a:t>
            </a:r>
            <a:r>
              <a:rPr lang="en-US" dirty="0"/>
              <a:t>OnClosing()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3BA60DF-6890-4609-78B2-933416A22B72}"/>
              </a:ext>
            </a:extLst>
          </p:cNvPr>
          <p:cNvSpPr txBox="1">
            <a:spLocks/>
          </p:cNvSpPr>
          <p:nvPr/>
        </p:nvSpPr>
        <p:spPr>
          <a:xfrm>
            <a:off x="471000" y="3237463"/>
            <a:ext cx="11290528" cy="267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protected override void OnClosing(CancelEventArgs e)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base.OnClosing(e);</a:t>
            </a:r>
          </a:p>
          <a:p>
            <a:pPr>
              <a:lnSpc>
                <a:spcPct val="100000"/>
              </a:lnSpc>
            </a:pPr>
            <a:endParaRPr lang="en-US" sz="2399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this.dbContext?.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Dispose()</a:t>
            </a:r>
            <a:r>
              <a:rPr lang="en-US" sz="2399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    this.dbContext = </a:t>
            </a:r>
            <a:r>
              <a:rPr lang="en-US" sz="2399" b="1" noProof="1">
                <a:solidFill>
                  <a:schemeClr val="bg1"/>
                </a:solidFill>
                <a:latin typeface="Consolas" panose="020B0609020204030204" pitchFamily="49" charset="0"/>
              </a:rPr>
              <a:t>null</a:t>
            </a:r>
            <a:r>
              <a:rPr lang="en-US" sz="2399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При </a:t>
            </a:r>
            <a:r>
              <a:rPr lang="bg-BG" sz="2800" b="1" dirty="0"/>
              <a:t>затварянето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r>
              <a:rPr lang="bg-BG" sz="2800" dirty="0"/>
              <a:t> се извиква </a:t>
            </a: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bg-BG" sz="2800" dirty="0"/>
              <a:t> се </a:t>
            </a:r>
            <a:r>
              <a:rPr lang="bg-BG" sz="2800" b="1" dirty="0"/>
              <a:t>унищожава</a:t>
            </a:r>
          </a:p>
          <a:p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  <a:r>
              <a:rPr lang="en-US" sz="2800" dirty="0"/>
              <a:t> </a:t>
            </a:r>
            <a:r>
              <a:rPr lang="bg-BG" sz="2800" dirty="0"/>
              <a:t>се задава на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bg-BG" sz="2800" dirty="0"/>
              <a:t>, което позволява </a:t>
            </a:r>
            <a:r>
              <a:rPr lang="bg-BG" sz="2800" b="1" dirty="0"/>
              <a:t>повторно</a:t>
            </a:r>
            <a:r>
              <a:rPr lang="bg-BG" sz="2800" dirty="0"/>
              <a:t> </a:t>
            </a:r>
            <a:r>
              <a:rPr lang="bg-BG" sz="2800" b="1" dirty="0"/>
              <a:t>ползване</a:t>
            </a:r>
          </a:p>
        </p:txBody>
      </p:sp>
    </p:spTree>
    <p:extLst>
      <p:ext uri="{BB962C8B-B14F-4D97-AF65-F5344CB8AC3E}">
        <p14:creationId xmlns:p14="http://schemas.microsoft.com/office/powerpoint/2010/main" val="2359072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dirty="0">
                <a:solidFill>
                  <a:schemeClr val="bg1"/>
                </a:solidFill>
              </a:rPr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dirty="0">
                <a:solidFill>
                  <a:schemeClr val="bg1"/>
                </a:solidFill>
              </a:rPr>
              <a:t>]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E4EC7481-3073-CB03-38C4-BCDF2578B7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01000" y="1633230"/>
            <a:ext cx="2863968" cy="48737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1905FC3-51DB-CFAA-B4BB-342A7EE58CC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7733" y="2259000"/>
            <a:ext cx="7023720" cy="378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435869" y="3883056"/>
            <a:ext cx="616298" cy="362936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40967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 fontScale="8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Визуализация</a:t>
            </a:r>
            <a:r>
              <a:rPr lang="bg-BG" sz="3200" dirty="0">
                <a:solidFill>
                  <a:schemeClr val="bg2"/>
                </a:solidFill>
              </a:rPr>
              <a:t> на </a:t>
            </a:r>
            <a:r>
              <a:rPr lang="bg-BG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данни</a:t>
            </a:r>
            <a:r>
              <a:rPr lang="bg-BG" sz="3200" dirty="0">
                <a:solidFill>
                  <a:schemeClr val="bg2"/>
                </a:solidFill>
              </a:rPr>
              <a:t> в </a:t>
            </a:r>
            <a:r>
              <a:rPr lang="en-US" sz="3200" b="1" dirty="0"/>
              <a:t>Windows Forms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US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 Binding</a:t>
            </a:r>
            <a:endParaRPr lang="bg-BG" sz="30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bg2"/>
                </a:solidFill>
              </a:rPr>
              <a:t>Динамично извличане </a:t>
            </a:r>
            <a:r>
              <a:rPr lang="bg-BG" sz="2800" dirty="0">
                <a:solidFill>
                  <a:schemeClr val="bg2"/>
                </a:solidFill>
              </a:rPr>
              <a:t>на </a:t>
            </a:r>
            <a:r>
              <a:rPr lang="bg-BG" sz="2800" b="1" dirty="0">
                <a:solidFill>
                  <a:schemeClr val="bg2"/>
                </a:solidFill>
              </a:rPr>
              <a:t>данни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източник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Източници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  <a:endParaRPr lang="en-US" sz="3000" dirty="0">
              <a:solidFill>
                <a:schemeClr val="bg2"/>
              </a:solidFill>
            </a:endParaRP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dirty="0">
                <a:solidFill>
                  <a:schemeClr val="bg2"/>
                </a:solidFill>
              </a:rPr>
              <a:t>Всеки </a:t>
            </a:r>
            <a:r>
              <a:rPr lang="bg-BG" sz="2800" b="1" dirty="0">
                <a:solidFill>
                  <a:schemeClr val="bg2"/>
                </a:solidFill>
              </a:rPr>
              <a:t>обект</a:t>
            </a:r>
            <a:r>
              <a:rPr lang="bg-BG" sz="2800" dirty="0">
                <a:solidFill>
                  <a:schemeClr val="bg2"/>
                </a:solidFill>
              </a:rPr>
              <a:t> от </a:t>
            </a:r>
            <a:r>
              <a:rPr lang="bg-BG" sz="2800" b="1" dirty="0">
                <a:solidFill>
                  <a:schemeClr val="bg2"/>
                </a:solidFill>
              </a:rPr>
              <a:t>клас</a:t>
            </a:r>
            <a:r>
              <a:rPr lang="bg-BG" sz="2800" dirty="0">
                <a:solidFill>
                  <a:schemeClr val="bg2"/>
                </a:solidFill>
              </a:rPr>
              <a:t>, </a:t>
            </a:r>
            <a:r>
              <a:rPr lang="bg-BG" sz="2800" b="1" dirty="0">
                <a:solidFill>
                  <a:schemeClr val="bg2"/>
                </a:solidFill>
              </a:rPr>
              <a:t>имплементиращ</a:t>
            </a:r>
            <a:r>
              <a:rPr lang="bg-BG" sz="2800" dirty="0">
                <a:solidFill>
                  <a:schemeClr val="bg2"/>
                </a:solidFill>
              </a:rPr>
              <a:t> интерфейса 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</a:t>
            </a: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</a:t>
            </a:r>
            <a:r>
              <a:rPr lang="en-US" sz="28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ollection</a:t>
            </a:r>
            <a:endParaRPr lang="bg-BG" sz="2800" b="1" dirty="0">
              <a:solidFill>
                <a:schemeClr val="accent1">
                  <a:lumMod val="60000"/>
                  <a:lumOff val="40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en-US" sz="3000" b="1" dirty="0">
                <a:solidFill>
                  <a:schemeClr val="bg2"/>
                </a:solidFill>
              </a:rPr>
              <a:t>Data Binding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Просто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</a:p>
          <a:p>
            <a:pPr marL="1579533" lvl="2" indent="-360363" fontAlgn="base">
              <a:buClr>
                <a:schemeClr val="bg2"/>
              </a:buClr>
            </a:pPr>
            <a:r>
              <a:rPr lang="bg-BG" sz="28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Сложно</a:t>
            </a:r>
            <a:r>
              <a:rPr lang="bg-BG" sz="2800" dirty="0">
                <a:solidFill>
                  <a:schemeClr val="bg2"/>
                </a:solidFill>
              </a:rPr>
              <a:t> свързване</a:t>
            </a:r>
            <a:endParaRPr lang="en-US" sz="28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en-US" sz="32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DataGridView</a:t>
            </a:r>
            <a:endParaRPr lang="bg-BG" sz="3200" b="1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Контрола, </a:t>
            </a:r>
            <a:r>
              <a:rPr lang="bg-BG" sz="3000" b="1" dirty="0">
                <a:solidFill>
                  <a:schemeClr val="bg2"/>
                </a:solidFill>
              </a:rPr>
              <a:t>визуализираща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таблични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Извличане на съдържание от таблица от БД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475553" y="4734000"/>
            <a:ext cx="11240891" cy="768084"/>
          </a:xfrm>
        </p:spPr>
        <p:txBody>
          <a:bodyPr/>
          <a:lstStyle/>
          <a:p>
            <a:r>
              <a:rPr lang="bg-BG" sz="4800" dirty="0"/>
              <a:t>Визуализация на данни в </a:t>
            </a:r>
            <a:r>
              <a:rPr lang="en-US" sz="4800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CC01025-C143-3AE8-DB39-D3730A2A7E4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70255" y="1777703"/>
            <a:ext cx="2651489" cy="1731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Процесът на </a:t>
            </a:r>
            <a:r>
              <a:rPr lang="bg-BG" b="1" dirty="0">
                <a:solidFill>
                  <a:schemeClr val="bg1"/>
                </a:solidFill>
              </a:rPr>
              <a:t>динамично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bg-BG" dirty="0"/>
              <a:t>на </a:t>
            </a:r>
            <a:r>
              <a:rPr lang="bg-BG" b="1" dirty="0"/>
              <a:t>данни</a:t>
            </a:r>
            <a:r>
              <a:rPr lang="bg-BG" dirty="0"/>
              <a:t> от зададен </a:t>
            </a:r>
            <a:r>
              <a:rPr lang="bg-BG" b="1" dirty="0">
                <a:solidFill>
                  <a:schemeClr val="bg1"/>
                </a:solidFill>
              </a:rPr>
              <a:t>източник</a:t>
            </a:r>
          </a:p>
          <a:p>
            <a:r>
              <a:rPr lang="bg-BG" b="1" dirty="0"/>
              <a:t>Визуализиране</a:t>
            </a:r>
            <a:r>
              <a:rPr lang="bg-BG" dirty="0"/>
              <a:t> чрез подходящи </a:t>
            </a:r>
            <a:r>
              <a:rPr lang="bg-BG" b="1" dirty="0">
                <a:solidFill>
                  <a:schemeClr val="bg1"/>
                </a:solidFill>
              </a:rPr>
              <a:t>контроли</a:t>
            </a:r>
            <a:endParaRPr lang="en-US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на данни (</a:t>
            </a:r>
            <a:r>
              <a:rPr lang="en-US" dirty="0"/>
              <a:t>Data Binding)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E71E904F-F541-4693-028D-9F4B4934428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89500" y="2799000"/>
            <a:ext cx="8613000" cy="4306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Задават се чрез различни </a:t>
            </a:r>
            <a:r>
              <a:rPr lang="bg-BG" sz="3000" b="1" dirty="0"/>
              <a:t>свойства</a:t>
            </a:r>
            <a:r>
              <a:rPr lang="en-US" sz="3000" dirty="0"/>
              <a:t>:</a:t>
            </a:r>
            <a:endParaRPr lang="bg-BG" sz="3000" dirty="0"/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US" sz="2800" dirty="0"/>
              <a:t>,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DataTextField</a:t>
            </a:r>
          </a:p>
          <a:p>
            <a:r>
              <a:rPr lang="bg-BG" sz="3000" dirty="0"/>
              <a:t>Може да е </a:t>
            </a:r>
            <a:r>
              <a:rPr lang="bg-BG" sz="3000" b="1" dirty="0">
                <a:solidFill>
                  <a:schemeClr val="bg1"/>
                </a:solidFill>
              </a:rPr>
              <a:t>всеки</a:t>
            </a:r>
            <a:r>
              <a:rPr lang="bg-BG" sz="3000" dirty="0"/>
              <a:t> </a:t>
            </a:r>
            <a:r>
              <a:rPr lang="bg-BG" sz="3000" b="1" dirty="0">
                <a:solidFill>
                  <a:schemeClr val="bg1"/>
                </a:solidFill>
              </a:rPr>
              <a:t>обект</a:t>
            </a:r>
            <a:r>
              <a:rPr lang="bg-BG" sz="3000" dirty="0"/>
              <a:t> от </a:t>
            </a:r>
            <a:r>
              <a:rPr lang="bg-BG" sz="3000" b="1" dirty="0"/>
              <a:t>клас</a:t>
            </a:r>
            <a:r>
              <a:rPr lang="bg-BG" sz="3000" dirty="0"/>
              <a:t>, който </a:t>
            </a:r>
            <a:r>
              <a:rPr lang="bg-BG" sz="3000" b="1" dirty="0"/>
              <a:t>имплементира</a:t>
            </a:r>
            <a:r>
              <a:rPr lang="bg-BG" sz="3000" dirty="0"/>
              <a:t> интерфейса </a:t>
            </a:r>
            <a:r>
              <a:rPr lang="en-GB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ICollection</a:t>
            </a:r>
            <a:endParaRPr lang="bg-BG" sz="3000" b="1" dirty="0">
              <a:solidFill>
                <a:schemeClr val="bg1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Източници на данни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19C4793-13E9-32AD-9023-662E4966161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00" y="3106909"/>
            <a:ext cx="4905000" cy="354519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  <p:extLst>
    <p:ext uri="{6950BFC3-D8DA-4A85-94F7-54DA5524770B}">
      <p188:commentRel xmlns:p188="http://schemas.microsoft.com/office/powerpoint/2018/8/main" r:id="rId2"/>
    </p:ext>
  </p:extLs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Просто свързване</a:t>
            </a:r>
          </a:p>
          <a:p>
            <a:pPr lvl="1"/>
            <a:r>
              <a:rPr lang="bg-BG" dirty="0"/>
              <a:t>Указва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между </a:t>
            </a:r>
            <a:r>
              <a:rPr lang="bg-BG" b="1" dirty="0"/>
              <a:t>данни</a:t>
            </a:r>
            <a:r>
              <a:rPr lang="bg-BG" dirty="0"/>
              <a:t> и </a:t>
            </a:r>
            <a:r>
              <a:rPr lang="bg-BG" b="1" dirty="0"/>
              <a:t>свойство</a:t>
            </a:r>
            <a:r>
              <a:rPr lang="bg-BG" dirty="0"/>
              <a:t> на </a:t>
            </a:r>
            <a:r>
              <a:rPr lang="bg-BG" b="1" dirty="0"/>
              <a:t>контрола</a:t>
            </a:r>
          </a:p>
          <a:p>
            <a:pPr lvl="1"/>
            <a:r>
              <a:rPr lang="bg-BG" dirty="0"/>
              <a:t>Задейства се при </a:t>
            </a:r>
            <a:r>
              <a:rPr lang="bg-BG" b="1" dirty="0"/>
              <a:t>извикване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метод</a:t>
            </a:r>
            <a:r>
              <a:rPr lang="bg-BG" dirty="0"/>
              <a:t> на </a:t>
            </a:r>
            <a:r>
              <a:rPr lang="bg-BG" b="1" dirty="0"/>
              <a:t>форма</a:t>
            </a:r>
            <a:r>
              <a:rPr lang="bg-BG" dirty="0"/>
              <a:t> или </a:t>
            </a:r>
            <a:r>
              <a:rPr lang="bg-BG" b="1" dirty="0"/>
              <a:t>контрола</a:t>
            </a:r>
          </a:p>
          <a:p>
            <a:r>
              <a:rPr lang="bg-BG" b="1" dirty="0">
                <a:solidFill>
                  <a:schemeClr val="bg1"/>
                </a:solidFill>
              </a:rPr>
              <a:t>Сложно свързване</a:t>
            </a:r>
          </a:p>
          <a:p>
            <a:pPr lvl="1"/>
            <a:r>
              <a:rPr lang="bg-BG" dirty="0"/>
              <a:t>Указва </a:t>
            </a:r>
            <a:r>
              <a:rPr lang="bg-BG" b="1" dirty="0">
                <a:solidFill>
                  <a:schemeClr val="bg1"/>
                </a:solidFill>
              </a:rPr>
              <a:t>връзка</a:t>
            </a:r>
            <a:r>
              <a:rPr lang="bg-BG" dirty="0"/>
              <a:t> на </a:t>
            </a:r>
            <a:r>
              <a:rPr lang="bg-BG" b="1" dirty="0"/>
              <a:t>множество</a:t>
            </a:r>
            <a:r>
              <a:rPr lang="bg-BG" dirty="0"/>
              <a:t> </a:t>
            </a:r>
            <a:r>
              <a:rPr lang="bg-BG" b="1" dirty="0"/>
              <a:t>редове</a:t>
            </a:r>
            <a:r>
              <a:rPr lang="en-US" dirty="0"/>
              <a:t>/</a:t>
            </a:r>
            <a:r>
              <a:rPr lang="bg-BG" b="1" dirty="0"/>
              <a:t>свойства</a:t>
            </a:r>
            <a:r>
              <a:rPr lang="bg-BG" dirty="0"/>
              <a:t> с една </a:t>
            </a:r>
            <a:r>
              <a:rPr lang="bg-BG" b="1" dirty="0"/>
              <a:t>контрола</a:t>
            </a:r>
          </a:p>
          <a:p>
            <a:pPr lvl="1"/>
            <a:r>
              <a:rPr lang="bg-BG" dirty="0"/>
              <a:t>Използва се в </a:t>
            </a:r>
            <a:r>
              <a:rPr lang="bg-BG" b="1" dirty="0">
                <a:solidFill>
                  <a:schemeClr val="bg1"/>
                </a:solidFill>
              </a:rPr>
              <a:t>списъчни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итериращи</a:t>
            </a:r>
            <a:r>
              <a:rPr lang="bg-BG" dirty="0"/>
              <a:t> контроли</a:t>
            </a:r>
          </a:p>
          <a:p>
            <a:pPr lvl="2"/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ListBox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en-US" dirty="0"/>
              <a:t>, </a:t>
            </a:r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CheckedListBox</a:t>
            </a:r>
            <a:r>
              <a:rPr lang="bg-BG" b="1" dirty="0"/>
              <a:t> </a:t>
            </a:r>
            <a:r>
              <a:rPr lang="bg-BG" dirty="0"/>
              <a:t>и други</a:t>
            </a:r>
            <a:endParaRPr lang="en-US" dirty="0"/>
          </a:p>
          <a:p>
            <a:pPr lvl="2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Видове </a:t>
            </a:r>
            <a:r>
              <a:rPr lang="en-US" dirty="0"/>
              <a:t>Data Binding</a:t>
            </a:r>
            <a:r>
              <a:rPr lang="bg-BG" dirty="0"/>
              <a:t> (</a:t>
            </a:r>
            <a:r>
              <a:rPr lang="en-US" dirty="0"/>
              <a:t>2)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D5D60A6-0690-7D20-9A2E-60F26F6905E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90545" y="1954692"/>
            <a:ext cx="6610910" cy="342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7" name="Rounded Rectangular Callout 6">
            <a:extLst>
              <a:ext uri="{FF2B5EF4-FFF2-40B4-BE49-F238E27FC236}">
                <a16:creationId xmlns:a16="http://schemas.microsoft.com/office/drawing/2014/main" id="{AE33DC17-E194-3CF4-0140-D6B38246823E}"/>
              </a:ext>
            </a:extLst>
          </p:cNvPr>
          <p:cNvSpPr/>
          <p:nvPr/>
        </p:nvSpPr>
        <p:spPr bwMode="auto">
          <a:xfrm>
            <a:off x="9591767" y="1978308"/>
            <a:ext cx="2160000" cy="1450692"/>
          </a:xfrm>
          <a:prstGeom prst="wedgeRoundRectCallout">
            <a:avLst>
              <a:gd name="adj1" fmla="val -94027"/>
              <a:gd name="adj2" fmla="val 383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Сложно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Rounded Rectangular Callout 8">
            <a:extLst>
              <a:ext uri="{FF2B5EF4-FFF2-40B4-BE49-F238E27FC236}">
                <a16:creationId xmlns:a16="http://schemas.microsoft.com/office/drawing/2014/main" id="{7A007029-AA98-6088-883C-74605720BCCD}"/>
              </a:ext>
            </a:extLst>
          </p:cNvPr>
          <p:cNvSpPr/>
          <p:nvPr/>
        </p:nvSpPr>
        <p:spPr bwMode="auto">
          <a:xfrm>
            <a:off x="291000" y="4734000"/>
            <a:ext cx="2099474" cy="1439220"/>
          </a:xfrm>
          <a:prstGeom prst="wedgeRoundRectCallout">
            <a:avLst>
              <a:gd name="adj1" fmla="val 138853"/>
              <a:gd name="adj2" fmla="val -6078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600" b="1" dirty="0">
                <a:solidFill>
                  <a:schemeClr val="accent1">
                    <a:lumMod val="60000"/>
                    <a:lumOff val="4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Просто</a:t>
            </a:r>
            <a:r>
              <a:rPr lang="bg-BG" sz="26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свързване на данни</a:t>
            </a:r>
            <a:endParaRPr lang="en-BG" sz="26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90754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9" grpId="0" animBg="1"/>
    </p:bldLst>
  </p:timing>
  <p:extLst>
    <p:ext uri="{6950BFC3-D8DA-4A85-94F7-54DA5524770B}">
      <p188:commentRel xmlns:p188="http://schemas.microsoft.com/office/powerpoint/2018/8/main" r:id="rId2"/>
    </p:ext>
  </p:extLs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Описание, свойства и използване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DataGridView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AA3DB9D-525C-F125-670E-FB8110DCC9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36000" y="1764000"/>
            <a:ext cx="2520000" cy="1807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0000598" cy="5528766"/>
          </a:xfrm>
        </p:spPr>
        <p:txBody>
          <a:bodyPr/>
          <a:lstStyle/>
          <a:p>
            <a:r>
              <a:rPr lang="bg-BG" b="1" dirty="0"/>
              <a:t>Контрола</a:t>
            </a:r>
            <a:r>
              <a:rPr lang="bg-BG" dirty="0"/>
              <a:t>, която визуализира </a:t>
            </a:r>
            <a:r>
              <a:rPr lang="bg-BG" b="1" dirty="0">
                <a:solidFill>
                  <a:schemeClr val="bg1"/>
                </a:solidFill>
              </a:rPr>
              <a:t>таблични данни</a:t>
            </a:r>
          </a:p>
          <a:p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навигация</a:t>
            </a:r>
            <a:r>
              <a:rPr lang="bg-BG" dirty="0"/>
              <a:t> по </a:t>
            </a:r>
            <a:r>
              <a:rPr lang="bg-BG" b="1" dirty="0"/>
              <a:t>редове</a:t>
            </a:r>
            <a:r>
              <a:rPr lang="bg-BG" dirty="0"/>
              <a:t> и </a:t>
            </a:r>
            <a:r>
              <a:rPr lang="bg-BG" b="1" dirty="0"/>
              <a:t>колони</a:t>
            </a:r>
          </a:p>
          <a:p>
            <a:r>
              <a:rPr lang="bg-BG" dirty="0"/>
              <a:t>Позволява </a:t>
            </a:r>
            <a:r>
              <a:rPr lang="bg-BG" b="1" dirty="0">
                <a:solidFill>
                  <a:schemeClr val="bg1"/>
                </a:solidFill>
              </a:rPr>
              <a:t>редактиране</a:t>
            </a:r>
            <a:r>
              <a:rPr lang="bg-BG" dirty="0"/>
              <a:t> на </a:t>
            </a:r>
            <a:r>
              <a:rPr lang="bg-BG" b="1" dirty="0"/>
              <a:t>данните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Описание на </a:t>
            </a:r>
            <a:r>
              <a:rPr lang="en-US" dirty="0"/>
              <a:t>DataGridView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300B93-A3A6-04B5-13B3-ED2687B8AA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8201" y="3429000"/>
            <a:ext cx="5635598" cy="285075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59207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28465</TotalTime>
  <Words>1268</Words>
  <Application>Microsoft Macintosh PowerPoint</Application>
  <PresentationFormat>Widescreen</PresentationFormat>
  <Paragraphs>232</Paragraphs>
  <Slides>30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5" baseType="lpstr">
      <vt:lpstr>Arial</vt:lpstr>
      <vt:lpstr>Calibri</vt:lpstr>
      <vt:lpstr>Consolas</vt:lpstr>
      <vt:lpstr>Wingdings</vt:lpstr>
      <vt:lpstr>SoftUni</vt:lpstr>
      <vt:lpstr>Свързване на Windows Forms с база данни</vt:lpstr>
      <vt:lpstr>Съдържание</vt:lpstr>
      <vt:lpstr>Визуализация на данни в Windows Forms</vt:lpstr>
      <vt:lpstr>Свързване на данни (Data Binding)</vt:lpstr>
      <vt:lpstr>Източници на данни</vt:lpstr>
      <vt:lpstr>Видове Data Binding (1)</vt:lpstr>
      <vt:lpstr>Видове Data Binding (2)</vt:lpstr>
      <vt:lpstr>DataGridView</vt:lpstr>
      <vt:lpstr>Описание на DataGridView</vt:lpstr>
      <vt:lpstr>Свойства на DataGridView</vt:lpstr>
      <vt:lpstr>Използване на DataGridView (1)</vt:lpstr>
      <vt:lpstr>Използване на DataGridView (2)</vt:lpstr>
      <vt:lpstr>Примерно приложение</vt:lpstr>
      <vt:lpstr>Създаване на WinForms приложение</vt:lpstr>
      <vt:lpstr>Свързване на сървър и конфигурация на връзка</vt:lpstr>
      <vt:lpstr>Създаване и попълване на база данни</vt:lpstr>
      <vt:lpstr>Инсталиране на EF пакети и Scaffold</vt:lpstr>
      <vt:lpstr>Структура на проекта</vt:lpstr>
      <vt:lpstr>Добавяне на DataGridView</vt:lpstr>
      <vt:lpstr>Свързване на данни</vt:lpstr>
      <vt:lpstr>Избиране на Data Source</vt:lpstr>
      <vt:lpstr>Забраняване на редактиране на колона</vt:lpstr>
      <vt:lpstr>Свързване с EF Core</vt:lpstr>
      <vt:lpstr>Методът OnLoad() (1)</vt:lpstr>
      <vt:lpstr>Методът OnLoad() (2)</vt:lpstr>
      <vt:lpstr>Методът OnClosing()</vt:lpstr>
      <vt:lpstr>Резултат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Свързване на Windows Forms с база данни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Александрина Ю. Механджийска</cp:lastModifiedBy>
  <cp:revision>357</cp:revision>
  <dcterms:created xsi:type="dcterms:W3CDTF">2018-05-23T13:08:44Z</dcterms:created>
  <dcterms:modified xsi:type="dcterms:W3CDTF">2024-05-27T12:02:04Z</dcterms:modified>
  <cp:category/>
</cp:coreProperties>
</file>