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97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7FDE0CE-3720-45B5-B6E9-62275E4B5BE2}">
          <p14:sldIdLst>
            <p14:sldId id="297"/>
            <p14:sldId id="298"/>
          </p14:sldIdLst>
        </p14:section>
        <p14:section name="Многомерни масиви" id="{34C1CCA5-C067-4EE8-9C0D-8D3B8436599F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Назъбени масиви" id="{0E7E0E7A-86C1-4A11-BCB1-E9D8675BC036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Обобщение" id="{426121B8-8251-4A61-99D2-D56866A46DD5}">
          <p14:sldIdLst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64B76-2763-C751-BF29-95FFC9C44AC2}" v="2309" dt="2023-01-18T20:06:23.28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7" d="100"/>
          <a:sy n="107" d="100"/>
        </p:scale>
        <p:origin x="132" y="13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11983-E9FE-49F0-B09D-96B60D3DC0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248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598CF0-1BB5-4E45-907A-6A37407AC6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103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A88574-A863-4D63-8168-6F1B489641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252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E9DF41-23C9-45FA-9D04-3E940441CF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874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1DDF1CF-E2FB-4AC0-ACF5-267D04B440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699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B4BA1E6-2C58-49AB-A356-874744D5A8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67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5010F51-CABD-4860-831D-C0A9CB0810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800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1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2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5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6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17" TargetMode="Externa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0897" y="1326438"/>
            <a:ext cx="10959592" cy="882424"/>
          </a:xfrm>
        </p:spPr>
        <p:txBody>
          <a:bodyPr>
            <a:normAutofit/>
          </a:bodyPr>
          <a:lstStyle/>
          <a:p>
            <a:r>
              <a:rPr lang="en-US" sz="3550" dirty="0" err="1">
                <a:cs typeface="Calibri"/>
              </a:rPr>
              <a:t>Обработка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на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матрици</a:t>
            </a:r>
            <a:r>
              <a:rPr lang="en-US" sz="3550" dirty="0">
                <a:cs typeface="Calibri"/>
              </a:rPr>
              <a:t> и </a:t>
            </a:r>
            <a:r>
              <a:rPr lang="en-US" sz="3550" dirty="0" err="1">
                <a:cs typeface="Calibri"/>
              </a:rPr>
              <a:t>на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назъбени</a:t>
            </a:r>
            <a:r>
              <a:rPr lang="en-US" sz="3550" dirty="0">
                <a:cs typeface="Calibri"/>
              </a:rPr>
              <a:t> </a:t>
            </a:r>
            <a:r>
              <a:rPr lang="en-US" sz="3550" dirty="0" err="1">
                <a:cs typeface="Calibri"/>
              </a:rPr>
              <a:t>матрици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 err="1">
                <a:ea typeface="+mj-lt"/>
                <a:cs typeface="+mj-lt"/>
              </a:rPr>
              <a:t>Многомерни</a:t>
            </a:r>
            <a:r>
              <a:rPr lang="en-US" sz="4750" dirty="0">
                <a:ea typeface="+mj-lt"/>
                <a:cs typeface="+mj-lt"/>
              </a:rPr>
              <a:t> </a:t>
            </a:r>
            <a:r>
              <a:rPr lang="en-US" sz="4750" dirty="0" err="1">
                <a:ea typeface="+mj-lt"/>
                <a:cs typeface="+mj-lt"/>
              </a:rPr>
              <a:t>масиви</a:t>
            </a:r>
            <a:endParaRPr lang="bg-BG"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/>
              <a:t>Софтуерен университет</a:t>
            </a:r>
            <a:endParaRPr lang="en-US" sz="1950" b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/>
              <a:t>СофтУни</a:t>
            </a:r>
            <a:endParaRPr lang="en-US" sz="2750" b="0">
              <a:ea typeface="+mn-lt"/>
              <a:cs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47472"/>
            <a:ext cx="3260656" cy="437098"/>
          </a:xfrm>
        </p:spPr>
        <p:txBody>
          <a:bodyPr/>
          <a:lstStyle/>
          <a:p>
            <a:r>
              <a:rPr lang="en-US" sz="2350"/>
              <a:t>Преподавателски екип</a:t>
            </a:r>
            <a:endParaRPr lang="en-US" sz="2350" b="0">
              <a:ea typeface="+mn-lt"/>
              <a:cs typeface="+mn-lt"/>
            </a:endParaRP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4218" y="2103231"/>
            <a:ext cx="2843566" cy="323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17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Сума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елементите</a:t>
            </a:r>
            <a:r>
              <a:rPr lang="en-US" sz="3950" dirty="0"/>
              <a:t> </a:t>
            </a:r>
            <a:r>
              <a:rPr lang="en-US" sz="3950" dirty="0" err="1"/>
              <a:t>от</a:t>
            </a:r>
            <a:r>
              <a:rPr lang="en-US" sz="3950" dirty="0"/>
              <a:t> </a:t>
            </a:r>
            <a:r>
              <a:rPr lang="en-US" sz="3950" dirty="0" err="1"/>
              <a:t>масива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27448" y="4243243"/>
            <a:ext cx="316147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01327" y="4461278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518808" y="488434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795" y="4276659"/>
            <a:ext cx="2018774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732" y="4461977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779110" y="488434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043D228-540D-4EC1-B7FE-5E13E7A1F7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BF4B6F-9539-4B9F-A5ED-4D9037A2099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 err="1"/>
              <a:t>Прочетете</a:t>
            </a:r>
            <a:r>
              <a:rPr lang="en-US" sz="3600" dirty="0"/>
              <a:t> </a:t>
            </a:r>
            <a:r>
              <a:rPr lang="en-US" sz="3600" dirty="0" err="1"/>
              <a:t>матрицата</a:t>
            </a:r>
            <a:r>
              <a:rPr lang="en-US" sz="3600" dirty="0"/>
              <a:t> </a:t>
            </a:r>
            <a:r>
              <a:rPr lang="en-US" sz="3600" dirty="0" err="1"/>
              <a:t>от</a:t>
            </a:r>
            <a:r>
              <a:rPr lang="en-US" sz="3600" dirty="0"/>
              <a:t> </a:t>
            </a:r>
            <a:r>
              <a:rPr lang="en-US" sz="3600" dirty="0" err="1"/>
              <a:t>конзолата</a:t>
            </a:r>
            <a:endParaRPr lang="bg-BG" sz="3350" dirty="0" err="1">
              <a:cs typeface="Calibri"/>
            </a:endParaRPr>
          </a:p>
          <a:p>
            <a:pPr marL="456565" indent="-456565"/>
            <a:r>
              <a:rPr lang="en-US" sz="3600" dirty="0" err="1"/>
              <a:t>Отпечатайте</a:t>
            </a:r>
            <a:r>
              <a:rPr lang="en-US" sz="3600" dirty="0"/>
              <a:t> </a:t>
            </a:r>
            <a:r>
              <a:rPr lang="en-US" sz="3600" dirty="0" err="1"/>
              <a:t>броя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редиците</a:t>
            </a:r>
            <a:endParaRPr lang="en-US" sz="3600" dirty="0" err="1">
              <a:cs typeface="Calibri"/>
            </a:endParaRPr>
          </a:p>
          <a:p>
            <a:pPr marL="456565" indent="-456565"/>
            <a:r>
              <a:rPr lang="en-US" sz="3600" dirty="0" err="1"/>
              <a:t>Отпечатайте</a:t>
            </a:r>
            <a:r>
              <a:rPr lang="en-US" sz="3600" dirty="0"/>
              <a:t> </a:t>
            </a:r>
            <a:r>
              <a:rPr lang="en-US" sz="3600" dirty="0" err="1"/>
              <a:t>броя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колоните</a:t>
            </a:r>
            <a:endParaRPr lang="en-US" sz="3600" dirty="0" err="1">
              <a:cs typeface="Calibri"/>
            </a:endParaRPr>
          </a:p>
          <a:p>
            <a:pPr marL="456565" indent="-456565"/>
            <a:r>
              <a:rPr lang="en-US" sz="3600" dirty="0" err="1">
                <a:cs typeface="Calibri"/>
              </a:rPr>
              <a:t>Отпечатайте</a:t>
            </a:r>
            <a:r>
              <a:rPr lang="en-US" sz="3600" dirty="0"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сумата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на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всички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елементи</a:t>
            </a:r>
            <a:r>
              <a:rPr lang="en-US" sz="3600" dirty="0">
                <a:cs typeface="Calibri"/>
              </a:rPr>
              <a:t> в </a:t>
            </a:r>
            <a:r>
              <a:rPr lang="en-US" sz="3600" dirty="0" err="1">
                <a:cs typeface="Calibri"/>
              </a:rPr>
              <a:t>матрицата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5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01527" y="1411664"/>
            <a:ext cx="1125309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int[] sizes = Console.ReadLine().Split(",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   .Select(int.Parse).ToArray();</a:t>
            </a:r>
            <a:endParaRPr lang="bg-BG" sz="2400" noProof="1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int[,] matrix = new int[sizes[0], sizes[1]];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int[] colElements = </a:t>
            </a:r>
            <a:r>
              <a:rPr lang="en-GB" sz="2400" noProof="1"/>
              <a:t>Console.ReadLine()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.Split(",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.Select(int.Parse)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.ToArray();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for (int col = 0; col &lt; matrix.GetLength(1); col++)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matrix[row, col] = colElements[col];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Сума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елементите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от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масива</a:t>
            </a:r>
            <a:r>
              <a:rPr lang="en-US" sz="3950" dirty="0"/>
              <a:t> (1)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80177" y="5549218"/>
            <a:ext cx="4074042" cy="1048134"/>
          </a:xfrm>
          <a:prstGeom prst="wedgeRoundRectCallout">
            <a:avLst>
              <a:gd name="adj1" fmla="val -59525"/>
              <a:gd name="adj2" fmla="val -514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Взимаме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дължината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на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първото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измрение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(</a:t>
            </a:r>
            <a:r>
              <a:rPr lang="en-US" sz="2350" b="1" dirty="0" err="1">
                <a:solidFill>
                  <a:srgbClr val="FFFFFF"/>
                </a:solidFill>
              </a:rPr>
              <a:t>колони</a:t>
            </a:r>
            <a:r>
              <a:rPr lang="en-US" sz="2350" b="1" dirty="0">
                <a:solidFill>
                  <a:srgbClr val="FFFFFF"/>
                </a:solidFill>
              </a:rPr>
              <a:t>)</a:t>
            </a:r>
            <a:endParaRPr lang="bg-BG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407643" y="3457486"/>
            <a:ext cx="4755829" cy="896308"/>
          </a:xfrm>
          <a:prstGeom prst="wedgeRoundRectCallout">
            <a:avLst>
              <a:gd name="adj1" fmla="val -63621"/>
              <a:gd name="adj2" fmla="val -605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Взимаме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дължината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на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нулевото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измрение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(</a:t>
            </a:r>
            <a:r>
              <a:rPr lang="en-US" sz="2350" b="1" dirty="0" err="1">
                <a:solidFill>
                  <a:srgbClr val="FFFFFF"/>
                </a:solidFill>
                <a:ea typeface="+mn-lt"/>
                <a:cs typeface="+mn-lt"/>
              </a:rPr>
              <a:t>редици</a:t>
            </a:r>
            <a:r>
              <a:rPr lang="en-US" sz="2350" b="1" dirty="0">
                <a:solidFill>
                  <a:srgbClr val="FFFFFF"/>
                </a:solidFill>
              </a:rPr>
              <a:t>)</a:t>
            </a:r>
            <a:endParaRPr lang="en-US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0ED8A82-C6E3-4052-8D2A-57FF72351D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Сума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елементите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от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масива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398" y="1781234"/>
            <a:ext cx="10801202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int sum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for (int row = 0; row &lt; matrix.GetLength(0); row++)</a:t>
            </a:r>
            <a:r>
              <a:rPr lang="bg-BG" sz="2800" noProof="1"/>
              <a:t> </a:t>
            </a:r>
            <a:endParaRPr lang="en-GB" sz="28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  for (int col = 0; col &lt; matrix.GetLength(1); col++)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    sum += matrix[row, col];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Console.WriteLine(matrix.GetLength(0));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Console.WriteLine(matrix.GetLength(1));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Console.WriteLine(sum);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840373-FE19-45E1-8DF5-2575811871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418E0-8C08-4839-B00A-08A6EF1B32D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https://judge.softuni.org/Contests/Practice/Index/3174#11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52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Сума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колоните</a:t>
            </a:r>
            <a:r>
              <a:rPr lang="en-US" sz="3950" dirty="0"/>
              <a:t> 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матрица</a:t>
            </a:r>
            <a:endParaRPr lang="en-US" sz="3950" dirty="0" err="1">
              <a:cs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708371" y="3866778"/>
            <a:ext cx="2171134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649644" y="3497542"/>
            <a:ext cx="609441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036035" y="450265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699" y="3866778"/>
            <a:ext cx="122305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8888" y="4051395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7825278" y="450265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1B71530-F4D7-4F7B-B4B6-E34A750C3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8B5A77-9547-4C69-903A-1E5D558ABC11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 err="1"/>
              <a:t>Прочетете</a:t>
            </a:r>
            <a:r>
              <a:rPr lang="en-US" sz="3600" dirty="0"/>
              <a:t> </a:t>
            </a:r>
            <a:r>
              <a:rPr lang="en-US" sz="3600" dirty="0" err="1"/>
              <a:t>размерите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матрицата</a:t>
            </a:r>
            <a:endParaRPr lang="bg-BG" dirty="0" err="1"/>
          </a:p>
          <a:p>
            <a:pPr marL="456565" indent="-456565"/>
            <a:r>
              <a:rPr lang="en-US" sz="3600" dirty="0" err="1">
                <a:ea typeface="+mn-lt"/>
                <a:cs typeface="+mn-lt"/>
              </a:rPr>
              <a:t>Прочетете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матрицата</a:t>
            </a:r>
            <a:endParaRPr lang="en-US" sz="3600" dirty="0">
              <a:cs typeface="Calibri"/>
            </a:endParaRPr>
          </a:p>
          <a:p>
            <a:pPr marL="456565" indent="-456565"/>
            <a:r>
              <a:rPr lang="en-US" sz="3600" dirty="0" err="1">
                <a:cs typeface="Calibri"/>
              </a:rPr>
              <a:t>Отпечатайте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сумата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на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числата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във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всяка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колкона</a:t>
            </a:r>
            <a:endParaRPr lang="en-US" sz="3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4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Сума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колоните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матрица</a:t>
            </a:r>
            <a:r>
              <a:rPr lang="en-US" sz="3950" dirty="0"/>
              <a:t> (1)</a:t>
            </a:r>
            <a:endParaRPr lang="bg-BG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6989" y="1244948"/>
            <a:ext cx="8678023" cy="54964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var sizes = Console.ReadLine().Split(", 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.Select(int.Parse).ToArray();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var col = Console.ReadLine().Split()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 .Select(int.Parse).ToArray();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7F4800-2D4D-47BE-8856-49A9B04355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5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Сума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колоните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матрица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63140" y="1484784"/>
            <a:ext cx="9665720" cy="4154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b-NO" sz="2398" dirty="0"/>
              <a:t>for (int c = 0; c &lt; matrix.</a:t>
            </a:r>
            <a:r>
              <a:rPr lang="nb-NO" sz="2398" dirty="0">
                <a:solidFill>
                  <a:schemeClr val="bg1"/>
                </a:solidFill>
              </a:rPr>
              <a:t>GetLength(1)</a:t>
            </a:r>
            <a:r>
              <a:rPr lang="nb-NO" sz="2398" dirty="0"/>
              <a:t>; c++)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int sum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398" dirty="0"/>
              <a:t>  for (int r = 0; r &lt; matrix.</a:t>
            </a:r>
            <a:r>
              <a:rPr lang="pt-BR" sz="2398" dirty="0">
                <a:solidFill>
                  <a:schemeClr val="bg1"/>
                </a:solidFill>
              </a:rPr>
              <a:t>GetLength(0)</a:t>
            </a:r>
            <a:r>
              <a:rPr lang="pt-BR" sz="2398" dirty="0"/>
              <a:t>; r++)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398" dirty="0"/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  sum += matrix</a:t>
            </a:r>
            <a:r>
              <a:rPr lang="en-GB" sz="2398" dirty="0">
                <a:solidFill>
                  <a:schemeClr val="bg1"/>
                </a:solidFill>
              </a:rPr>
              <a:t>[r, c]</a:t>
            </a:r>
            <a:r>
              <a:rPr lang="en-GB" sz="2398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Console.WriteLine(sum);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}</a:t>
            </a:r>
            <a:endParaRPr lang="en-US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5F39765-CDC6-4D46-8968-2F781B69F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0B437-A8F7-4795-801D-892D60B1E375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https://judge.softuni.org/Contests/Practice/Index/3174#12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69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Квадрата</a:t>
            </a:r>
            <a:r>
              <a:rPr lang="en-US" sz="3950" dirty="0"/>
              <a:t> с </a:t>
            </a:r>
            <a:r>
              <a:rPr lang="en-US" sz="3950" dirty="0" err="1"/>
              <a:t>най-голяма</a:t>
            </a:r>
            <a:r>
              <a:rPr lang="en-US" sz="3950" dirty="0"/>
              <a:t> </a:t>
            </a:r>
            <a:r>
              <a:rPr lang="en-US" sz="3950" dirty="0" err="1"/>
              <a:t>сума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96569" y="4010794"/>
            <a:ext cx="3770918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br>
              <a:rPr lang="en-US" sz="23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19820" y="4385442"/>
            <a:ext cx="76180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65113" y="4831288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A362B93-DF55-42B5-89E0-BA8579D51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1E5AE2-D044-4D82-8FE2-46C87BC0A989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 err="1"/>
              <a:t>Намерете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квадрата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rgbClr val="234465"/>
                </a:solidFill>
              </a:rPr>
              <a:t>с </a:t>
            </a:r>
            <a:r>
              <a:rPr lang="en-US" sz="3600" dirty="0" err="1">
                <a:solidFill>
                  <a:srgbClr val="234465"/>
                </a:solidFill>
              </a:rPr>
              <a:t>най-голяма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dirty="0" err="1">
                <a:solidFill>
                  <a:srgbClr val="234465"/>
                </a:solidFill>
              </a:rPr>
              <a:t>сума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с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дължина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2x2</a:t>
            </a:r>
            <a:endParaRPr lang="bg-BG" sz="335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marL="1065530" lvl="1" indent="-456565"/>
            <a:r>
              <a:rPr lang="en-US" sz="3400" dirty="0" err="1"/>
              <a:t>Прочетете</a:t>
            </a:r>
            <a:r>
              <a:rPr lang="en-US" sz="3400" dirty="0"/>
              <a:t> </a:t>
            </a:r>
            <a:r>
              <a:rPr lang="en-US" sz="3400" dirty="0" err="1"/>
              <a:t>матрицата</a:t>
            </a:r>
            <a:r>
              <a:rPr lang="en-US" sz="3400" dirty="0"/>
              <a:t> </a:t>
            </a:r>
            <a:r>
              <a:rPr lang="en-US" sz="3400" dirty="0" err="1"/>
              <a:t>от</a:t>
            </a:r>
            <a:r>
              <a:rPr lang="en-US" sz="3400" dirty="0"/>
              <a:t> </a:t>
            </a:r>
            <a:r>
              <a:rPr lang="en-US" sz="3400" dirty="0" err="1"/>
              <a:t>конзолата</a:t>
            </a:r>
            <a:endParaRPr lang="en-US" sz="3400" dirty="0" err="1">
              <a:cs typeface="Calibri"/>
            </a:endParaRPr>
          </a:p>
          <a:p>
            <a:pPr marL="1065530" lvl="1" indent="-456565"/>
            <a:r>
              <a:rPr lang="en-US" sz="3400" dirty="0" err="1">
                <a:ea typeface="+mn-lt"/>
                <a:cs typeface="+mn-lt"/>
              </a:rPr>
              <a:t>Намерете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b="1" dirty="0" err="1">
                <a:solidFill>
                  <a:schemeClr val="bg1"/>
                </a:solidFill>
              </a:rPr>
              <a:t>най-голямата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сума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с </a:t>
            </a:r>
            <a:r>
              <a:rPr lang="en-US" sz="3400" dirty="0" err="1"/>
              <a:t>дължина</a:t>
            </a:r>
            <a:r>
              <a:rPr lang="en-US" sz="3400" dirty="0"/>
              <a:t> 2x2</a:t>
            </a:r>
            <a:endParaRPr lang="en-US" sz="3400" dirty="0">
              <a:cs typeface="Calibri"/>
            </a:endParaRPr>
          </a:p>
          <a:p>
            <a:pPr marL="1065530" lvl="1" indent="-456565"/>
            <a:r>
              <a:rPr lang="en-US" sz="3400" dirty="0" err="1"/>
              <a:t>Отпечатайте</a:t>
            </a:r>
            <a:r>
              <a:rPr lang="en-US" sz="3400" dirty="0"/>
              <a:t> </a:t>
            </a:r>
            <a:r>
              <a:rPr lang="en-US" sz="3400" dirty="0" err="1"/>
              <a:t>квадрата</a:t>
            </a:r>
            <a:r>
              <a:rPr lang="en-US" sz="3400" dirty="0"/>
              <a:t> и </a:t>
            </a:r>
            <a:r>
              <a:rPr lang="en-US" sz="3400" dirty="0" err="1"/>
              <a:t>сумата</a:t>
            </a:r>
            <a:r>
              <a:rPr lang="en-US" sz="3400" dirty="0"/>
              <a:t> </a:t>
            </a:r>
            <a:r>
              <a:rPr lang="en-US" sz="3400" dirty="0" err="1"/>
              <a:t>му</a:t>
            </a:r>
            <a:endParaRPr lang="en-US" sz="34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75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Квадрата</a:t>
            </a:r>
            <a:r>
              <a:rPr lang="en-US" sz="3950" dirty="0">
                <a:ea typeface="+mj-lt"/>
                <a:cs typeface="+mj-lt"/>
              </a:rPr>
              <a:t> с </a:t>
            </a:r>
            <a:r>
              <a:rPr lang="en-US" sz="3950" dirty="0" err="1">
                <a:ea typeface="+mj-lt"/>
                <a:cs typeface="+mj-lt"/>
              </a:rPr>
              <a:t>най-голяма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сума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7337" y="1224000"/>
            <a:ext cx="10346107" cy="5026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50" noProof="1">
                <a:solidFill>
                  <a:schemeClr val="accent2"/>
                </a:solidFill>
                <a:latin typeface="Consolas"/>
              </a:rPr>
              <a:t>//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 TODO: Да се прочете входа от конзолата</a:t>
            </a:r>
            <a:endParaRPr lang="en-US" sz="2350" i="1" noProof="1">
              <a:solidFill>
                <a:schemeClr val="accent2"/>
              </a:solidFill>
              <a:latin typeface="Consolas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    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 Да се провери дали сумата е по-голама</a:t>
            </a:r>
          </a:p>
          <a:p>
            <a:pPr>
              <a:spcBef>
                <a:spcPts val="0"/>
              </a:spcBef>
            </a:pPr>
            <a:r>
              <a:rPr lang="en-US" sz="2350" noProof="1">
                <a:latin typeface="Consolas"/>
              </a:rPr>
              <a:t>  }</a:t>
            </a:r>
            <a:endParaRPr lang="en-US" dirty="0"/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solidFill>
                  <a:schemeClr val="accent2"/>
                </a:solidFill>
                <a:latin typeface="Consolas"/>
              </a:rPr>
              <a:t>// TODO: Да се отпечата квадрата и сумата му</a:t>
            </a:r>
            <a:r>
              <a:rPr lang="en-US" sz="2350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	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0A3FCB-4A90-443C-B802-82C04BF557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CAFB6-A987-4EE7-90AE-EC951FBEBD13}"/>
              </a:ext>
            </a:extLst>
          </p:cNvPr>
          <p:cNvSpPr txBox="1"/>
          <p:nvPr/>
        </p:nvSpPr>
        <p:spPr>
          <a:xfrm>
            <a:off x="801479" y="6358994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>
                <a:ea typeface="+mn-lt"/>
                <a:cs typeface="+mn-lt"/>
              </a:rPr>
              <a:t>Тествайте</a:t>
            </a:r>
            <a:r>
              <a:rPr lang="en-US" sz="1950" dirty="0">
                <a:ea typeface="+mn-lt"/>
                <a:cs typeface="+mn-lt"/>
              </a:rPr>
              <a:t> </a:t>
            </a:r>
            <a:r>
              <a:rPr lang="en-US" sz="1950" dirty="0" err="1">
                <a:ea typeface="+mn-lt"/>
                <a:cs typeface="+mn-lt"/>
              </a:rPr>
              <a:t>решението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 </a:t>
            </a:r>
            <a:r>
              <a:rPr lang="en-US" sz="1950" dirty="0">
                <a:hlinkClick r:id="rId2"/>
              </a:rPr>
              <a:t>https://judge.softuni.org/Contests/Practice/Index/3174#15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36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758" y="1878840"/>
            <a:ext cx="2938027" cy="1507528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EA55B3F-657E-445A-9EF6-27CE1F3598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en-US" sz="4400" b="0" dirty="0" err="1">
                <a:ea typeface="+mj-lt"/>
                <a:cs typeface="+mj-lt"/>
              </a:rPr>
              <a:t>Определение</a:t>
            </a:r>
            <a:r>
              <a:rPr lang="en-US" sz="4400" b="0" dirty="0">
                <a:ea typeface="+mj-lt"/>
                <a:cs typeface="+mj-lt"/>
              </a:rPr>
              <a:t> и </a:t>
            </a:r>
            <a:r>
              <a:rPr lang="en-US" sz="4400" b="0" dirty="0" err="1">
                <a:ea typeface="+mj-lt"/>
                <a:cs typeface="+mj-lt"/>
              </a:rPr>
              <a:t>използване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C1FFDE73-71BE-4996-A56F-1FC37746503E}"/>
              </a:ext>
            </a:extLst>
          </p:cNvPr>
          <p:cNvSpPr txBox="1">
            <a:spLocks/>
          </p:cNvSpPr>
          <p:nvPr/>
        </p:nvSpPr>
        <p:spPr>
          <a:xfrm>
            <a:off x="614949" y="4689000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spcBef>
                <a:spcPct val="0"/>
              </a:spcBef>
              <a:buNone/>
              <a:defRPr lang="en-US" sz="5396" b="1" kern="1200" baseline="0">
                <a:solidFill>
                  <a:srgbClr val="32737E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5350" dirty="0" err="1">
                <a:solidFill>
                  <a:srgbClr val="234465"/>
                </a:solidFill>
                <a:latin typeface="Calibri" panose="020F0502020204030204"/>
                <a:cs typeface="Arial"/>
              </a:rPr>
              <a:t>Назъбен</a:t>
            </a:r>
            <a:r>
              <a:rPr lang="bg-BG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и</a:t>
            </a:r>
            <a:r>
              <a:rPr lang="en-GB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 </a:t>
            </a:r>
            <a:r>
              <a:rPr lang="en-GB" sz="5350" dirty="0" err="1">
                <a:solidFill>
                  <a:srgbClr val="234465"/>
                </a:solidFill>
                <a:latin typeface="Calibri" panose="020F0502020204030204"/>
                <a:cs typeface="Arial"/>
              </a:rPr>
              <a:t>масив</a:t>
            </a:r>
            <a:r>
              <a:rPr lang="bg-BG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и</a:t>
            </a:r>
            <a:endParaRPr lang="bg-BG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90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7761" y="1248063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rgbClr val="234465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Назъбеният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масив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е </a:t>
            </a:r>
            <a:r>
              <a:rPr lang="en-US" sz="3350" dirty="0" err="1"/>
              <a:t>многоизмерен</a:t>
            </a:r>
            <a:r>
              <a:rPr lang="en-US" sz="3350" dirty="0"/>
              <a:t> </a:t>
            </a:r>
            <a:r>
              <a:rPr lang="en-US" sz="3350" dirty="0" err="1"/>
              <a:t>масив</a:t>
            </a:r>
            <a:r>
              <a:rPr lang="en-US" sz="3350" dirty="0"/>
              <a:t> </a:t>
            </a:r>
            <a:endParaRPr lang="bg-BG" sz="3350" dirty="0"/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r>
              <a:rPr lang="en-US" sz="3150" dirty="0" err="1"/>
              <a:t>Но</a:t>
            </a:r>
            <a:r>
              <a:rPr lang="en-US" sz="3150" dirty="0"/>
              <a:t> </a:t>
            </a:r>
            <a:r>
              <a:rPr lang="en-US" sz="3150" dirty="0" err="1"/>
              <a:t>всяко</a:t>
            </a:r>
            <a:r>
              <a:rPr lang="en-US" sz="3150" dirty="0"/>
              <a:t> </a:t>
            </a:r>
            <a:r>
              <a:rPr lang="en-US" sz="3150" dirty="0" err="1"/>
              <a:t>измерение</a:t>
            </a:r>
            <a:r>
              <a:rPr lang="en-US" sz="3150" dirty="0"/>
              <a:t> </a:t>
            </a:r>
            <a:r>
              <a:rPr lang="en-US" sz="3150" dirty="0" err="1"/>
              <a:t>има</a:t>
            </a:r>
            <a:r>
              <a:rPr lang="en-US" sz="3150" dirty="0"/>
              <a:t> </a:t>
            </a:r>
            <a:r>
              <a:rPr lang="en-US" sz="3150" dirty="0" err="1"/>
              <a:t>различна</a:t>
            </a:r>
            <a:r>
              <a:rPr lang="en-US" sz="3150" dirty="0"/>
              <a:t> </a:t>
            </a:r>
            <a:r>
              <a:rPr lang="en-US" sz="3150" dirty="0" err="1"/>
              <a:t>дължина</a:t>
            </a:r>
            <a:endParaRPr lang="en-US" sz="3150" dirty="0" err="1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r>
              <a:rPr lang="en-US" sz="3150" dirty="0" err="1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Назъбеният</a:t>
            </a:r>
            <a:r>
              <a:rPr lang="en-US" sz="315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3150" dirty="0" err="1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масив</a:t>
            </a:r>
            <a:r>
              <a:rPr lang="en-US" sz="315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 е </a:t>
            </a:r>
            <a:r>
              <a:rPr lang="en-US" sz="3150" b="1" dirty="0" err="1">
                <a:solidFill>
                  <a:schemeClr val="bg1"/>
                </a:solidFill>
              </a:rPr>
              <a:t>масив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от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масиви</a:t>
            </a:r>
            <a:endParaRPr lang="en-US" sz="315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r>
              <a:rPr lang="en-US" sz="3150" dirty="0" err="1"/>
              <a:t>Всеки</a:t>
            </a:r>
            <a:r>
              <a:rPr lang="en-US" sz="3150" dirty="0"/>
              <a:t> </a:t>
            </a:r>
            <a:r>
              <a:rPr lang="en-US" sz="3150" dirty="0" err="1"/>
              <a:t>масив</a:t>
            </a:r>
            <a:r>
              <a:rPr lang="en-US" sz="3150" dirty="0"/>
              <a:t> </a:t>
            </a:r>
            <a:r>
              <a:rPr lang="en-US" sz="3150" dirty="0" err="1"/>
              <a:t>има</a:t>
            </a:r>
            <a:r>
              <a:rPr lang="en-US" sz="3150" dirty="0"/>
              <a:t> </a:t>
            </a:r>
            <a:r>
              <a:rPr lang="en-US" sz="3150" b="1" dirty="0" err="1">
                <a:solidFill>
                  <a:schemeClr val="bg1"/>
                </a:solidFill>
              </a:rPr>
              <a:t>различна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дължина</a:t>
            </a:r>
            <a:endParaRPr lang="bg-BG" sz="315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rgbClr val="234465"/>
              </a:buClr>
            </a:pP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Достъп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150" dirty="0" err="1">
                <a:ea typeface="+mn-lt"/>
                <a:cs typeface="+mn-lt"/>
              </a:rPr>
              <a:t>до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елемент</a:t>
            </a:r>
            <a:endParaRPr lang="en-US" sz="315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Какво</a:t>
            </a:r>
            <a:r>
              <a:rPr lang="en-US" sz="3950" dirty="0"/>
              <a:t> е </a:t>
            </a:r>
            <a:r>
              <a:rPr lang="en-US" sz="3950" dirty="0" err="1"/>
              <a:t>назъбен</a:t>
            </a:r>
            <a:r>
              <a:rPr lang="en-US" sz="3950" dirty="0"/>
              <a:t> </a:t>
            </a:r>
            <a:r>
              <a:rPr lang="en-US" sz="3950" dirty="0" err="1"/>
              <a:t>масив</a:t>
            </a:r>
            <a:endParaRPr lang="bg-BG" sz="3950" dirty="0" err="1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855640" y="3813160"/>
            <a:ext cx="5368394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640" y="5656419"/>
            <a:ext cx="536839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754" y="6181948"/>
            <a:ext cx="2086098" cy="656538"/>
          </a:xfrm>
          <a:prstGeom prst="wedgeRoundRectCallout">
            <a:avLst>
              <a:gd name="adj1" fmla="val 33106"/>
              <a:gd name="adj2" fmla="val -876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</a:rPr>
              <a:t>Индекс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на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редицата</a:t>
            </a:r>
            <a:endParaRPr lang="bg-BG" dirty="0" err="1"/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8086" y="4814475"/>
            <a:ext cx="1806701" cy="646512"/>
          </a:xfrm>
          <a:prstGeom prst="wedgeRoundRectCallout">
            <a:avLst>
              <a:gd name="adj1" fmla="val -41321"/>
              <a:gd name="adj2" fmla="val 106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</a:rPr>
              <a:t>Индекс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на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колоната</a:t>
            </a:r>
            <a:endParaRPr lang="bg-BG" dirty="0" err="1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0C94C6F-3370-4ECF-9A8D-25ACA7DCF4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513715" indent="-513715">
              <a:lnSpc>
                <a:spcPct val="100000"/>
              </a:lnSpc>
              <a:buClr>
                <a:schemeClr val="tx1"/>
              </a:buClr>
            </a:pPr>
            <a:r>
              <a:rPr lang="en-GB" sz="3550" b="1" dirty="0" err="1">
                <a:solidFill>
                  <a:schemeClr val="bg1"/>
                </a:solidFill>
              </a:rPr>
              <a:t>Многомерни</a:t>
            </a:r>
            <a:r>
              <a:rPr lang="en-GB" sz="3550" b="1" dirty="0">
                <a:solidFill>
                  <a:schemeClr val="bg1"/>
                </a:solidFill>
              </a:rPr>
              <a:t> </a:t>
            </a:r>
            <a:r>
              <a:rPr lang="en-GB" sz="3550" b="1" dirty="0" err="1">
                <a:solidFill>
                  <a:schemeClr val="bg1"/>
                </a:solidFill>
              </a:rPr>
              <a:t>масиви</a:t>
            </a:r>
            <a:endParaRPr lang="en-GB" sz="3550" b="1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 err="1"/>
              <a:t>Създаване</a:t>
            </a:r>
            <a:endParaRPr lang="en-GB" sz="3350" dirty="0" err="1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 err="1"/>
              <a:t>Достъп</a:t>
            </a:r>
            <a:r>
              <a:rPr lang="en-GB" sz="3350" dirty="0"/>
              <a:t> </a:t>
            </a:r>
            <a:r>
              <a:rPr lang="en-GB" sz="3350" dirty="0" err="1"/>
              <a:t>до</a:t>
            </a:r>
            <a:r>
              <a:rPr lang="en-GB" sz="3350" dirty="0"/>
              <a:t> </a:t>
            </a:r>
            <a:r>
              <a:rPr lang="en-GB" sz="3350" dirty="0" err="1"/>
              <a:t>елементи</a:t>
            </a:r>
            <a:endParaRPr lang="en-GB" sz="3350" dirty="0" err="1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 err="1"/>
              <a:t>Четене</a:t>
            </a:r>
            <a:r>
              <a:rPr lang="en-GB" sz="3350" dirty="0"/>
              <a:t> и </a:t>
            </a:r>
            <a:r>
              <a:rPr lang="en-GB" sz="3350" dirty="0" err="1"/>
              <a:t>отпечатване</a:t>
            </a:r>
            <a:endParaRPr lang="en-GB" sz="3350" dirty="0" err="1">
              <a:cs typeface="Calibri"/>
            </a:endParaRPr>
          </a:p>
          <a:p>
            <a:pPr marL="513715" indent="-513715">
              <a:lnSpc>
                <a:spcPct val="100000"/>
              </a:lnSpc>
              <a:buClr>
                <a:schemeClr val="tx1"/>
              </a:buClr>
            </a:pPr>
            <a:r>
              <a:rPr lang="en-US" sz="3550" b="1" dirty="0" err="1">
                <a:solidFill>
                  <a:schemeClr val="bg1"/>
                </a:solidFill>
              </a:rPr>
              <a:t>Назъбени</a:t>
            </a:r>
            <a:r>
              <a:rPr lang="en-US" sz="3550" b="1" dirty="0">
                <a:solidFill>
                  <a:schemeClr val="bg1"/>
                </a:solidFill>
              </a:rPr>
              <a:t> </a:t>
            </a:r>
            <a:r>
              <a:rPr lang="en-US" sz="3550" b="1" dirty="0" err="1">
                <a:solidFill>
                  <a:schemeClr val="bg1"/>
                </a:solidFill>
              </a:rPr>
              <a:t>матрици</a:t>
            </a:r>
            <a:r>
              <a:rPr lang="en-US" sz="3550" b="1" dirty="0">
                <a:solidFill>
                  <a:schemeClr val="bg1"/>
                </a:solidFill>
              </a:rPr>
              <a:t> </a:t>
            </a:r>
            <a:r>
              <a:rPr lang="en-US" sz="3550" dirty="0"/>
              <a:t>(</a:t>
            </a:r>
            <a:r>
              <a:rPr lang="en-US" sz="3550" dirty="0" err="1"/>
              <a:t>Масив</a:t>
            </a:r>
            <a:r>
              <a:rPr lang="en-US" sz="3550" dirty="0"/>
              <a:t> </a:t>
            </a:r>
            <a:r>
              <a:rPr lang="en-US" sz="3550" dirty="0" err="1"/>
              <a:t>от</a:t>
            </a:r>
            <a:r>
              <a:rPr lang="en-US" sz="3550" dirty="0"/>
              <a:t> </a:t>
            </a:r>
            <a:r>
              <a:rPr lang="en-US" sz="3550" dirty="0" err="1"/>
              <a:t>масиви</a:t>
            </a:r>
            <a:r>
              <a:rPr lang="en-US" sz="3550" dirty="0"/>
              <a:t>)</a:t>
            </a:r>
            <a:endParaRPr lang="en-US" sz="35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 err="1">
                <a:ea typeface="+mn-lt"/>
                <a:cs typeface="+mn-lt"/>
              </a:rPr>
              <a:t>Създаване</a:t>
            </a:r>
            <a:endParaRPr lang="en-GB" sz="3350" dirty="0" err="1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 err="1">
                <a:ea typeface="+mn-lt"/>
                <a:cs typeface="+mn-lt"/>
              </a:rPr>
              <a:t>Достъп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до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елементи</a:t>
            </a:r>
            <a:endParaRPr lang="en-GB" sz="3350">
              <a:ea typeface="+mn-lt"/>
              <a:cs typeface="+mn-lt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 err="1">
                <a:ea typeface="+mn-lt"/>
                <a:cs typeface="+mn-lt"/>
              </a:rPr>
              <a:t>Четене</a:t>
            </a:r>
            <a:r>
              <a:rPr lang="en-GB" sz="3350" dirty="0">
                <a:ea typeface="+mn-lt"/>
                <a:cs typeface="+mn-lt"/>
              </a:rPr>
              <a:t> и </a:t>
            </a:r>
            <a:r>
              <a:rPr lang="en-GB" sz="3350" dirty="0" err="1">
                <a:ea typeface="+mn-lt"/>
                <a:cs typeface="+mn-lt"/>
              </a:rPr>
              <a:t>отпечатване</a:t>
            </a:r>
            <a:endParaRPr lang="en-GB" sz="3350">
              <a:ea typeface="+mn-lt"/>
              <a:cs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Съдържание</a:t>
            </a:r>
            <a:endParaRPr lang="en-US" dirty="0" err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5399379-683C-44D9-AFDC-E9CE730EF8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0072" y="1559690"/>
            <a:ext cx="1131723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1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jagged[row] = new int[inputNumbers.Length];</a:t>
            </a:r>
          </a:p>
          <a:p>
            <a:endParaRPr lang="en-US" sz="1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jagged[row][col] = int.Parse(inputNumbers[col]);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Запълване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назъбен</a:t>
            </a:r>
            <a:r>
              <a:rPr lang="en-US" sz="3950" dirty="0"/>
              <a:t> </a:t>
            </a:r>
            <a:r>
              <a:rPr lang="en-US" sz="3950" dirty="0" err="1"/>
              <a:t>масив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6482CD7-0201-4617-878A-CDF4F37F5E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</a:rPr>
              <a:t>For-</a:t>
            </a:r>
            <a:r>
              <a:rPr lang="en-GB" sz="3350" b="1" dirty="0" err="1">
                <a:solidFill>
                  <a:schemeClr val="bg1"/>
                </a:solidFill>
              </a:rPr>
              <a:t>цикъл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endParaRPr lang="bg-BG" dirty="0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</a:rPr>
              <a:t>Foreach-</a:t>
            </a:r>
            <a:r>
              <a:rPr lang="en-GB" sz="3350" b="1" dirty="0" err="1">
                <a:solidFill>
                  <a:schemeClr val="bg1"/>
                </a:solidFill>
              </a:rPr>
              <a:t>цикъл</a:t>
            </a:r>
            <a:endParaRPr lang="en-GB" sz="3350" b="1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Отпечатване</a:t>
            </a:r>
            <a:r>
              <a:rPr lang="en-US" sz="3950" dirty="0"/>
              <a:t> </a:t>
            </a:r>
            <a:r>
              <a:rPr lang="en-US" sz="3950" dirty="0" err="1"/>
              <a:t>на</a:t>
            </a:r>
            <a:r>
              <a:rPr lang="en-US" sz="3950" dirty="0"/>
              <a:t> </a:t>
            </a:r>
            <a:r>
              <a:rPr lang="en-US" sz="3950" dirty="0" err="1">
                <a:ea typeface="+mj-lt"/>
                <a:cs typeface="+mj-lt"/>
              </a:rPr>
              <a:t>назъбен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масив</a:t>
            </a:r>
            <a:r>
              <a:rPr lang="en-US" sz="3950" dirty="0"/>
              <a:t> – </a:t>
            </a:r>
            <a:r>
              <a:rPr lang="en-US" sz="3950" dirty="0" err="1"/>
              <a:t>Пример</a:t>
            </a:r>
            <a:endParaRPr lang="en-GB" sz="3950" dirty="0" err="1">
              <a:cs typeface="Calibri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2" y="1772817"/>
            <a:ext cx="9102086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2" y="4487404"/>
            <a:ext cx="9102086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6701D47-726C-46E1-94FC-2F694EF21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94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239201" cy="5528766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 err="1"/>
              <a:t>На</a:t>
            </a:r>
            <a:r>
              <a:rPr lang="en-GB" sz="3400" dirty="0"/>
              <a:t> </a:t>
            </a:r>
            <a:r>
              <a:rPr lang="en-GB" sz="3400" dirty="0" err="1"/>
              <a:t>първия</a:t>
            </a:r>
            <a:r>
              <a:rPr lang="en-GB" sz="3400" dirty="0"/>
              <a:t> </a:t>
            </a:r>
            <a:r>
              <a:rPr lang="en-GB" sz="3400" dirty="0" err="1"/>
              <a:t>ред</a:t>
            </a:r>
            <a:r>
              <a:rPr lang="en-GB" sz="3400" dirty="0"/>
              <a:t> </a:t>
            </a:r>
            <a:r>
              <a:rPr lang="en-GB" sz="3400" dirty="0" err="1"/>
              <a:t>получавате</a:t>
            </a:r>
            <a:r>
              <a:rPr lang="en-GB" sz="3400" dirty="0"/>
              <a:t> </a:t>
            </a:r>
            <a:r>
              <a:rPr lang="en-GB" sz="3400" dirty="0" err="1"/>
              <a:t>броя</a:t>
            </a:r>
            <a:r>
              <a:rPr lang="en-GB" sz="3400" dirty="0"/>
              <a:t> </a:t>
            </a:r>
            <a:r>
              <a:rPr lang="en-GB" sz="3400" dirty="0" err="1"/>
              <a:t>на</a:t>
            </a:r>
            <a:r>
              <a:rPr lang="en-GB" sz="3400" dirty="0"/>
              <a:t> </a:t>
            </a:r>
            <a:r>
              <a:rPr lang="en-GB" sz="3400" dirty="0" err="1"/>
              <a:t>редиците</a:t>
            </a:r>
            <a:r>
              <a:rPr lang="en-GB" sz="3400" dirty="0"/>
              <a:t>: </a:t>
            </a:r>
            <a:r>
              <a:rPr lang="en-GB" sz="3400" b="1" dirty="0"/>
              <a:t>n</a:t>
            </a:r>
            <a:endParaRPr lang="bg-BG" dirty="0"/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 err="1"/>
              <a:t>На</a:t>
            </a:r>
            <a:r>
              <a:rPr lang="en-GB" sz="3400" dirty="0"/>
              <a:t> </a:t>
            </a:r>
            <a:r>
              <a:rPr lang="en-GB" sz="3400" dirty="0" err="1"/>
              <a:t>следващите</a:t>
            </a:r>
            <a:r>
              <a:rPr lang="en-GB" sz="3400" dirty="0"/>
              <a:t> </a:t>
            </a:r>
            <a:r>
              <a:rPr lang="en-GB" sz="3400" b="1" dirty="0"/>
              <a:t>n</a:t>
            </a:r>
            <a:r>
              <a:rPr lang="en-GB" sz="3400" dirty="0"/>
              <a:t> </a:t>
            </a:r>
            <a:r>
              <a:rPr lang="en-GB" sz="3400" dirty="0" err="1"/>
              <a:t>редове</a:t>
            </a:r>
            <a:r>
              <a:rPr lang="en-GB" sz="3400" dirty="0"/>
              <a:t> </a:t>
            </a:r>
            <a:r>
              <a:rPr lang="en-GB" sz="3400" dirty="0" err="1"/>
              <a:t>получавате</a:t>
            </a:r>
            <a:r>
              <a:rPr lang="en-GB" sz="3400" dirty="0"/>
              <a:t> </a:t>
            </a:r>
            <a:r>
              <a:rPr lang="en-GB" sz="3400" dirty="0" err="1"/>
              <a:t>елементите</a:t>
            </a:r>
            <a:endParaRPr lang="en-GB" sz="3400" dirty="0" err="1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400" dirty="0"/>
              <a:t>    </a:t>
            </a:r>
            <a:r>
              <a:rPr lang="en-GB" sz="3400" dirty="0" err="1"/>
              <a:t>за</a:t>
            </a:r>
            <a:r>
              <a:rPr lang="en-GB" sz="3400" dirty="0"/>
              <a:t> </a:t>
            </a:r>
            <a:r>
              <a:rPr lang="en-GB" sz="3400" dirty="0" err="1"/>
              <a:t>всяка</a:t>
            </a:r>
            <a:r>
              <a:rPr lang="en-GB" sz="3400" dirty="0"/>
              <a:t> </a:t>
            </a:r>
            <a:r>
              <a:rPr lang="en-GB" sz="3400" dirty="0" err="1"/>
              <a:t>редица</a:t>
            </a:r>
            <a:endParaRPr lang="en-GB" sz="3400" dirty="0" err="1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 err="1"/>
              <a:t>Докато</a:t>
            </a:r>
            <a:r>
              <a:rPr lang="en-GB" sz="3400" dirty="0"/>
              <a:t> </a:t>
            </a:r>
            <a:r>
              <a:rPr lang="en-GB" sz="3400" dirty="0" err="1"/>
              <a:t>не</a:t>
            </a:r>
            <a:r>
              <a:rPr lang="en-GB" sz="3400" dirty="0"/>
              <a:t> </a:t>
            </a:r>
            <a:r>
              <a:rPr lang="en-GB" sz="3400" dirty="0" err="1"/>
              <a:t>получите</a:t>
            </a:r>
            <a:r>
              <a:rPr lang="en-GB" sz="3400" dirty="0"/>
              <a:t> 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END</a:t>
            </a:r>
            <a:r>
              <a:rPr lang="en-GB" sz="3400" dirty="0"/>
              <a:t>", </a:t>
            </a:r>
            <a:r>
              <a:rPr lang="en-GB" sz="3400" dirty="0" err="1"/>
              <a:t>четете</a:t>
            </a:r>
            <a:r>
              <a:rPr lang="en-GB" sz="3400" dirty="0"/>
              <a:t> </a:t>
            </a:r>
            <a:r>
              <a:rPr lang="en-GB" sz="3400" dirty="0" err="1"/>
              <a:t>командите</a:t>
            </a:r>
            <a:endParaRPr lang="en-GB" sz="3400" dirty="0" err="1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GB" sz="3200" dirty="0" err="1"/>
              <a:t>Добави</a:t>
            </a:r>
            <a:r>
              <a:rPr lang="en-GB" sz="32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 err="1">
                <a:solidFill>
                  <a:schemeClr val="bg1"/>
                </a:solidFill>
                <a:latin typeface="Consolas"/>
              </a:rPr>
              <a:t>ред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 err="1">
                <a:solidFill>
                  <a:schemeClr val="bg1"/>
                </a:solidFill>
                <a:latin typeface="Consolas"/>
              </a:rPr>
              <a:t>колона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 err="1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GB" sz="3200" dirty="0" err="1"/>
              <a:t>Извади</a:t>
            </a:r>
            <a:r>
              <a:rPr lang="en-GB" sz="3200" dirty="0"/>
              <a:t> 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 err="1">
                <a:solidFill>
                  <a:schemeClr val="bg1"/>
                </a:solidFill>
                <a:latin typeface="Consolas"/>
              </a:rPr>
              <a:t>ред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 err="1">
                <a:solidFill>
                  <a:schemeClr val="bg1"/>
                </a:solidFill>
                <a:latin typeface="Consolas"/>
              </a:rPr>
              <a:t>колона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 err="1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 err="1">
                <a:solidFill>
                  <a:srgbClr val="234465"/>
                </a:solidFill>
              </a:rPr>
              <a:t>Ако</a:t>
            </a:r>
            <a:r>
              <a:rPr lang="en-GB" sz="3400" dirty="0">
                <a:solidFill>
                  <a:srgbClr val="234465"/>
                </a:solidFill>
              </a:rPr>
              <a:t> </a:t>
            </a:r>
            <a:r>
              <a:rPr lang="en-GB" sz="3400" dirty="0" err="1">
                <a:solidFill>
                  <a:srgbClr val="234465"/>
                </a:solidFill>
              </a:rPr>
              <a:t>кординатите</a:t>
            </a:r>
            <a:r>
              <a:rPr lang="en-GB" sz="3400" dirty="0">
                <a:solidFill>
                  <a:srgbClr val="234465"/>
                </a:solidFill>
              </a:rPr>
              <a:t> </a:t>
            </a:r>
            <a:r>
              <a:rPr lang="en-GB" sz="3400" dirty="0" err="1">
                <a:solidFill>
                  <a:srgbClr val="234465"/>
                </a:solidFill>
              </a:rPr>
              <a:t>са</a:t>
            </a:r>
            <a:r>
              <a:rPr lang="en-GB" sz="3400" dirty="0">
                <a:solidFill>
                  <a:srgbClr val="234465"/>
                </a:solidFill>
              </a:rPr>
              <a:t> </a:t>
            </a:r>
            <a:r>
              <a:rPr lang="en-GB" sz="3400" dirty="0" err="1">
                <a:solidFill>
                  <a:srgbClr val="234465"/>
                </a:solidFill>
              </a:rPr>
              <a:t>невалидни</a:t>
            </a:r>
            <a:r>
              <a:rPr lang="en-GB" sz="3400" dirty="0">
                <a:solidFill>
                  <a:srgbClr val="234465"/>
                </a:solidFill>
              </a:rPr>
              <a:t> </a:t>
            </a:r>
            <a:r>
              <a:rPr lang="en-GB" sz="3400" dirty="0" err="1">
                <a:solidFill>
                  <a:srgbClr val="234465"/>
                </a:solidFill>
                <a:ea typeface="+mn-lt"/>
                <a:cs typeface="+mn-lt"/>
              </a:rPr>
              <a:t>отпечатайте</a:t>
            </a:r>
            <a:r>
              <a:rPr lang="en-GB" sz="3400" dirty="0">
                <a:solidFill>
                  <a:srgbClr val="234465"/>
                </a:solidFill>
              </a:rPr>
              <a:t>: </a:t>
            </a:r>
            <a:r>
              <a:rPr lang="en-GB" sz="3400" dirty="0">
                <a:solidFill>
                  <a:schemeClr val="bg1"/>
                </a:solidFill>
              </a:rPr>
              <a:t>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Invalid coordinates</a:t>
            </a:r>
            <a:r>
              <a:rPr lang="en-GB" sz="3400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GB" sz="340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 err="1"/>
              <a:t>Когато</a:t>
            </a:r>
            <a:r>
              <a:rPr lang="en-GB" sz="3400" dirty="0"/>
              <a:t> </a:t>
            </a:r>
            <a:r>
              <a:rPr lang="en-GB" sz="3400" dirty="0" err="1"/>
              <a:t>получите</a:t>
            </a:r>
            <a:r>
              <a:rPr lang="en-GB" sz="3400" dirty="0"/>
              <a:t> 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END</a:t>
            </a:r>
            <a:r>
              <a:rPr lang="en-GB" sz="3400" dirty="0"/>
              <a:t>" </a:t>
            </a:r>
            <a:r>
              <a:rPr lang="en-GB" sz="3400" dirty="0" err="1"/>
              <a:t>отпечатайте</a:t>
            </a:r>
            <a:r>
              <a:rPr lang="en-GB" sz="3400" dirty="0"/>
              <a:t> </a:t>
            </a:r>
            <a:r>
              <a:rPr lang="en-GB" sz="3400" dirty="0" err="1"/>
              <a:t>назъбения</a:t>
            </a:r>
            <a:r>
              <a:rPr lang="en-GB" sz="3400" dirty="0"/>
              <a:t> </a:t>
            </a:r>
            <a:r>
              <a:rPr lang="en-GB" sz="3400" dirty="0" err="1"/>
              <a:t>масив</a:t>
            </a:r>
            <a:endParaRPr lang="en-GB" sz="3400" dirty="0" err="1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Модефикация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 </a:t>
            </a:r>
            <a:r>
              <a:rPr lang="en-US" sz="3950" dirty="0" err="1"/>
              <a:t>назъбен</a:t>
            </a:r>
            <a:r>
              <a:rPr lang="en-US" sz="3950" dirty="0"/>
              <a:t> </a:t>
            </a:r>
            <a:r>
              <a:rPr lang="en-US" sz="3950" dirty="0" err="1"/>
              <a:t>масив</a:t>
            </a:r>
            <a:endParaRPr lang="en-GB" sz="3950" dirty="0" err="1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A797030-1AA8-49B3-81AB-87F3121E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9249" y="1522454"/>
            <a:ext cx="271815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Add 0 0 5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Subtract 1 1 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94E4502-19C2-436D-B519-E76B49426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4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7360" y="1484785"/>
            <a:ext cx="10392293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 b="1" noProof="1">
                <a:latin typeface="Consolas"/>
              </a:rPr>
              <a:t>int rowSize = int.Parse(Console.ReadLine());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/>
              </a:rPr>
              <a:t>int[][]</a:t>
            </a:r>
            <a:r>
              <a:rPr lang="en-US" sz="2600" b="1" noProof="1">
                <a:latin typeface="Consolas"/>
              </a:rPr>
              <a:t> matrix =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new int[rowSize][]</a:t>
            </a:r>
            <a:r>
              <a:rPr lang="en-US" sz="2600" b="1" noProof="1">
                <a:latin typeface="Consolas"/>
              </a:rPr>
              <a:t>;</a:t>
            </a:r>
          </a:p>
          <a:p>
            <a:endParaRPr lang="en-US" sz="2600" b="1" noProof="1">
              <a:latin typeface="Consolas" panose="020B0609020204030204" pitchFamily="49" charset="0"/>
            </a:endParaRPr>
          </a:p>
          <a:p>
            <a:r>
              <a:rPr lang="en-US" sz="2600" b="1" noProof="1">
                <a:latin typeface="Consolas"/>
              </a:rPr>
              <a:t>for (int r = 0; r &lt; rowSize; r++)</a:t>
            </a:r>
          </a:p>
          <a:p>
            <a:r>
              <a:rPr lang="en-US" sz="2600" b="1" noProof="1">
                <a:latin typeface="Consolas"/>
              </a:rPr>
              <a:t>{</a:t>
            </a:r>
          </a:p>
          <a:p>
            <a:r>
              <a:rPr lang="en-US" sz="2600" b="1" noProof="1">
                <a:latin typeface="Consolas"/>
              </a:rPr>
              <a:t>  int[] col = Console.ReadLine()</a:t>
            </a:r>
          </a:p>
          <a:p>
            <a:r>
              <a:rPr lang="en-US" sz="2600" b="1" noProof="1">
                <a:latin typeface="Consolas"/>
              </a:rPr>
              <a:t>                     .Split()</a:t>
            </a:r>
          </a:p>
          <a:p>
            <a:r>
              <a:rPr lang="en-US" sz="2600" b="1" noProof="1">
                <a:latin typeface="Consolas"/>
              </a:rPr>
              <a:t>                     .Select(int.Parse)</a:t>
            </a:r>
          </a:p>
          <a:p>
            <a:r>
              <a:rPr lang="en-US" sz="2600" b="1" noProof="1">
                <a:latin typeface="Consolas"/>
              </a:rPr>
              <a:t>                     .ToArray();</a:t>
            </a:r>
          </a:p>
          <a:p>
            <a:r>
              <a:rPr lang="en-US" sz="2600" b="1" noProof="1">
                <a:latin typeface="Consolas"/>
              </a:rPr>
              <a:t>  matrix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[r]</a:t>
            </a:r>
            <a:r>
              <a:rPr lang="en-US" sz="2600" b="1" noProof="1">
                <a:latin typeface="Consolas"/>
              </a:rPr>
              <a:t> =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col</a:t>
            </a:r>
            <a:r>
              <a:rPr lang="en-US" sz="2600" b="1" noProof="1">
                <a:latin typeface="Consolas"/>
              </a:rPr>
              <a:t>;</a:t>
            </a:r>
          </a:p>
          <a:p>
            <a:r>
              <a:rPr lang="en-US" sz="2600" b="1" noProof="1">
                <a:latin typeface="Consolas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продължаваме на следващият слайд</a:t>
            </a:r>
            <a:endParaRPr lang="en-US" sz="26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 err="1">
                <a:ea typeface="+mj-lt"/>
                <a:cs typeface="+mj-lt"/>
              </a:rPr>
              <a:t>Модефикация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назъбен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масив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9CB9EAB-312D-41B1-A3CD-1095530FAE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1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7384" y="1134000"/>
            <a:ext cx="1066222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 b="1" noProof="1">
                <a:latin typeface="Consolas"/>
              </a:rPr>
              <a:t>string line;</a:t>
            </a:r>
          </a:p>
          <a:p>
            <a:r>
              <a:rPr lang="en-US" sz="2600" b="1" noProof="1">
                <a:latin typeface="Consolas"/>
              </a:rPr>
              <a:t>while ((line = Console.ReadLine()) != "END") {</a:t>
            </a:r>
          </a:p>
          <a:p>
            <a:r>
              <a:rPr lang="en-US" sz="2600" b="1" noProof="1">
                <a:latin typeface="Consolas"/>
              </a:rPr>
              <a:t>  string[] tokens = line.Split();</a:t>
            </a:r>
          </a:p>
          <a:p>
            <a:r>
              <a:rPr lang="en-US" sz="2600" b="1" noProof="1">
                <a:latin typeface="Consolas"/>
              </a:rPr>
              <a:t>  string command = tokens[0];</a:t>
            </a:r>
          </a:p>
          <a:p>
            <a:r>
              <a:rPr lang="en-US" sz="2600" b="1" noProof="1">
                <a:latin typeface="Consolas"/>
              </a:rPr>
              <a:t>  int row = int.Parse(tokens[1]);</a:t>
            </a:r>
          </a:p>
          <a:p>
            <a:r>
              <a:rPr lang="en-US" sz="2600" b="1" noProof="1">
                <a:latin typeface="Consolas"/>
              </a:rPr>
              <a:t>  int col = int.Parse(tokens[2]);</a:t>
            </a:r>
          </a:p>
          <a:p>
            <a:r>
              <a:rPr lang="en-US" sz="2600" b="1" noProof="1">
                <a:latin typeface="Consolas"/>
              </a:rPr>
              <a:t>  int value = int.Parse(tokens[3]);</a:t>
            </a:r>
          </a:p>
          <a:p>
            <a:r>
              <a:rPr lang="en-US" sz="2600" b="1" noProof="1">
                <a:latin typeface="Consolas"/>
              </a:rPr>
              <a:t>  if (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row &lt; 0</a:t>
            </a:r>
            <a:r>
              <a:rPr lang="en-US" sz="2600" b="1" noProof="1">
                <a:latin typeface="Consolas"/>
              </a:rPr>
              <a:t> ||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row &gt;= matrix.Length</a:t>
            </a:r>
            <a:r>
              <a:rPr lang="en-US" sz="2600" b="1" noProof="1">
                <a:latin typeface="Consolas"/>
              </a:rPr>
              <a:t> || … )</a:t>
            </a:r>
          </a:p>
          <a:p>
            <a:r>
              <a:rPr lang="en-US" sz="2600" b="1" noProof="1">
                <a:latin typeface="Consolas"/>
              </a:rPr>
              <a:t>    { Console.WriteLine("Invalid coordinates"); }</a:t>
            </a:r>
          </a:p>
          <a:p>
            <a:r>
              <a:rPr lang="en-US" sz="2600" b="1" noProof="1">
                <a:latin typeface="Consolas"/>
              </a:rPr>
              <a:t>  else</a:t>
            </a:r>
          </a:p>
          <a:p>
            <a:r>
              <a:rPr lang="en-US" sz="2600" b="1" noProof="1">
                <a:latin typeface="Consolas"/>
              </a:rPr>
              <a:t>    { 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 Да напишете командите</a:t>
            </a:r>
            <a:r>
              <a:rPr lang="en-US" sz="2600" b="1" noProof="1">
                <a:latin typeface="Consolas"/>
              </a:rPr>
              <a:t> }</a:t>
            </a:r>
          </a:p>
          <a:p>
            <a:r>
              <a:rPr lang="en-US" sz="2600" b="1" noProof="1">
                <a:latin typeface="Consolas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 Да се отпечата матрицата</a:t>
            </a:r>
            <a:endParaRPr lang="en-US" sz="26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>
                <a:ea typeface="+mj-lt"/>
                <a:cs typeface="+mj-lt"/>
              </a:rPr>
              <a:t>Решение</a:t>
            </a:r>
            <a:r>
              <a:rPr lang="en-US" sz="3950"/>
              <a:t>: </a:t>
            </a:r>
            <a:r>
              <a:rPr lang="en-US" sz="3950">
                <a:ea typeface="+mj-lt"/>
                <a:cs typeface="+mj-lt"/>
              </a:rPr>
              <a:t>Модефикация на назъбен масив</a:t>
            </a:r>
            <a:r>
              <a:rPr lang="en-US" sz="3950"/>
              <a:t> (2)</a:t>
            </a:r>
            <a:endParaRPr lang="bg-BG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20" y="3043106"/>
            <a:ext cx="2570173" cy="833063"/>
          </a:xfrm>
          <a:prstGeom prst="wedgeRoundRectCallout">
            <a:avLst>
              <a:gd name="adj1" fmla="val -62328"/>
              <a:gd name="adj2" fmla="val 55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50" b="1" dirty="0" err="1">
                <a:solidFill>
                  <a:srgbClr val="FFFFFF"/>
                </a:solidFill>
              </a:rPr>
              <a:t>Проверяваме</a:t>
            </a:r>
            <a:r>
              <a:rPr lang="en-GB" sz="2350" b="1" dirty="0">
                <a:solidFill>
                  <a:srgbClr val="FFFFFF"/>
                </a:solidFill>
              </a:rPr>
              <a:t> </a:t>
            </a:r>
            <a:r>
              <a:rPr lang="en-GB" sz="2350" b="1" dirty="0" err="1">
                <a:solidFill>
                  <a:srgbClr val="FFFFFF"/>
                </a:solidFill>
              </a:rPr>
              <a:t>за</a:t>
            </a:r>
            <a:r>
              <a:rPr lang="en-GB" sz="2350" b="1" dirty="0">
                <a:solidFill>
                  <a:srgbClr val="FFFFFF"/>
                </a:solidFill>
              </a:rPr>
              <a:t> </a:t>
            </a:r>
            <a:r>
              <a:rPr lang="en-GB" sz="2350" b="1" dirty="0" err="1">
                <a:solidFill>
                  <a:srgbClr val="FFFFFF"/>
                </a:solidFill>
              </a:rPr>
              <a:t>колоната</a:t>
            </a:r>
            <a:endParaRPr lang="en-GB" sz="2350" b="1" dirty="0" err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0F4926-C7B2-4264-B298-F012D361CB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FE161-09E5-456E-8236-2984E6D3BCF7}"/>
              </a:ext>
            </a:extLst>
          </p:cNvPr>
          <p:cNvSpPr txBox="1"/>
          <p:nvPr/>
        </p:nvSpPr>
        <p:spPr>
          <a:xfrm>
            <a:off x="801479" y="6403994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https://judge.softuni.org/Contests/Practice/Index/3174#16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6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350" dirty="0" err="1"/>
              <a:t>Напишете</a:t>
            </a:r>
            <a:r>
              <a:rPr lang="en-GB" sz="3350" dirty="0"/>
              <a:t> </a:t>
            </a:r>
            <a:r>
              <a:rPr lang="en-GB" sz="3350" dirty="0" err="1"/>
              <a:t>програма</a:t>
            </a:r>
            <a:r>
              <a:rPr lang="en-GB" sz="3350" dirty="0"/>
              <a:t>, </a:t>
            </a:r>
            <a:r>
              <a:rPr lang="en-GB" sz="3350" dirty="0" err="1"/>
              <a:t>която</a:t>
            </a:r>
            <a:r>
              <a:rPr lang="en-GB" sz="3350" dirty="0"/>
              <a:t> </a:t>
            </a:r>
            <a:r>
              <a:rPr lang="en-GB" sz="3350" dirty="0" err="1"/>
              <a:t>принтира</a:t>
            </a:r>
            <a:r>
              <a:rPr lang="en-GB" sz="3350" dirty="0"/>
              <a:t> </a:t>
            </a:r>
            <a:r>
              <a:rPr lang="en-GB" sz="3350" b="1" dirty="0">
                <a:hlinkClick r:id="rId2"/>
              </a:rPr>
              <a:t>триъгълника на Паскал</a:t>
            </a:r>
            <a:endParaRPr lang="en-GB" sz="3350" b="1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Tриъгълника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Паскал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143" y="3221055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87" y="2667200"/>
            <a:ext cx="14728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404" y="331293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67" y="3192774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12" y="2286299"/>
            <a:ext cx="2375723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7540" y="328255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212" y="3221055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57" y="3024771"/>
            <a:ext cx="801331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7473" y="331293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AE42BC1-0A81-41E4-BEEB-752CB7EC3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4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44501" y="1160295"/>
            <a:ext cx="10507820" cy="56938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long[][] </a:t>
            </a:r>
            <a:r>
              <a:rPr lang="en-US" sz="2800" b="1" noProof="1">
                <a:latin typeface="Consolas"/>
                <a:cs typeface="Consolas" pitchFamily="49" charset="0"/>
              </a:rPr>
              <a:t>triangle =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new long[height</a:t>
            </a:r>
            <a:r>
              <a:rPr lang="en-US" sz="2800" b="1" noProof="1">
                <a:latin typeface="Consolas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int currentWidth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triangle[row] = new long[currentWidth]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 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currentRow[0] = 1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currentRow[currentRow.Length - 1] = 1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latin typeface="Consolas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Да се запълнят елементите на всяка редица (следващият слайд)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/>
              <a:t>Tриъгълника</a:t>
            </a:r>
            <a:r>
              <a:rPr lang="en-US" sz="3950" dirty="0"/>
              <a:t> </a:t>
            </a:r>
            <a:r>
              <a:rPr lang="en-US" sz="3950" dirty="0" err="1"/>
              <a:t>на</a:t>
            </a:r>
            <a:r>
              <a:rPr lang="en-US" sz="3950" dirty="0"/>
              <a:t> </a:t>
            </a:r>
            <a:r>
              <a:rPr lang="en-US" sz="3950" dirty="0" err="1"/>
              <a:t>Паскал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00404DE-DB8B-429C-B2DD-476BFA6F51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8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776" y="1420019"/>
            <a:ext cx="1129684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if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 (</a:t>
            </a:r>
            <a:r>
              <a:rPr lang="en-US" sz="25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currentRow.Length &gt; 2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500" b="1" noProof="1">
                <a:latin typeface="Consolas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   </a:t>
            </a:r>
            <a:r>
              <a:rPr lang="en-US" sz="25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long[] previousRow = triangle[row - 1]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   </a:t>
            </a:r>
            <a:r>
              <a:rPr lang="en-US" sz="2500" b="1" noProof="1">
                <a:latin typeface="Consolas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  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Да се отпечата триъгълника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/>
              <a:t>Tриъгълника</a:t>
            </a:r>
            <a:r>
              <a:rPr lang="en-US" sz="3950" dirty="0"/>
              <a:t> </a:t>
            </a:r>
            <a:r>
              <a:rPr lang="en-US" sz="3950" dirty="0" err="1"/>
              <a:t>на</a:t>
            </a:r>
            <a:r>
              <a:rPr lang="en-US" sz="3950" dirty="0"/>
              <a:t> </a:t>
            </a:r>
            <a:r>
              <a:rPr lang="en-US" sz="3950" dirty="0" err="1"/>
              <a:t>Паскал</a:t>
            </a:r>
            <a:r>
              <a:rPr lang="en-US" sz="3950" dirty="0"/>
              <a:t> (2)</a:t>
            </a:r>
            <a:endParaRPr lang="bg-BG" sz="3950" dirty="0"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4C7123-74B3-485D-8679-CD4B15C9E5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1B140-8B1E-49CB-8BF1-32EFD7E38DB5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/>
              <a:t>Тествайте</a:t>
            </a:r>
            <a:r>
              <a:rPr lang="en-US" sz="1950" dirty="0"/>
              <a:t> </a:t>
            </a:r>
            <a:r>
              <a:rPr lang="en-US" sz="1950" dirty="0" err="1"/>
              <a:t>решението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https://judge.softuni.org/Contests/Practice/Index/3174#17</a:t>
            </a:r>
            <a:endParaRPr lang="en-US" sz="195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7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US" sz="3350" dirty="0" err="1">
                <a:cs typeface="Calibri"/>
              </a:rPr>
              <a:t>За</a:t>
            </a:r>
            <a:endParaRPr lang="en-US" dirty="0" err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Какво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научихме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днес</a:t>
            </a:r>
            <a:r>
              <a:rPr lang="en-US" sz="3950" dirty="0">
                <a:ea typeface="+mj-lt"/>
                <a:cs typeface="+mj-lt"/>
              </a:rPr>
              <a:t>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0200" y="1752523"/>
            <a:ext cx="11266918" cy="4675412"/>
          </a:xfrm>
          <a:prstGeom prst="rect">
            <a:avLst/>
          </a:prstGeom>
        </p:spPr>
        <p:txBody>
          <a:bodyPr vert="horz" lIns="107972" tIns="35991" rIns="107972" bIns="35991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US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Многомерен</a:t>
            </a:r>
            <a:r>
              <a:rPr lang="en-US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55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масив</a:t>
            </a:r>
            <a:endParaRPr lang="en-US" sz="3550" b="1" dirty="0" err="1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 latinLnBrk="0">
              <a:lnSpc>
                <a:spcPct val="100000"/>
              </a:lnSpc>
              <a:buClr>
                <a:schemeClr val="bg2"/>
              </a:buClr>
            </a:pPr>
            <a:r>
              <a:rPr lang="en-US" sz="3350" dirty="0" err="1">
                <a:solidFill>
                  <a:schemeClr val="bg2"/>
                </a:solidFill>
              </a:rPr>
              <a:t>Имаме</a:t>
            </a:r>
            <a:r>
              <a:rPr lang="en-US" sz="3350" dirty="0">
                <a:solidFill>
                  <a:schemeClr val="bg2"/>
                </a:solidFill>
              </a:rPr>
              <a:t> 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повече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от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едно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3350" dirty="0" err="1">
                <a:solidFill>
                  <a:schemeClr val="bg2"/>
                </a:solidFill>
              </a:rPr>
              <a:t>измерение</a:t>
            </a:r>
            <a:endParaRPr lang="en-US" sz="3350" b="1" dirty="0" err="1">
              <a:solidFill>
                <a:schemeClr val="bg2"/>
              </a:solidFill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350" dirty="0" err="1">
                <a:solidFill>
                  <a:schemeClr val="bg2"/>
                </a:solidFill>
              </a:rPr>
              <a:t>Масив</a:t>
            </a:r>
            <a:r>
              <a:rPr lang="en-US" sz="3350" dirty="0">
                <a:solidFill>
                  <a:schemeClr val="bg2"/>
                </a:solidFill>
              </a:rPr>
              <a:t> </a:t>
            </a:r>
            <a:r>
              <a:rPr lang="en-US" sz="3350" dirty="0" err="1">
                <a:solidFill>
                  <a:schemeClr val="bg2"/>
                </a:solidFill>
              </a:rPr>
              <a:t>от</a:t>
            </a:r>
            <a:r>
              <a:rPr lang="en-US" sz="3350" dirty="0">
                <a:solidFill>
                  <a:schemeClr val="bg2"/>
                </a:solidFill>
              </a:rPr>
              <a:t> </a:t>
            </a:r>
            <a:r>
              <a:rPr lang="en-US" sz="3350" dirty="0" err="1">
                <a:solidFill>
                  <a:schemeClr val="bg2"/>
                </a:solidFill>
              </a:rPr>
              <a:t>второ</a:t>
            </a:r>
            <a:r>
              <a:rPr lang="en-US" sz="3350" dirty="0">
                <a:solidFill>
                  <a:schemeClr val="bg2"/>
                </a:solidFill>
              </a:rPr>
              <a:t> </a:t>
            </a:r>
            <a:r>
              <a:rPr lang="en-US" sz="3350" dirty="0" err="1">
                <a:solidFill>
                  <a:schemeClr val="bg2"/>
                </a:solidFill>
              </a:rPr>
              <a:t>измерение</a:t>
            </a:r>
            <a:r>
              <a:rPr lang="en-US" sz="3350" dirty="0">
                <a:solidFill>
                  <a:schemeClr val="bg2"/>
                </a:solidFill>
              </a:rPr>
              <a:t> е </a:t>
            </a:r>
            <a:r>
              <a:rPr lang="en-US" sz="3350" dirty="0" err="1">
                <a:solidFill>
                  <a:schemeClr val="bg2"/>
                </a:solidFill>
              </a:rPr>
              <a:t>като</a:t>
            </a:r>
            <a:r>
              <a:rPr lang="en-US" sz="3350" dirty="0">
                <a:solidFill>
                  <a:schemeClr val="bg2"/>
                </a:solidFill>
              </a:rPr>
              <a:t> </a:t>
            </a:r>
            <a:r>
              <a:rPr lang="en-US" sz="3350" dirty="0" err="1">
                <a:solidFill>
                  <a:schemeClr val="bg2"/>
                </a:solidFill>
              </a:rPr>
              <a:t>таблица</a:t>
            </a:r>
            <a:r>
              <a:rPr lang="en-US" sz="3350" dirty="0">
                <a:solidFill>
                  <a:schemeClr val="bg2"/>
                </a:solidFill>
              </a:rPr>
              <a:t> </a:t>
            </a:r>
            <a:r>
              <a:rPr lang="en-US" sz="3350" dirty="0" err="1">
                <a:solidFill>
                  <a:schemeClr val="bg2"/>
                </a:solidFill>
              </a:rPr>
              <a:t>от</a:t>
            </a:r>
            <a:r>
              <a:rPr lang="en-US" sz="3350" dirty="0">
                <a:solidFill>
                  <a:schemeClr val="bg2"/>
                </a:solidFill>
              </a:rPr>
              <a:t>  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редици</a:t>
            </a:r>
            <a:r>
              <a:rPr lang="en-US" sz="3350" dirty="0">
                <a:solidFill>
                  <a:schemeClr val="bg2"/>
                </a:solidFill>
              </a:rPr>
              <a:t> и 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endParaRPr lang="en-US" sz="33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US" sz="35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Назъбен</a:t>
            </a:r>
            <a:r>
              <a:rPr lang="en-US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5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масив</a:t>
            </a:r>
            <a:endParaRPr lang="en-US" sz="3550" b="1" dirty="0" err="1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350" dirty="0" err="1">
                <a:solidFill>
                  <a:schemeClr val="bg2"/>
                </a:solidFill>
              </a:rPr>
              <a:t>Масив</a:t>
            </a:r>
            <a:r>
              <a:rPr lang="en-US" sz="3350" dirty="0">
                <a:solidFill>
                  <a:schemeClr val="bg2"/>
                </a:solidFill>
              </a:rPr>
              <a:t> </a:t>
            </a:r>
            <a:r>
              <a:rPr lang="en-US" sz="3350" dirty="0" err="1">
                <a:solidFill>
                  <a:schemeClr val="bg2"/>
                </a:solidFill>
              </a:rPr>
              <a:t>от</a:t>
            </a:r>
            <a:r>
              <a:rPr lang="en-US" sz="3350" dirty="0">
                <a:solidFill>
                  <a:schemeClr val="bg2"/>
                </a:solidFill>
              </a:rPr>
              <a:t> </a:t>
            </a:r>
            <a:r>
              <a:rPr lang="en-US" sz="3350" dirty="0" err="1">
                <a:solidFill>
                  <a:schemeClr val="bg2"/>
                </a:solidFill>
              </a:rPr>
              <a:t>масиви</a:t>
            </a:r>
            <a:endParaRPr lang="en-US" sz="3350" dirty="0" err="1">
              <a:solidFill>
                <a:schemeClr val="bg2"/>
              </a:solidFill>
              <a:cs typeface="Calibri"/>
            </a:endParaRPr>
          </a:p>
          <a:p>
            <a:pPr marL="989965" lvl="1" indent="-380365" latinLnBrk="0">
              <a:lnSpc>
                <a:spcPct val="100000"/>
              </a:lnSpc>
              <a:buClr>
                <a:schemeClr val="bg2"/>
              </a:buClr>
            </a:pPr>
            <a:r>
              <a:rPr lang="en-US" sz="3350" dirty="0" err="1">
                <a:solidFill>
                  <a:schemeClr val="bg2"/>
                </a:solidFill>
              </a:rPr>
              <a:t>Всеки</a:t>
            </a:r>
            <a:r>
              <a:rPr lang="en-US" sz="3350" dirty="0">
                <a:solidFill>
                  <a:schemeClr val="bg2"/>
                </a:solidFill>
              </a:rPr>
              <a:t> 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сам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по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себе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</a:t>
            </a:r>
            <a:r>
              <a:rPr lang="en-US" sz="3350" dirty="0" err="1">
                <a:solidFill>
                  <a:schemeClr val="bg2"/>
                </a:solidFill>
              </a:rPr>
              <a:t>си</a:t>
            </a:r>
            <a:r>
              <a:rPr lang="en-US" sz="3350" dirty="0">
                <a:solidFill>
                  <a:schemeClr val="bg2"/>
                </a:solidFill>
              </a:rPr>
              <a:t> е </a:t>
            </a:r>
            <a:r>
              <a:rPr lang="en-US" sz="3350" dirty="0" err="1">
                <a:solidFill>
                  <a:schemeClr val="bg2"/>
                </a:solidFill>
              </a:rPr>
              <a:t>масив</a:t>
            </a:r>
            <a:endParaRPr lang="en-US" sz="3350" b="1" dirty="0" err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76FB6D-2D0D-45DA-8E18-1FA8F946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5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Въпроси?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405494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9" y="1143595"/>
            <a:ext cx="2751280" cy="31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DF156ECD-CE4E-46D4-9F38-1EFDF7799A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en-US" sz="4400" b="0" dirty="0" err="1">
                <a:cs typeface="Arial"/>
              </a:rPr>
              <a:t>Определение</a:t>
            </a:r>
            <a:r>
              <a:rPr lang="en-US" sz="4400" b="0" dirty="0">
                <a:cs typeface="Arial"/>
              </a:rPr>
              <a:t> и </a:t>
            </a:r>
            <a:r>
              <a:rPr lang="en-US" sz="4400" b="0" dirty="0" err="1">
                <a:cs typeface="Arial"/>
              </a:rPr>
              <a:t>използване</a:t>
            </a:r>
            <a:endParaRPr lang="bg-BG" sz="4400" b="0" dirty="0" err="1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6C3B402-3EE4-4300-959C-9DD0F3DBBAFE}"/>
              </a:ext>
            </a:extLst>
          </p:cNvPr>
          <p:cNvSpPr txBox="1">
            <a:spLocks/>
          </p:cNvSpPr>
          <p:nvPr/>
        </p:nvSpPr>
        <p:spPr>
          <a:xfrm>
            <a:off x="614949" y="4689000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spcBef>
                <a:spcPct val="0"/>
              </a:spcBef>
              <a:buNone/>
              <a:defRPr lang="en-US" sz="5396" b="1" kern="1200" baseline="0">
                <a:solidFill>
                  <a:srgbClr val="32737E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5350" dirty="0" err="1">
                <a:solidFill>
                  <a:srgbClr val="234465"/>
                </a:solidFill>
                <a:latin typeface="Calibri" panose="020F0502020204030204"/>
                <a:cs typeface="Calibri"/>
              </a:rPr>
              <a:t>Многомерни</a:t>
            </a:r>
            <a:r>
              <a:rPr lang="en-GB" sz="5350" dirty="0">
                <a:solidFill>
                  <a:srgbClr val="234465"/>
                </a:solidFill>
                <a:latin typeface="Calibri" panose="020F0502020204030204"/>
                <a:cs typeface="Calibri"/>
              </a:rPr>
              <a:t> </a:t>
            </a:r>
            <a:r>
              <a:rPr lang="en-GB" sz="5350" dirty="0" err="1">
                <a:solidFill>
                  <a:srgbClr val="234465"/>
                </a:solidFill>
                <a:latin typeface="Calibri" panose="020F0502020204030204"/>
                <a:cs typeface="Calibri"/>
              </a:rPr>
              <a:t>масиви</a:t>
            </a:r>
          </a:p>
        </p:txBody>
      </p:sp>
    </p:spTree>
    <p:extLst>
      <p:ext uri="{BB962C8B-B14F-4D97-AF65-F5344CB8AC3E}">
        <p14:creationId xmlns:p14="http://schemas.microsoft.com/office/powerpoint/2010/main" val="203256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768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1196706"/>
              </p:ext>
            </p:extLst>
          </p:nvPr>
        </p:nvGraphicFramePr>
        <p:xfrm>
          <a:off x="2245894" y="4491789"/>
          <a:ext cx="7863585" cy="2145739"/>
        </p:xfrm>
        <a:graphic>
          <a:graphicData uri="http://schemas.openxmlformats.org/drawingml/2006/table">
            <a:tbl>
              <a:tblPr/>
              <a:tblGrid>
                <a:gridCol w="9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544">
                <a:tc rowSpan="4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</a:t>
                      </a:r>
                      <a:endParaRPr kumimoji="1" lang="en-US" sz="2800" b="1" i="0" u="none" strike="noStrike" kern="1200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lang="en-GB" sz="2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Колони</a:t>
                      </a:r>
                      <a:endParaRPr kumimoji="1" lang="bg-BG" dirty="0" err="1"/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595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9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9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76026" y="1050959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US" sz="3400" dirty="0" err="1">
                <a:ea typeface="+mn-lt"/>
                <a:cs typeface="+mn-lt"/>
              </a:rPr>
              <a:t>Масивът</a:t>
            </a:r>
            <a:r>
              <a:rPr lang="en-US" sz="3400" dirty="0">
                <a:ea typeface="+mn-lt"/>
                <a:cs typeface="+mn-lt"/>
              </a:rPr>
              <a:t> е </a:t>
            </a:r>
            <a:r>
              <a:rPr lang="en-US" sz="3400" dirty="0" err="1">
                <a:ea typeface="+mn-lt"/>
                <a:cs typeface="+mn-lt"/>
              </a:rPr>
              <a:t>систематично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подреждане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подобни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обекти</a:t>
            </a:r>
            <a:endParaRPr lang="en-US" sz="3400" b="1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Многомерните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масиви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 err="1"/>
              <a:t>имат</a:t>
            </a:r>
            <a:r>
              <a:rPr lang="en-US" sz="3400" dirty="0"/>
              <a:t> </a:t>
            </a:r>
            <a:r>
              <a:rPr lang="en-US" sz="3400" dirty="0" err="1"/>
              <a:t>повече</a:t>
            </a:r>
            <a:r>
              <a:rPr lang="en-US" sz="3400" dirty="0"/>
              <a:t> </a:t>
            </a:r>
            <a:r>
              <a:rPr lang="en-US" sz="3400" dirty="0" err="1"/>
              <a:t>от</a:t>
            </a:r>
            <a:r>
              <a:rPr lang="en-US" sz="3400" dirty="0"/>
              <a:t> </a:t>
            </a:r>
            <a:r>
              <a:rPr lang="en-US" sz="3400" dirty="0" err="1"/>
              <a:t>едно</a:t>
            </a:r>
            <a:r>
              <a:rPr lang="en-US" sz="3400" dirty="0"/>
              <a:t> </a:t>
            </a:r>
            <a:r>
              <a:rPr lang="en-US" sz="3400" dirty="0" err="1"/>
              <a:t>измерение</a:t>
            </a:r>
            <a:endParaRPr lang="en-US" sz="3400" dirty="0" err="1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dirty="0" err="1"/>
              <a:t>Най-често</a:t>
            </a:r>
            <a:r>
              <a:rPr lang="en-US" sz="3200" dirty="0"/>
              <a:t> </a:t>
            </a:r>
            <a:r>
              <a:rPr lang="en-US" sz="3200" dirty="0" err="1"/>
              <a:t>използваните</a:t>
            </a:r>
            <a:r>
              <a:rPr lang="en-US" sz="3200" dirty="0"/>
              <a:t> </a:t>
            </a:r>
            <a:r>
              <a:rPr lang="en-US" sz="3200" dirty="0" err="1"/>
              <a:t>многомерни</a:t>
            </a:r>
            <a:r>
              <a:rPr lang="en-US" sz="3200" dirty="0"/>
              <a:t> </a:t>
            </a:r>
            <a:r>
              <a:rPr lang="en-US" sz="3200" dirty="0" err="1"/>
              <a:t>масиви</a:t>
            </a:r>
            <a:r>
              <a:rPr lang="en-US" sz="3200" dirty="0"/>
              <a:t> </a:t>
            </a:r>
            <a:r>
              <a:rPr lang="en-US" sz="3200" dirty="0" err="1"/>
              <a:t>са</a:t>
            </a:r>
            <a:r>
              <a:rPr lang="en-US" sz="3200" dirty="0"/>
              <a:t> </a:t>
            </a:r>
            <a:r>
              <a:rPr lang="en-US" sz="3200" dirty="0" err="1"/>
              <a:t>от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2-измерения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Какво</a:t>
            </a:r>
            <a:r>
              <a:rPr lang="en-US" sz="3950" dirty="0"/>
              <a:t> е </a:t>
            </a:r>
            <a:r>
              <a:rPr lang="en-US" sz="3950" dirty="0" err="1"/>
              <a:t>многомерен</a:t>
            </a:r>
            <a:r>
              <a:rPr lang="en-US" sz="3950" dirty="0"/>
              <a:t> </a:t>
            </a:r>
            <a:r>
              <a:rPr lang="en-US" sz="3950" dirty="0" err="1"/>
              <a:t>масив</a:t>
            </a:r>
            <a:r>
              <a:rPr lang="en-US" sz="3950" dirty="0"/>
              <a:t>?</a:t>
            </a:r>
            <a:endParaRPr lang="bg-BG" sz="3950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8361626" y="3915556"/>
            <a:ext cx="1634914" cy="796906"/>
          </a:xfrm>
          <a:prstGeom prst="wedgeRoundRectCallout">
            <a:avLst>
              <a:gd name="adj1" fmla="val -326"/>
              <a:gd name="adj2" fmla="val 1129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</a:rPr>
              <a:t>Индекс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на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реда</a:t>
            </a:r>
            <a:endParaRPr lang="bg-BG" sz="2399" b="1" dirty="0" err="1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10118263" y="4312686"/>
            <a:ext cx="1766595" cy="877118"/>
          </a:xfrm>
          <a:prstGeom prst="wedgeRoundRectCallout">
            <a:avLst>
              <a:gd name="adj1" fmla="val -67633"/>
              <a:gd name="adj2" fmla="val 55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 err="1">
                <a:solidFill>
                  <a:srgbClr val="FFFFFF"/>
                </a:solidFill>
              </a:rPr>
              <a:t>Индекс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на</a:t>
            </a:r>
            <a:r>
              <a:rPr lang="en-US" sz="2350" b="1" dirty="0">
                <a:solidFill>
                  <a:srgbClr val="FFFFFF"/>
                </a:solidFill>
              </a:rPr>
              <a:t> </a:t>
            </a:r>
            <a:r>
              <a:rPr lang="en-US" sz="2350" b="1" dirty="0" err="1">
                <a:solidFill>
                  <a:srgbClr val="FFFFFF"/>
                </a:solidFill>
              </a:rPr>
              <a:t>колоната</a:t>
            </a:r>
            <a:endParaRPr lang="bg-BG" dirty="0" err="1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E6CDB2-3AA4-48D6-B3E3-F5B27102C6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8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rgbClr val="234465"/>
              </a:buClr>
            </a:pPr>
            <a:r>
              <a:rPr lang="en-US" sz="3600" dirty="0" err="1">
                <a:ea typeface="+mn-lt"/>
                <a:cs typeface="+mn-lt"/>
              </a:rPr>
              <a:t>Създаване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на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многомерен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масив</a:t>
            </a:r>
            <a:endParaRPr lang="en-US" sz="3600" dirty="0">
              <a:ea typeface="+mn-lt"/>
              <a:cs typeface="+mn-lt"/>
            </a:endParaRPr>
          </a:p>
          <a:p>
            <a:pPr marL="837565" lvl="1" indent="-456565">
              <a:lnSpc>
                <a:spcPct val="100000"/>
              </a:lnSpc>
              <a:buClr>
                <a:srgbClr val="234465"/>
              </a:buClr>
            </a:pPr>
            <a:r>
              <a:rPr lang="en-US" sz="3400" dirty="0" err="1"/>
              <a:t>Използваме</a:t>
            </a:r>
            <a:r>
              <a:rPr lang="en-US" sz="3400" dirty="0"/>
              <a:t> </a:t>
            </a:r>
            <a:r>
              <a:rPr lang="en-US" sz="3400" dirty="0" err="1"/>
              <a:t>ключовата</a:t>
            </a:r>
            <a:r>
              <a:rPr lang="en-US" sz="3400" dirty="0"/>
              <a:t> </a:t>
            </a:r>
            <a:r>
              <a:rPr lang="en-US" sz="3400" dirty="0" err="1"/>
              <a:t>дума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</a:rPr>
              <a:t>new</a:t>
            </a:r>
            <a:endParaRPr lang="en-US" sz="3400" dirty="0">
              <a:solidFill>
                <a:schemeClr val="bg1"/>
              </a:solidFill>
              <a:cs typeface="Calibri"/>
            </a:endParaRPr>
          </a:p>
          <a:p>
            <a:pPr marL="837565" lvl="1" indent="-456565">
              <a:lnSpc>
                <a:spcPct val="100000"/>
              </a:lnSpc>
              <a:buClr>
                <a:srgbClr val="234465"/>
              </a:buClr>
            </a:pPr>
            <a:r>
              <a:rPr lang="en-US" sz="3400" dirty="0" err="1"/>
              <a:t>Трябва</a:t>
            </a:r>
            <a:r>
              <a:rPr lang="en-US" sz="3400" dirty="0"/>
              <a:t> </a:t>
            </a:r>
            <a:r>
              <a:rPr lang="en-US" sz="3400" dirty="0" err="1"/>
              <a:t>да</a:t>
            </a:r>
            <a:r>
              <a:rPr lang="en-US" sz="3400" dirty="0"/>
              <a:t> </a:t>
            </a:r>
            <a:r>
              <a:rPr lang="en-US" sz="3400" dirty="0" err="1"/>
              <a:t>се</a:t>
            </a:r>
            <a:r>
              <a:rPr lang="en-US" sz="3400" dirty="0"/>
              <a:t> </a:t>
            </a:r>
            <a:r>
              <a:rPr lang="en-US" sz="3400" dirty="0" err="1"/>
              <a:t>определи</a:t>
            </a:r>
            <a:r>
              <a:rPr lang="en-US" sz="3400" dirty="0"/>
              <a:t> </a:t>
            </a:r>
            <a:r>
              <a:rPr lang="en-US" sz="3400" dirty="0" err="1"/>
              <a:t>размера</a:t>
            </a:r>
            <a:r>
              <a:rPr lang="en-US" sz="3400" dirty="0"/>
              <a:t> </a:t>
            </a:r>
            <a:r>
              <a:rPr lang="en-US" sz="3400" dirty="0" err="1"/>
              <a:t>на</a:t>
            </a:r>
            <a:r>
              <a:rPr lang="en-US" sz="3400" dirty="0"/>
              <a:t> </a:t>
            </a:r>
            <a:r>
              <a:rPr lang="en-US" sz="3400" dirty="0" err="1"/>
              <a:t>всяко</a:t>
            </a:r>
            <a:r>
              <a:rPr lang="en-US" sz="3400" dirty="0"/>
              <a:t> </a:t>
            </a:r>
            <a:r>
              <a:rPr lang="en-US" sz="3400" dirty="0" err="1"/>
              <a:t>измерение</a:t>
            </a:r>
            <a:endParaRPr lang="en-US" sz="3400" dirty="0" err="1">
              <a:cs typeface="Calibri"/>
            </a:endParaRPr>
          </a:p>
          <a:p>
            <a:pPr marL="837565" lvl="1" indent="-456565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400" dirty="0">
              <a:cs typeface="Calibri"/>
            </a:endParaRPr>
          </a:p>
          <a:p>
            <a:pPr marL="837565" lvl="1" indent="-456565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400" dirty="0">
              <a:cs typeface="Calibri"/>
            </a:endParaRPr>
          </a:p>
          <a:p>
            <a:pPr marL="837565" lvl="1" indent="-456565">
              <a:lnSpc>
                <a:spcPct val="100000"/>
              </a:lnSpc>
              <a:spcAft>
                <a:spcPts val="0"/>
              </a:spcAft>
              <a:buClr>
                <a:srgbClr val="234465"/>
              </a:buClr>
            </a:pPr>
            <a:endParaRPr lang="en-US" sz="3400" dirty="0">
              <a:cs typeface="Calibri"/>
            </a:endParaRPr>
          </a:p>
          <a:p>
            <a:pPr marL="837565" lvl="1" indent="-456565">
              <a:lnSpc>
                <a:spcPct val="100000"/>
              </a:lnSpc>
              <a:buClr>
                <a:srgbClr val="234465"/>
              </a:buClr>
            </a:pPr>
            <a:r>
              <a:rPr lang="en-GB" sz="3400" dirty="0" err="1"/>
              <a:t>Този</a:t>
            </a:r>
            <a:r>
              <a:rPr lang="en-GB" sz="3400" dirty="0"/>
              <a:t> </a:t>
            </a:r>
            <a:r>
              <a:rPr lang="en-GB" sz="3400" dirty="0" err="1"/>
              <a:t>синтаксис</a:t>
            </a:r>
            <a:r>
              <a:rPr lang="en-GB" sz="3400" dirty="0"/>
              <a:t> е </a:t>
            </a:r>
            <a:r>
              <a:rPr lang="en-GB" sz="3400" dirty="0" err="1"/>
              <a:t>единствено</a:t>
            </a:r>
            <a:r>
              <a:rPr lang="en-GB" sz="3400" dirty="0"/>
              <a:t> </a:t>
            </a:r>
            <a:r>
              <a:rPr lang="en-GB" sz="3400" dirty="0" err="1"/>
              <a:t>само</a:t>
            </a:r>
            <a:r>
              <a:rPr lang="en-GB" sz="3400" dirty="0"/>
              <a:t> </a:t>
            </a:r>
            <a:r>
              <a:rPr lang="en-GB" sz="3400" dirty="0" err="1"/>
              <a:t>за</a:t>
            </a:r>
            <a:r>
              <a:rPr lang="en-GB" sz="3400" dirty="0"/>
              <a:t> C#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Създаване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многомерен</a:t>
            </a:r>
            <a:r>
              <a:rPr lang="en-US" sz="3950" dirty="0"/>
              <a:t> </a:t>
            </a:r>
            <a:r>
              <a:rPr lang="en-US" sz="3950" dirty="0" err="1"/>
              <a:t>масив</a:t>
            </a:r>
            <a:endParaRPr lang="en-US" dirty="0" err="1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769052" y="3682390"/>
            <a:ext cx="769419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56223D-61A1-4019-823C-4356B693B5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2935AF-4954-4F5F-85B9-2880DD5BFF48}"/>
              </a:ext>
            </a:extLst>
          </p:cNvPr>
          <p:cNvSpPr txBox="1">
            <a:spLocks/>
          </p:cNvSpPr>
          <p:nvPr/>
        </p:nvSpPr>
        <p:spPr>
          <a:xfrm>
            <a:off x="191990" y="1196707"/>
            <a:ext cx="11861828" cy="5660400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r>
              <a:rPr lang="en-US" sz="3600" dirty="0" err="1"/>
              <a:t>Създаване</a:t>
            </a:r>
            <a:r>
              <a:rPr lang="en-US" sz="3600" dirty="0"/>
              <a:t> </a:t>
            </a:r>
            <a:r>
              <a:rPr lang="en-US" sz="3600" dirty="0" err="1"/>
              <a:t>чрез</a:t>
            </a:r>
            <a:r>
              <a:rPr lang="en-US" sz="3600" dirty="0"/>
              <a:t> </a:t>
            </a:r>
            <a:r>
              <a:rPr lang="en-US" sz="3600" dirty="0" err="1"/>
              <a:t>стойности</a:t>
            </a:r>
            <a:r>
              <a:rPr lang="en-US" sz="3600" dirty="0"/>
              <a:t>:</a:t>
            </a:r>
            <a:endParaRPr lang="bg-BG" dirty="0"/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None/>
            </a:pPr>
            <a:endParaRPr lang="en-US" sz="1400" dirty="0"/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r>
              <a:rPr lang="en-US" sz="3600" dirty="0" err="1"/>
              <a:t>Многомерните</a:t>
            </a:r>
            <a:r>
              <a:rPr lang="en-US" sz="3600" dirty="0"/>
              <a:t> </a:t>
            </a:r>
            <a:r>
              <a:rPr lang="en-US" sz="3600" dirty="0" err="1"/>
              <a:t>масиви</a:t>
            </a:r>
            <a:r>
              <a:rPr lang="en-US" sz="3600" dirty="0"/>
              <a:t> </a:t>
            </a:r>
            <a:r>
              <a:rPr lang="en-US" sz="3600" dirty="0" err="1"/>
              <a:t>представляват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редове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със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стойности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r>
              <a:rPr lang="en-US" sz="3600" dirty="0" err="1"/>
              <a:t>Редиците</a:t>
            </a:r>
            <a:r>
              <a:rPr lang="en-US" sz="3600" dirty="0"/>
              <a:t> </a:t>
            </a:r>
            <a:r>
              <a:rPr lang="en-US" sz="3600" dirty="0" err="1"/>
              <a:t>са</a:t>
            </a:r>
            <a:r>
              <a:rPr lang="en-US" sz="3600" dirty="0"/>
              <a:t> </a:t>
            </a:r>
            <a:r>
              <a:rPr lang="en-US" sz="3600" dirty="0" err="1"/>
              <a:t>първото</a:t>
            </a:r>
            <a:r>
              <a:rPr lang="en-US" sz="3600" dirty="0"/>
              <a:t> </a:t>
            </a:r>
            <a:r>
              <a:rPr lang="en-US" sz="3600" dirty="0" err="1"/>
              <a:t>измерение</a:t>
            </a:r>
            <a:r>
              <a:rPr lang="en-US" sz="3600" dirty="0"/>
              <a:t>, а </a:t>
            </a:r>
            <a:r>
              <a:rPr lang="en-US" sz="3600" dirty="0" err="1"/>
              <a:t>колоните</a:t>
            </a:r>
            <a:r>
              <a:rPr lang="en-US" sz="3600" dirty="0"/>
              <a:t> </a:t>
            </a:r>
            <a:r>
              <a:rPr lang="en-US" sz="3600" dirty="0" err="1"/>
              <a:t>са</a:t>
            </a:r>
            <a:r>
              <a:rPr lang="en-US" sz="3600" dirty="0"/>
              <a:t> </a:t>
            </a:r>
            <a:r>
              <a:rPr lang="en-US" sz="3600" dirty="0" err="1"/>
              <a:t>второто</a:t>
            </a:r>
            <a:r>
              <a:rPr lang="en-US" sz="3600" dirty="0"/>
              <a:t> </a:t>
            </a: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buClr>
                <a:srgbClr val="234465"/>
              </a:buClr>
              <a:buNone/>
            </a:pPr>
            <a:r>
              <a:rPr lang="en-US" sz="3600" dirty="0"/>
              <a:t>   </a:t>
            </a:r>
            <a:endParaRPr lang="en-US" sz="3600" dirty="0">
              <a:cs typeface="Calibri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E7B8AB1-0E9C-4372-A4BA-BD20DDE8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Създаване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многомерен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масив</a:t>
            </a:r>
            <a:endParaRPr lang="en-US" sz="3950" b="0" dirty="0" err="1">
              <a:ea typeface="+mj-lt"/>
              <a:cs typeface="+mj-lt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330180C-3890-40BD-B97A-FC80FCC244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723C585-DED7-456A-9450-377B372B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992491"/>
            <a:ext cx="7696199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int[,] </a:t>
            </a:r>
            <a:r>
              <a:rPr lang="en-US" sz="2350" b="1" noProof="1">
                <a:latin typeface="Consolas"/>
                <a:cs typeface="Consolas" pitchFamily="49" charset="0"/>
              </a:rPr>
              <a:t>matrix =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    {1, 2, 3, 4},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ред 0 стойности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    {5, 6, 7, 8} 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ред 1 стойности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62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E8882DA-E4E5-4CA1-A652-B2DAC388EB82}"/>
              </a:ext>
            </a:extLst>
          </p:cNvPr>
          <p:cNvSpPr txBox="1">
            <a:spLocks/>
          </p:cNvSpPr>
          <p:nvPr/>
        </p:nvSpPr>
        <p:spPr>
          <a:xfrm>
            <a:off x="191990" y="1196707"/>
            <a:ext cx="11804946" cy="5660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r>
              <a:rPr lang="en-US" sz="3350" dirty="0" err="1">
                <a:solidFill>
                  <a:srgbClr val="234465"/>
                </a:solidFill>
              </a:rPr>
              <a:t>Достъп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до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елемент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от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масив</a:t>
            </a:r>
            <a:r>
              <a:rPr lang="en-US" sz="3350" b="1" dirty="0">
                <a:solidFill>
                  <a:schemeClr val="bg1"/>
                </a:solidFill>
              </a:rPr>
              <a:t> с N </a:t>
            </a:r>
            <a:r>
              <a:rPr lang="en-US" sz="3350" b="1" dirty="0" err="1">
                <a:solidFill>
                  <a:schemeClr val="bg1"/>
                </a:solidFill>
              </a:rPr>
              <a:t>измерения</a:t>
            </a:r>
            <a:r>
              <a:rPr lang="en-US" sz="3350" dirty="0"/>
              <a:t>:</a:t>
            </a:r>
            <a:endParaRPr lang="bg-BG" sz="3350" dirty="0"/>
          </a:p>
          <a:p>
            <a:pPr marL="456565" indent="-45656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dirty="0">
              <a:cs typeface="Calibri"/>
            </a:endParaRPr>
          </a:p>
          <a:p>
            <a:pPr marL="456565" indent="-456565">
              <a:lnSpc>
                <a:spcPct val="100000"/>
              </a:lnSpc>
              <a:spcAft>
                <a:spcPct val="0"/>
              </a:spcAft>
              <a:buClr>
                <a:srgbClr val="234465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Взимане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на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стойноста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на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елемента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dirty="0"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dirty="0"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Слагане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 err="1">
                <a:solidFill>
                  <a:srgbClr val="234465"/>
                </a:solidFill>
              </a:rPr>
              <a:t>на</a:t>
            </a:r>
            <a:r>
              <a:rPr lang="en-US" sz="3350" dirty="0"/>
              <a:t> </a:t>
            </a:r>
            <a:r>
              <a:rPr lang="en-US" sz="3350" dirty="0" err="1"/>
              <a:t>стойност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елемента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C8B0E4-E55D-4F9D-880E-5216AB6A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3950" dirty="0" err="1">
                <a:cs typeface="Calibri"/>
              </a:rPr>
              <a:t>Достъп</a:t>
            </a:r>
            <a:r>
              <a:rPr lang="en-US" sz="3950" dirty="0">
                <a:cs typeface="Calibri"/>
              </a:rPr>
              <a:t> </a:t>
            </a:r>
            <a:r>
              <a:rPr lang="en-US" sz="3950" dirty="0" err="1">
                <a:cs typeface="Calibri"/>
              </a:rPr>
              <a:t>до</a:t>
            </a:r>
            <a:r>
              <a:rPr lang="en-US" sz="3950" dirty="0">
                <a:cs typeface="Calibri"/>
              </a:rPr>
              <a:t> </a:t>
            </a:r>
            <a:r>
              <a:rPr lang="en-US" sz="3950" dirty="0" err="1">
                <a:cs typeface="Calibri"/>
              </a:rPr>
              <a:t>елементи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2FCDFFF-9A1D-47B8-9ED9-A426AD33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6" y="1819288"/>
            <a:ext cx="9071903" cy="430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50" b="1" noProof="1">
                <a:latin typeface="Consolas"/>
                <a:cs typeface="Consolas" pitchFamily="49" charset="0"/>
              </a:rPr>
              <a:t>nDimensionalArray[</a:t>
            </a:r>
            <a:r>
              <a:rPr lang="en-US" sz="2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индекс</a:t>
            </a:r>
            <a:r>
              <a:rPr lang="en-US" sz="2150" b="1" baseline="-25000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1</a:t>
            </a:r>
            <a:r>
              <a:rPr lang="en-US" sz="2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, … , индекс</a:t>
            </a:r>
            <a:r>
              <a:rPr lang="en-US" sz="2150" b="1" baseline="-25000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  <a:r>
              <a:rPr lang="en-US" sz="2150" b="1" noProof="1">
                <a:latin typeface="Consolas"/>
                <a:cs typeface="Consolas" pitchFamily="49" charset="0"/>
              </a:rPr>
              <a:t>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AFBCF5-E7BA-4618-AA31-763E72C5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7" y="2996952"/>
            <a:ext cx="9071902" cy="7692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=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12D15-D38F-473D-A378-701BA7681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7" y="4596156"/>
            <a:ext cx="9071904" cy="1569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 (int row = 0; row &lt; array.GetLength(0);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9" name="AutoShape 23">
            <a:extLst>
              <a:ext uri="{FF2B5EF4-FFF2-40B4-BE49-F238E27FC236}">
                <a16:creationId xmlns:a16="http://schemas.microsoft.com/office/drawing/2014/main" id="{F2E7E13C-0812-4325-AEF4-5B20E2F2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7308" y="4131995"/>
            <a:ext cx="2713608" cy="835994"/>
          </a:xfrm>
          <a:prstGeom prst="wedgeRoundRectCallout">
            <a:avLst>
              <a:gd name="adj1" fmla="val -60407"/>
              <a:gd name="adj2" fmla="val 51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50" b="1" dirty="0" err="1">
                <a:solidFill>
                  <a:srgbClr val="FFFFFF"/>
                </a:solidFill>
                <a:cs typeface="Calibri"/>
              </a:rPr>
              <a:t>Връща</a:t>
            </a:r>
            <a:r>
              <a:rPr lang="en-GB" sz="2350" b="1" dirty="0">
                <a:solidFill>
                  <a:srgbClr val="FFFFFF"/>
                </a:solidFill>
                <a:cs typeface="Calibri"/>
              </a:rPr>
              <a:t> </a:t>
            </a:r>
            <a:r>
              <a:rPr lang="en-GB" sz="2350" b="1" dirty="0" err="1">
                <a:solidFill>
                  <a:srgbClr val="FFFFFF"/>
                </a:solidFill>
                <a:cs typeface="Calibri"/>
              </a:rPr>
              <a:t>дължината</a:t>
            </a:r>
            <a:r>
              <a:rPr lang="en-GB" sz="2350" b="1" dirty="0">
                <a:solidFill>
                  <a:srgbClr val="FFFFFF"/>
                </a:solidFill>
                <a:cs typeface="Calibri"/>
              </a:rPr>
              <a:t> </a:t>
            </a:r>
            <a:r>
              <a:rPr lang="en-GB" sz="2350" b="1" dirty="0" err="1">
                <a:solidFill>
                  <a:srgbClr val="FFFFFF"/>
                </a:solidFill>
                <a:cs typeface="Calibri"/>
              </a:rPr>
              <a:t>на</a:t>
            </a:r>
            <a:r>
              <a:rPr lang="en-GB" sz="2350" b="1" dirty="0">
                <a:solidFill>
                  <a:srgbClr val="FFFFFF"/>
                </a:solidFill>
                <a:cs typeface="Calibri"/>
              </a:rPr>
              <a:t> </a:t>
            </a:r>
            <a:r>
              <a:rPr lang="en-GB" sz="2350" b="1" dirty="0" err="1">
                <a:solidFill>
                  <a:srgbClr val="FFFFFF"/>
                </a:solidFill>
                <a:cs typeface="Calibri"/>
              </a:rPr>
              <a:t>измерението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6491BAD6-FAA4-43F9-B468-F644CC3447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E25FAB6-994E-476E-9B75-7AAF94AC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 err="1"/>
              <a:t>Отпечатване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матрица</a:t>
            </a:r>
            <a:r>
              <a:rPr lang="en-US" sz="3950" dirty="0"/>
              <a:t> – </a:t>
            </a:r>
            <a:r>
              <a:rPr lang="en-US" sz="3950" dirty="0" err="1"/>
              <a:t>пример</a:t>
            </a:r>
            <a:r>
              <a:rPr lang="en-US" sz="3950" dirty="0"/>
              <a:t> (1)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01630AA-B726-4896-9008-B7B4E04A5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00" y="1361743"/>
            <a:ext cx="1066222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D2C0F3-DFB6-4755-A7C7-7D10F70F1F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b="1" dirty="0" err="1">
                <a:solidFill>
                  <a:schemeClr val="bg1"/>
                </a:solidFill>
              </a:rPr>
              <a:t>Чрез</a:t>
            </a:r>
            <a:r>
              <a:rPr lang="en-GB" sz="3350" b="1" dirty="0">
                <a:solidFill>
                  <a:schemeClr val="bg1"/>
                </a:solidFill>
              </a:rPr>
              <a:t> foreach-</a:t>
            </a:r>
            <a:r>
              <a:rPr lang="en-GB" sz="3350" b="1" dirty="0" err="1">
                <a:solidFill>
                  <a:schemeClr val="bg1"/>
                </a:solidFill>
              </a:rPr>
              <a:t>цикъл</a:t>
            </a:r>
            <a:r>
              <a:rPr lang="en-GB" sz="3350" dirty="0"/>
              <a:t> </a:t>
            </a:r>
            <a:r>
              <a:rPr lang="en-GB" sz="3350" dirty="0" err="1"/>
              <a:t>минаваме</a:t>
            </a:r>
            <a:r>
              <a:rPr lang="en-GB" sz="3350" dirty="0"/>
              <a:t> </a:t>
            </a:r>
            <a:r>
              <a:rPr lang="en-GB" sz="3350" dirty="0" err="1"/>
              <a:t>през</a:t>
            </a:r>
            <a:r>
              <a:rPr lang="en-GB" sz="3350" dirty="0"/>
              <a:t> </a:t>
            </a:r>
            <a:r>
              <a:rPr lang="en-GB" sz="3350" dirty="0" err="1"/>
              <a:t>всички</a:t>
            </a:r>
            <a:r>
              <a:rPr lang="en-GB" sz="3350" dirty="0"/>
              <a:t> </a:t>
            </a:r>
            <a:r>
              <a:rPr lang="en-GB" sz="3350" dirty="0" err="1"/>
              <a:t>елементи</a:t>
            </a:r>
            <a:r>
              <a:rPr lang="en-GB" sz="3350" dirty="0"/>
              <a:t> </a:t>
            </a:r>
            <a:r>
              <a:rPr lang="en-GB" sz="3350" dirty="0" err="1"/>
              <a:t>на</a:t>
            </a:r>
            <a:r>
              <a:rPr lang="en-GB" sz="3350" dirty="0"/>
              <a:t> </a:t>
            </a:r>
            <a:r>
              <a:rPr lang="en-GB" sz="3350" dirty="0" err="1"/>
              <a:t>матрицата</a:t>
            </a:r>
            <a:endParaRPr lang="bg-BG" sz="3350" dirty="0" err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Отпечатване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матрица</a:t>
            </a:r>
            <a:r>
              <a:rPr lang="en-US" sz="3950" dirty="0">
                <a:ea typeface="+mj-lt"/>
                <a:cs typeface="+mj-lt"/>
              </a:rPr>
              <a:t> – </a:t>
            </a:r>
            <a:r>
              <a:rPr lang="en-US" sz="3950" dirty="0" err="1">
                <a:ea typeface="+mj-lt"/>
                <a:cs typeface="+mj-lt"/>
              </a:rPr>
              <a:t>пример</a:t>
            </a:r>
            <a:r>
              <a:rPr lang="en-US" sz="3950" dirty="0">
                <a:ea typeface="+mj-lt"/>
                <a:cs typeface="+mj-lt"/>
              </a:rPr>
              <a:t> 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04" y="2312508"/>
            <a:ext cx="591284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34" y="2314393"/>
            <a:ext cx="3961368" cy="396136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7864C8D-A3EE-4877-ACC0-DBF0E7E758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248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</TotalTime>
  <Words>2575</Words>
  <Application>Microsoft Office PowerPoint</Application>
  <PresentationFormat>Широк екран</PresentationFormat>
  <Paragraphs>415</Paragraphs>
  <Slides>30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Многомерни масиви</vt:lpstr>
      <vt:lpstr>Съдържание</vt:lpstr>
      <vt:lpstr>Определение и използване</vt:lpstr>
      <vt:lpstr>Какво е многомерен масив?</vt:lpstr>
      <vt:lpstr>Създаване на многомерен масив</vt:lpstr>
      <vt:lpstr>Създаване на многомерен масив</vt:lpstr>
      <vt:lpstr>Достъп до елементи</vt:lpstr>
      <vt:lpstr>Отпечатване на матрица – пример (1)</vt:lpstr>
      <vt:lpstr>Отпечатване на матрица – пример (2)</vt:lpstr>
      <vt:lpstr>Задача: Сума на елементите от масива</vt:lpstr>
      <vt:lpstr>Решение: Сума на елементите от масива (1)</vt:lpstr>
      <vt:lpstr>Решение: Сума на елементите от масива (2)</vt:lpstr>
      <vt:lpstr>Задача: Сума на колоните на матрица</vt:lpstr>
      <vt:lpstr>Решение: Сума на колоните на матрица (1)</vt:lpstr>
      <vt:lpstr>Решение: Сума на колоните на матрица (2)</vt:lpstr>
      <vt:lpstr>Задача: Квадрата с най-голяма сума</vt:lpstr>
      <vt:lpstr>Решение: Квадрата с най-голяма сума</vt:lpstr>
      <vt:lpstr>Определение и използване</vt:lpstr>
      <vt:lpstr>Какво е назъбен масив</vt:lpstr>
      <vt:lpstr>Запълване на назъбен масив</vt:lpstr>
      <vt:lpstr>Отпечатване на назъбен масив – Пример</vt:lpstr>
      <vt:lpstr>Задача: Модефикация на назъбен масив</vt:lpstr>
      <vt:lpstr>Решение: Модефикация на назъбен масив (1)</vt:lpstr>
      <vt:lpstr>Решение: Модефикация на назъбен масив (2)</vt:lpstr>
      <vt:lpstr>Задача: Tриъгълника на Паскал</vt:lpstr>
      <vt:lpstr>Решение:  Tриъгълника на Паскал (1)</vt:lpstr>
      <vt:lpstr>Решение:  Tриъгълника на Паскал (2)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Intro to NodeJS</dc:subject>
  <dc:creator>Software University</dc:creator>
  <cp:keywords>programming;education;software engineering;software development</cp:keywords>
  <dc:description>© SoftUni – https://softuni.org_x000d_
© Software University – https://softuni.bg_x000d_
_x000d_
Copyrighted document. Unauthorized copy, reproduction or use is not permitted.</dc:description>
  <cp:lastModifiedBy>Стефан Куюмджиев 07</cp:lastModifiedBy>
  <cp:revision>439</cp:revision>
  <dcterms:created xsi:type="dcterms:W3CDTF">2018-05-23T13:08:44Z</dcterms:created>
  <dcterms:modified xsi:type="dcterms:W3CDTF">2023-01-18T21:06:15Z</dcterms:modified>
  <cp:category>© SoftUni – https://softuni.org</cp:category>
</cp:coreProperties>
</file>