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816" r:id="rId11"/>
    <p:sldId id="749" r:id="rId12"/>
    <p:sldId id="733" r:id="rId13"/>
    <p:sldId id="781" r:id="rId14"/>
    <p:sldId id="791" r:id="rId15"/>
    <p:sldId id="649" r:id="rId16"/>
    <p:sldId id="707" r:id="rId17"/>
    <p:sldId id="748" r:id="rId18"/>
    <p:sldId id="714" r:id="rId19"/>
    <p:sldId id="726" r:id="rId20"/>
    <p:sldId id="785" r:id="rId21"/>
    <p:sldId id="786" r:id="rId22"/>
    <p:sldId id="767" r:id="rId23"/>
    <p:sldId id="784" r:id="rId24"/>
    <p:sldId id="776" r:id="rId25"/>
    <p:sldId id="742" r:id="rId26"/>
    <p:sldId id="793" r:id="rId27"/>
    <p:sldId id="794" r:id="rId28"/>
    <p:sldId id="800" r:id="rId29"/>
    <p:sldId id="774" r:id="rId30"/>
    <p:sldId id="790" r:id="rId31"/>
    <p:sldId id="806" r:id="rId32"/>
    <p:sldId id="811" r:id="rId33"/>
    <p:sldId id="808" r:id="rId34"/>
    <p:sldId id="809" r:id="rId35"/>
    <p:sldId id="810" r:id="rId36"/>
    <p:sldId id="795" r:id="rId37"/>
    <p:sldId id="796" r:id="rId38"/>
    <p:sldId id="797" r:id="rId39"/>
    <p:sldId id="798" r:id="rId40"/>
    <p:sldId id="799" r:id="rId41"/>
    <p:sldId id="759" r:id="rId42"/>
    <p:sldId id="760" r:id="rId43"/>
    <p:sldId id="761" r:id="rId44"/>
    <p:sldId id="633" r:id="rId45"/>
    <p:sldId id="504" r:id="rId46"/>
    <p:sldId id="5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 Core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816"/>
            <p14:sldId id="749"/>
            <p14:sldId id="733"/>
            <p14:sldId id="781"/>
            <p14:sldId id="791"/>
          </p14:sldIdLst>
        </p14:section>
        <p14:section name="Примерно CRUD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85"/>
            <p14:sldId id="786"/>
            <p14:sldId id="767"/>
            <p14:sldId id="784"/>
            <p14:sldId id="776"/>
            <p14:sldId id="742"/>
            <p14:sldId id="793"/>
            <p14:sldId id="794"/>
            <p14:sldId id="800"/>
            <p14:sldId id="774"/>
            <p14:sldId id="790"/>
            <p14:sldId id="806"/>
            <p14:sldId id="811"/>
            <p14:sldId id="808"/>
            <p14:sldId id="809"/>
            <p14:sldId id="810"/>
            <p14:sldId id="795"/>
            <p14:sldId id="796"/>
            <p14:sldId id="797"/>
            <p14:sldId id="798"/>
            <p14:sldId id="799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99" autoAdjust="0"/>
    <p:restoredTop sz="95188" autoAdjust="0"/>
  </p:normalViewPr>
  <p:slideViewPr>
    <p:cSldViewPr showGuides="1">
      <p:cViewPr varScale="1">
        <p:scale>
          <a:sx n="108" d="100"/>
          <a:sy n="108" d="100"/>
        </p:scale>
        <p:origin x="224" y="2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1730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000" dirty="0"/>
              <a:t>CRUD с Entity Framework Core </a:t>
            </a:r>
            <a:r>
              <a:rPr lang="bg-BG" sz="4000" dirty="0"/>
              <a:t>и </a:t>
            </a:r>
            <a:r>
              <a:rPr lang="en-US" sz="4000" dirty="0"/>
              <a:t>Windows Forms</a:t>
            </a:r>
            <a:endParaRPr lang="bg-BG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01855" y="2461855"/>
            <a:ext cx="4618777" cy="3128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41D326-6381-5DD1-18A8-8891E58A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96FC0E-D94F-7F18-9C7A-DF1F371932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Добра практика </a:t>
            </a:r>
            <a:r>
              <a:rPr lang="bg-BG" sz="2800" dirty="0"/>
              <a:t>е </a:t>
            </a:r>
            <a:r>
              <a:rPr lang="bg-BG" sz="2800" b="1" dirty="0"/>
              <a:t>модалните форми </a:t>
            </a:r>
            <a:r>
              <a:rPr lang="bg-BG" sz="2800" dirty="0"/>
              <a:t>да се ползват за:</a:t>
            </a:r>
          </a:p>
          <a:p>
            <a:pPr lvl="1"/>
            <a:r>
              <a:rPr lang="bg-BG" sz="2600" dirty="0"/>
              <a:t>Визуализация на данни</a:t>
            </a:r>
          </a:p>
          <a:p>
            <a:pPr lvl="1"/>
            <a:r>
              <a:rPr lang="bg-BG" sz="2600" dirty="0"/>
              <a:t>Въвеждане и редактиране на данни</a:t>
            </a:r>
          </a:p>
          <a:p>
            <a:r>
              <a:rPr lang="bg-BG" sz="2800" b="1" dirty="0"/>
              <a:t>Избягвайте да слагате бизнес логика</a:t>
            </a:r>
            <a:r>
              <a:rPr lang="bg-BG" sz="2800" dirty="0"/>
              <a:t> в модалните форми!</a:t>
            </a:r>
          </a:p>
          <a:p>
            <a:pPr lvl="1"/>
            <a:r>
              <a:rPr lang="bg-BG" sz="2600" dirty="0"/>
              <a:t>Съберете </a:t>
            </a:r>
            <a:r>
              <a:rPr lang="bg-BG" sz="2600" b="1" dirty="0"/>
              <a:t>данните</a:t>
            </a:r>
            <a:r>
              <a:rPr lang="bg-BG" sz="2600" dirty="0"/>
              <a:t> от потребителя и ги обработете в </a:t>
            </a:r>
            <a:r>
              <a:rPr lang="bg-BG" sz="2600" b="1" dirty="0"/>
              <a:t>извикващата</a:t>
            </a:r>
            <a:r>
              <a:rPr lang="bg-BG" sz="2600" dirty="0"/>
              <a:t> </a:t>
            </a:r>
            <a:r>
              <a:rPr lang="bg-BG" sz="2600" b="1" dirty="0"/>
              <a:t>форма</a:t>
            </a:r>
            <a:r>
              <a:rPr lang="bg-BG" sz="2600" dirty="0"/>
              <a:t> (главната форма на приложението)</a:t>
            </a:r>
          </a:p>
          <a:p>
            <a:pPr marL="442912" lvl="1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0FA47-ECB0-079A-D8D0-9226B8CD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 да работим с модални форми?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50026E-5907-82C9-D341-E87E2B62D5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3955754"/>
            <a:ext cx="4500000" cy="2638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877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600" dirty="0"/>
              <a:t>Добавяме нов файл 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проекта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 New Item</a:t>
            </a:r>
            <a:r>
              <a:rPr lang="en-US" sz="2600" b="1" dirty="0"/>
              <a:t>]</a:t>
            </a:r>
            <a:endParaRPr lang="bg-BG" sz="2600" b="1" dirty="0"/>
          </a:p>
          <a:p>
            <a:r>
              <a:rPr lang="bg-BG" sz="2600" dirty="0"/>
              <a:t>Избираме от менюто със </a:t>
            </a:r>
            <a:r>
              <a:rPr lang="bg-BG" sz="2600" b="1" dirty="0"/>
              <a:t>шаблони</a:t>
            </a:r>
            <a:r>
              <a:rPr lang="bg-BG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Windows Forms</a:t>
            </a:r>
            <a:r>
              <a:rPr lang="en-US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600" dirty="0"/>
              <a:t>Задаваме </a:t>
            </a:r>
            <a:r>
              <a:rPr lang="bg-BG" sz="2600" b="1" dirty="0"/>
              <a:t>подходящо име </a:t>
            </a:r>
            <a:r>
              <a:rPr lang="bg-BG" sz="2600" dirty="0"/>
              <a:t>и натискаме </a:t>
            </a:r>
            <a:r>
              <a:rPr lang="en-US" sz="2600" b="1" dirty="0"/>
              <a:t>[</a:t>
            </a:r>
            <a:r>
              <a:rPr lang="en-US" sz="2600" b="1" dirty="0">
                <a:solidFill>
                  <a:schemeClr val="bg1"/>
                </a:solidFill>
              </a:rPr>
              <a:t>Add</a:t>
            </a:r>
            <a:r>
              <a:rPr lang="en-US" sz="2600" b="1" dirty="0"/>
              <a:t>]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870" y="2870129"/>
            <a:ext cx="6862260" cy="38337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въвеждане на данни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Примерно, полета за добавяне на нов град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пример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502002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502002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4303237"/>
            <a:ext cx="636096" cy="39452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модалната форма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въведените в нея данни</a:t>
            </a:r>
          </a:p>
          <a:p>
            <a:pPr lvl="1"/>
            <a:r>
              <a:rPr lang="bg-BG" sz="3000" dirty="0"/>
              <a:t>В случая връщаме въведеното име на град: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– връщане на резултат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923113"/>
            <a:ext cx="11090346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public string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400" b="1" noProof="1">
                <a:latin typeface="Consolas" panose="020B0609020204030204" pitchFamily="49" charset="0"/>
              </a:rPr>
              <a:t> =&gt; this.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4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utoShape 7">
            <a:extLst>
              <a:ext uri="{FF2B5EF4-FFF2-40B4-BE49-F238E27FC236}">
                <a16:creationId xmlns:a16="http://schemas.microsoft.com/office/drawing/2014/main" id="{1084B689-2530-BD46-762D-5663DBF42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96908" y="2259000"/>
            <a:ext cx="2955083" cy="1464204"/>
          </a:xfrm>
          <a:prstGeom prst="wedgeRoundRectCallout">
            <a:avLst>
              <a:gd name="adj1" fmla="val -77049"/>
              <a:gd name="adj2" fmla="val -27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DialogResult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връща резултат при затваряне на формата към извикващата форма</a:t>
            </a:r>
            <a:endParaRPr lang="en-US" sz="2000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модална </a:t>
            </a:r>
            <a:r>
              <a:rPr lang="bg-BG"/>
              <a:t>форма – пример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Извикваме модалната форма при натискане на даден бутон: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96000" y="1899000"/>
            <a:ext cx="10800000" cy="46474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Обработваме въведените от потребителя данни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    // (в случая това е въведеното име на град)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  <a:endParaRPr lang="bg-BG" sz="2400" b="1" noProof="1">
              <a:latin typeface="Consolas" panose="020B0609020204030204" pitchFamily="49" charset="0"/>
            </a:endParaRPr>
          </a:p>
          <a:p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   // Ако е натиснат </a:t>
            </a:r>
            <a:r>
              <a:rPr lang="en-US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[Cancel]</a:t>
            </a:r>
            <a:r>
              <a:rPr lang="bg-BG" sz="24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нищо не се случва</a:t>
            </a:r>
            <a:endParaRPr lang="en-GB" sz="2400" b="1" noProof="1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470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765916"/>
            <a:ext cx="10961783" cy="768084"/>
          </a:xfrm>
        </p:spPr>
        <p:txBody>
          <a:bodyPr/>
          <a:lstStyle/>
          <a:p>
            <a:r>
              <a:rPr lang="bg-BG" dirty="0"/>
              <a:t>Редактиране на таблица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55916"/>
            <a:ext cx="10961783" cy="768084"/>
          </a:xfrm>
        </p:spPr>
        <p:txBody>
          <a:bodyPr/>
          <a:lstStyle/>
          <a:p>
            <a:r>
              <a:rPr lang="bg-BG" dirty="0"/>
              <a:t>Примерно </a:t>
            </a:r>
            <a:r>
              <a:rPr lang="en-US" dirty="0"/>
              <a:t>CRUD </a:t>
            </a:r>
            <a:r>
              <a:rPr lang="bg-BG" dirty="0"/>
              <a:t>приложение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"/>
          <a:stretch/>
        </p:blipFill>
        <p:spPr>
          <a:xfrm>
            <a:off x="3013500" y="528690"/>
            <a:ext cx="6165000" cy="41761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TownsDb</a:t>
            </a:r>
            <a:r>
              <a:rPr lang="en-US" sz="3200" dirty="0"/>
              <a:t>”</a:t>
            </a:r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1867201"/>
            <a:ext cx="4442030" cy="41866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  <a:r>
              <a:rPr lang="en-US" sz="3200" dirty="0"/>
              <a:t>:</a:t>
            </a:r>
            <a:endParaRPr lang="bg-BG" sz="3200" dirty="0"/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97761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60745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76294" y="3886394"/>
            <a:ext cx="11311114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Scaffold-DbContext -Connection "Server=(localdb)\MSSQLLocalDB;Database=TownsDb;Integrated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Ctrl + Shift + B</a:t>
            </a:r>
            <a:r>
              <a:rPr lang="en-US" sz="3200" b="1" dirty="0"/>
              <a:t>]</a:t>
            </a:r>
            <a:endParaRPr lang="bg-BG" sz="3200" b="1" dirty="0"/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en-US" b="1" dirty="0"/>
              <a:t>]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6000" y="2034000"/>
            <a:ext cx="6480000" cy="43625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 Core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b="1" dirty="0"/>
              <a:t>Примерно приложение</a:t>
            </a:r>
            <a:r>
              <a:rPr lang="bg-BG" dirty="0"/>
              <a:t>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при събитието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bg-BG" sz="3000" dirty="0"/>
              <a:t>Зареждаме </a:t>
            </a:r>
            <a:r>
              <a:rPr lang="bg-BG" sz="3000" b="1" dirty="0">
                <a:solidFill>
                  <a:schemeClr val="bg1"/>
                </a:solidFill>
              </a:rPr>
              <a:t>градовете</a:t>
            </a:r>
            <a:r>
              <a:rPr lang="bg-BG" sz="3000" dirty="0"/>
              <a:t> от </a:t>
            </a:r>
            <a:r>
              <a:rPr lang="bg-BG" sz="30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8969" y="1834024"/>
            <a:ext cx="3362031" cy="18649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4618050"/>
            <a:ext cx="11147030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Town[]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.ToArray();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</a:t>
            </a:r>
            <a:r>
              <a:rPr lang="bg-BG" sz="3000" b="1" dirty="0"/>
              <a:t>данните</a:t>
            </a:r>
            <a:r>
              <a:rPr lang="bg-BG" sz="3000" dirty="0"/>
              <a:t> към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контролата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sz="3000" dirty="0"/>
          </a:p>
          <a:p>
            <a:pPr>
              <a:spcBef>
                <a:spcPts val="1200"/>
              </a:spcBef>
            </a:pPr>
            <a:r>
              <a:rPr lang="bg-BG" sz="3000" dirty="0"/>
              <a:t>Зареждаме </a:t>
            </a:r>
            <a:r>
              <a:rPr lang="bg-BG" sz="3000" b="1" dirty="0"/>
              <a:t>данните</a:t>
            </a:r>
            <a:r>
              <a:rPr lang="bg-BG" sz="3000" dirty="0"/>
              <a:t> при </a:t>
            </a:r>
            <a:r>
              <a:rPr lang="bg-BG" sz="3000" b="1" dirty="0">
                <a:solidFill>
                  <a:schemeClr val="bg1"/>
                </a:solidFill>
              </a:rPr>
              <a:t>зареждане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формата</a:t>
            </a: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606000" y="185989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F76FD3-1169-72C1-ED18-42512B9EAF4B}"/>
              </a:ext>
            </a:extLst>
          </p:cNvPr>
          <p:cNvSpPr txBox="1">
            <a:spLocks/>
          </p:cNvSpPr>
          <p:nvPr/>
        </p:nvSpPr>
        <p:spPr>
          <a:xfrm>
            <a:off x="606000" y="4599000"/>
            <a:ext cx="1114703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FormTowns_Load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/>
              <a:t>buttonDeleteTown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293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  <a:endParaRPr lang="en-US" sz="3200" b="1" dirty="0"/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CenterScreen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</a:t>
            </a:r>
            <a:r>
              <a:rPr lang="bg-BG" sz="3200" b="1" dirty="0"/>
              <a:t> таблицата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US" sz="3000" b="1" dirty="0"/>
              <a:t>Anchor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Bottom</a:t>
            </a:r>
            <a:r>
              <a:rPr lang="en-US" sz="3000" dirty="0"/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Left</a:t>
            </a:r>
          </a:p>
          <a:p>
            <a:pPr lvl="1"/>
            <a:r>
              <a:rPr lang="en-US" sz="3000" b="1" dirty="0"/>
              <a:t>BorderStyle </a:t>
            </a:r>
            <a:r>
              <a:rPr lang="en-US" sz="3000" dirty="0"/>
              <a:t>-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Fixed3D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en-GB" sz="3000" b="1" dirty="0"/>
              <a:t>Anchor </a:t>
            </a:r>
            <a:r>
              <a:rPr lang="en-GB" sz="3000" dirty="0"/>
              <a:t>-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Top</a:t>
            </a:r>
            <a:r>
              <a:rPr lang="en-GB" sz="3000" dirty="0"/>
              <a:t>,</a:t>
            </a:r>
            <a:r>
              <a:rPr lang="en-GB" sz="3000" b="1" dirty="0"/>
              <a:t> 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Right</a:t>
            </a:r>
            <a:endParaRPr lang="en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настройки на формата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392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на бутоните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методи-обработчици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" r="259"/>
          <a:stretch/>
        </p:blipFill>
        <p:spPr>
          <a:xfrm>
            <a:off x="1522410" y="3960508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733907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dirty="0"/>
              <a:t>: </a:t>
            </a:r>
            <a:endParaRPr lang="bg-BG" sz="3600" dirty="0"/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  <a:p>
            <a:r>
              <a:rPr lang="bg-BG" sz="3400" dirty="0"/>
              <a:t>Това са </a:t>
            </a:r>
            <a:r>
              <a:rPr lang="bg-BG" sz="3400" b="1" dirty="0">
                <a:solidFill>
                  <a:schemeClr val="bg1"/>
                </a:solidFill>
              </a:rPr>
              <a:t>модални форми</a:t>
            </a:r>
            <a:r>
              <a:rPr lang="bg-BG" sz="3400" dirty="0"/>
              <a:t>, които само въвеждат данни, но </a:t>
            </a:r>
            <a:r>
              <a:rPr lang="bg-BG" sz="3400" b="1" dirty="0"/>
              <a:t>не пипат по базата данни</a:t>
            </a:r>
          </a:p>
          <a:p>
            <a:pPr lvl="1"/>
            <a:r>
              <a:rPr lang="bg-BG" sz="3200" dirty="0"/>
              <a:t>В базата данни промените ги прави главната (извикващата) форма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08" b="9731"/>
          <a:stretch/>
        </p:blipFill>
        <p:spPr>
          <a:xfrm>
            <a:off x="7671000" y="1314000"/>
            <a:ext cx="4211630" cy="38636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14000"/>
            <a:ext cx="4860340" cy="19969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14000"/>
            <a:ext cx="4860341" cy="19969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720429" y="3895509"/>
            <a:ext cx="63609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950081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en-US" sz="3200" b="1" dirty="0"/>
              <a:t>[OK]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en-US" sz="3200" b="1" dirty="0"/>
              <a:t>[Cancel]</a:t>
            </a:r>
            <a:r>
              <a:rPr lang="en-US" sz="3200" dirty="0"/>
              <a:t>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кода на </a:t>
            </a:r>
            <a:r>
              <a:rPr lang="bg-BG" sz="3200" b="1" dirty="0"/>
              <a:t>формата</a:t>
            </a:r>
            <a:r>
              <a:rPr lang="bg-BG" sz="3200" dirty="0"/>
              <a:t> добавяме </a:t>
            </a:r>
            <a:r>
              <a:rPr lang="bg-BG" sz="32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3200" dirty="0"/>
              <a:t>, което връща </a:t>
            </a:r>
            <a:r>
              <a:rPr lang="bg-BG" sz="3200" b="1" dirty="0"/>
              <a:t>въведения</a:t>
            </a:r>
            <a:r>
              <a:rPr lang="bg-BG" sz="3200" dirty="0"/>
              <a:t> </a:t>
            </a:r>
            <a:r>
              <a:rPr lang="bg-BG" sz="3200" b="1" dirty="0"/>
              <a:t>текст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добавяне на град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5364000"/>
            <a:ext cx="11090346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public string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TownName</a:t>
            </a:r>
            <a:r>
              <a:rPr lang="en-US" sz="2200" b="1" noProof="1">
                <a:latin typeface="Consolas" panose="020B0609020204030204" pitchFamily="49" charset="0"/>
              </a:rPr>
              <a:t> =&gt; this.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textBoxTownName</a:t>
            </a:r>
            <a:r>
              <a:rPr lang="en-US" sz="2200" b="1" noProof="1">
                <a:latin typeface="Consolas" panose="020B0609020204030204" pitchFamily="49" charset="0"/>
              </a:rPr>
              <a:t>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Text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388" y="1924334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" y="1930196"/>
            <a:ext cx="3848100" cy="1892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1183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062" y="3609000"/>
            <a:ext cx="6017029" cy="23801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60745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Извикване на форма за добавяне на град</a:t>
            </a:r>
            <a:endParaRPr lang="en-BG" sz="40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 в главната форма извикваме модалната форма при </a:t>
            </a:r>
            <a:r>
              <a:rPr lang="en-US" sz="3200" b="1" dirty="0"/>
              <a:t>[OK]</a:t>
            </a:r>
            <a:r>
              <a:rPr lang="bg-BG" sz="3200" b="1" dirty="0"/>
              <a:t> </a:t>
            </a:r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новия град </a:t>
            </a:r>
            <a:r>
              <a:rPr lang="bg-BG" sz="3200" dirty="0"/>
              <a:t>в </a:t>
            </a:r>
            <a:r>
              <a:rPr lang="bg-BG" sz="3200" b="1" dirty="0"/>
              <a:t>БД</a:t>
            </a:r>
            <a:r>
              <a:rPr lang="bg-BG" sz="32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2424016"/>
            <a:ext cx="10988498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var formAddTown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FormAddTown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if (formAddTown.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400" b="1" noProof="1">
                <a:latin typeface="Consolas" panose="020B0609020204030204" pitchFamily="49" charset="0"/>
              </a:rPr>
              <a:t>== DialogResult.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4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var newTownName = formAddTown.TownName;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      AddNewTown</a:t>
            </a:r>
            <a:r>
              <a:rPr lang="en-GB" sz="2400" b="1" noProof="1">
                <a:latin typeface="Consolas" panose="020B0609020204030204" pitchFamily="49" charset="0"/>
              </a:rPr>
              <a:t>(newTownName);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    ReloadTowns();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 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град в базата данни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33348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private void AddNewTown(string townName)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using (var dbContext = new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8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{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var newTown = new Town();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newTown.Name = townName;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dbContext.Towns.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GB" sz="2800" b="1" noProof="1">
                <a:latin typeface="Consolas" panose="020B0609020204030204" pitchFamily="49" charset="0"/>
              </a:rPr>
              <a:t>(newTown);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    dbContext.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GB" sz="28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    }</a:t>
            </a:r>
          </a:p>
          <a:p>
            <a:pPr>
              <a:lnSpc>
                <a:spcPct val="100000"/>
              </a:lnSpc>
            </a:pPr>
            <a:r>
              <a:rPr lang="en-GB" sz="28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689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град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Модална форма за редактиране на град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36025"/>
            <a:ext cx="4860340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36026"/>
            <a:ext cx="4860341" cy="19529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88624" y="3895509"/>
            <a:ext cx="699706" cy="43397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09175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2400" dirty="0"/>
              <a:t>Задаваме подходящ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на </a:t>
            </a:r>
            <a:r>
              <a:rPr lang="bg-BG" sz="2400" b="1" dirty="0"/>
              <a:t>бутоните</a:t>
            </a:r>
            <a:endParaRPr lang="en-US" sz="2400" b="1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bg-BG" sz="1000" dirty="0"/>
          </a:p>
          <a:p>
            <a:r>
              <a:rPr lang="bg-BG" sz="2400" dirty="0"/>
              <a:t>В </a:t>
            </a:r>
            <a:r>
              <a:rPr lang="bg-BG" sz="2400" b="1" dirty="0">
                <a:solidFill>
                  <a:schemeClr val="bg1"/>
                </a:solidFill>
              </a:rPr>
              <a:t>конструктора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r>
              <a:rPr lang="bg-BG" sz="2400" dirty="0"/>
              <a:t> подаване </a:t>
            </a:r>
            <a:r>
              <a:rPr lang="bg-BG" sz="2400" b="1" dirty="0"/>
              <a:t>името</a:t>
            </a:r>
            <a:r>
              <a:rPr lang="bg-BG" sz="2400" dirty="0"/>
              <a:t> на избрания </a:t>
            </a:r>
            <a:r>
              <a:rPr lang="bg-BG" sz="2400" b="1" dirty="0"/>
              <a:t>град </a:t>
            </a:r>
            <a:r>
              <a:rPr lang="bg-BG" sz="2400" dirty="0"/>
              <a:t>за редактиране</a:t>
            </a:r>
          </a:p>
          <a:p>
            <a:r>
              <a:rPr lang="bg-BG" sz="2400" dirty="0"/>
              <a:t>В кода на </a:t>
            </a:r>
            <a:r>
              <a:rPr lang="bg-BG" sz="2400" b="1" dirty="0"/>
              <a:t>формата</a:t>
            </a:r>
            <a:r>
              <a:rPr lang="bg-BG" sz="2400" dirty="0"/>
              <a:t> добавяме </a:t>
            </a:r>
            <a:r>
              <a:rPr lang="bg-BG" sz="2400" b="1" dirty="0">
                <a:solidFill>
                  <a:schemeClr val="bg1"/>
                </a:solidFill>
              </a:rPr>
              <a:t>публично свойство</a:t>
            </a:r>
            <a:r>
              <a:rPr lang="bg-BG" sz="2400" dirty="0"/>
              <a:t>, което връща </a:t>
            </a:r>
            <a:r>
              <a:rPr lang="bg-BG" sz="2400" b="1" dirty="0"/>
              <a:t>въведения</a:t>
            </a:r>
            <a:r>
              <a:rPr lang="bg-BG" sz="2400" dirty="0"/>
              <a:t> </a:t>
            </a:r>
            <a:r>
              <a:rPr lang="bg-BG" sz="2400" b="1" dirty="0"/>
              <a:t>текст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редактиране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56863" y="4642341"/>
            <a:ext cx="11090346" cy="18466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FormEditTown(string townName)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public string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6000" y="1809000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863" y="1814862"/>
            <a:ext cx="3295855" cy="16591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85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 </a:t>
            </a:r>
            <a:r>
              <a:rPr lang="en-US" sz="3000" dirty="0"/>
              <a:t>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endParaRPr lang="bg-BG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B58EC-AA2A-B83C-879C-28FEDB9A4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31062" y="3612754"/>
            <a:ext cx="6017029" cy="2372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246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Извикване на форма за редактиране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редактиране на град </a:t>
            </a:r>
            <a:r>
              <a:rPr lang="bg-BG" sz="2600" dirty="0"/>
              <a:t>и при </a:t>
            </a:r>
            <a:r>
              <a:rPr lang="en-US" sz="2600" b="1" dirty="0"/>
              <a:t>[OK] </a:t>
            </a:r>
            <a:r>
              <a:rPr lang="bg-BG" sz="2600" dirty="0"/>
              <a:t>променяме в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0022" y="1764000"/>
            <a:ext cx="11155528" cy="495520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GB" sz="2000" b="1" noProof="1">
                <a:latin typeface="Consolas" panose="020B0609020204030204" pitchFamily="49" charset="0"/>
              </a:rPr>
              <a:t>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r>
              <a:rPr lang="en-GB" sz="2000" b="1" noProof="1">
                <a:latin typeface="Consolas" panose="020B0609020204030204" pitchFamily="49" charset="0"/>
              </a:rPr>
              <a:t>    if (selectedTown == null)</a:t>
            </a:r>
            <a:r>
              <a:rPr lang="en-GB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// </a:t>
            </a:r>
            <a:r>
              <a:rPr lang="bg-BG" sz="20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Няма избран град -&gt; изход</a:t>
            </a: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return;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GB" sz="8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formEditTown = new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FormEditTown</a:t>
            </a:r>
            <a:r>
              <a:rPr lang="en-GB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if (formEditTown.ShowDialog() == DialogResult.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newTownName = formEditTown.TownName;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selectedTown.Name = newTownName;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EditTown</a:t>
            </a:r>
            <a:r>
              <a:rPr lang="en-GB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562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съществуващ град в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31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EditTown(Town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if (town != null)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FirstOrDefault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</a:t>
            </a: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GB" sz="2400" b="1" noProof="1">
                <a:latin typeface="Consolas" panose="020B0609020204030204" pitchFamily="49" charset="0"/>
              </a:rPr>
              <a:t>t =&gt; t.Id == town.Id).Name = town.Name;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}           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1589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контроли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</a:endParaRPr>
          </a:p>
          <a:p>
            <a:endParaRPr lang="en-US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656" y="3197240"/>
            <a:ext cx="4860340" cy="18305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484" y="3197240"/>
            <a:ext cx="4860341" cy="18305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526257" y="376303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021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Задаваме подходящ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</a:t>
            </a:r>
            <a:r>
              <a:rPr lang="bg-BG" sz="3200" b="1" dirty="0"/>
              <a:t>бутоните</a:t>
            </a:r>
            <a:endParaRPr lang="en-US" sz="3200" b="1" dirty="0"/>
          </a:p>
          <a:p>
            <a:endParaRPr lang="bg-BG" sz="3600" dirty="0"/>
          </a:p>
          <a:p>
            <a:endParaRPr lang="bg-BG" sz="3600" dirty="0"/>
          </a:p>
          <a:p>
            <a:endParaRPr lang="bg-BG" sz="3600" dirty="0"/>
          </a:p>
          <a:p>
            <a:r>
              <a:rPr lang="bg-BG" sz="3200" dirty="0"/>
              <a:t>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r>
              <a:rPr lang="bg-BG" sz="3200" dirty="0"/>
              <a:t> на </a:t>
            </a:r>
            <a:r>
              <a:rPr lang="bg-BG" sz="3200" b="1" dirty="0"/>
              <a:t>формата</a:t>
            </a:r>
            <a:r>
              <a:rPr lang="bg-BG" sz="3200" dirty="0"/>
              <a:t> задаваме </a:t>
            </a:r>
            <a:r>
              <a:rPr lang="bg-BG" sz="3200" b="1" dirty="0"/>
              <a:t>името</a:t>
            </a:r>
            <a:r>
              <a:rPr lang="bg-BG" sz="3200" dirty="0"/>
              <a:t> на избрания </a:t>
            </a:r>
            <a:r>
              <a:rPr lang="bg-BG" sz="3200" b="1" dirty="0"/>
              <a:t>град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Модална форма за изтриване на град </a:t>
            </a:r>
            <a:r>
              <a:rPr lang="en-US" sz="4000" dirty="0"/>
              <a:t>(2)</a:t>
            </a:r>
            <a:endParaRPr lang="en-BG" sz="4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18E63-65A5-56F2-B244-F6007B579097}"/>
              </a:ext>
            </a:extLst>
          </p:cNvPr>
          <p:cNvSpPr txBox="1">
            <a:spLocks/>
          </p:cNvSpPr>
          <p:nvPr/>
        </p:nvSpPr>
        <p:spPr>
          <a:xfrm>
            <a:off x="682438" y="4801213"/>
            <a:ext cx="11090346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FormDeleteTown(string townName)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textBoxTownName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townName;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D397F0-FC38-52B3-B603-42B877B1A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23388" y="1945940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7DE0A-D573-B2FA-7399-CECD07B95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438" y="1951802"/>
            <a:ext cx="3848100" cy="18490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6780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Допълнителни настройки</a:t>
            </a:r>
            <a:r>
              <a:rPr lang="en-US" dirty="0"/>
              <a:t> </a:t>
            </a:r>
            <a:r>
              <a:rPr lang="bg-BG" dirty="0"/>
              <a:t>на формата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556107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Задаваме следните </a:t>
            </a:r>
            <a:r>
              <a:rPr lang="bg-BG" sz="2800" b="1" dirty="0"/>
              <a:t>свойства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en-US" sz="2800" dirty="0"/>
              <a:t>:</a:t>
            </a:r>
          </a:p>
          <a:p>
            <a:pPr lvl="1"/>
            <a:r>
              <a:rPr lang="en-US" sz="2600" b="1" dirty="0"/>
              <a:t>StartPosition </a:t>
            </a:r>
            <a:r>
              <a:rPr lang="en-US" sz="2600" dirty="0"/>
              <a:t>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CenterParent</a:t>
            </a:r>
          </a:p>
          <a:p>
            <a:pPr lvl="1"/>
            <a:r>
              <a:rPr lang="en-US" sz="2600" b="1" dirty="0"/>
              <a:t>FormBorderStyle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FixedDialog</a:t>
            </a:r>
          </a:p>
          <a:p>
            <a:pPr lvl="1"/>
            <a:r>
              <a:rPr lang="en-US" sz="2600" b="1" dirty="0"/>
              <a:t>MaximizeBox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pPr lvl="1"/>
            <a:r>
              <a:rPr lang="en-US" sz="2600" b="1" dirty="0"/>
              <a:t>MinimizeBox</a:t>
            </a:r>
            <a:r>
              <a:rPr lang="en-US" sz="2600" dirty="0"/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Задаваме следните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свойства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текстовото поле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ReadOnly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</a:p>
          <a:p>
            <a:pPr lvl="1"/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BackColor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ControlLight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0F2D-887E-20B1-611E-77CCA46B4F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6000" y="1959819"/>
            <a:ext cx="4995000" cy="1885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36D5D6-B321-C66F-01F4-4F0D837594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4"/>
          <a:stretch/>
        </p:blipFill>
        <p:spPr>
          <a:xfrm>
            <a:off x="6276000" y="4598525"/>
            <a:ext cx="4995000" cy="17928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84682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форма за изтриване на град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600" dirty="0"/>
              <a:t>Извикваме формата за </a:t>
            </a:r>
            <a:r>
              <a:rPr lang="bg-BG" sz="2600" b="1" dirty="0"/>
              <a:t>изтриване на град </a:t>
            </a:r>
            <a:r>
              <a:rPr lang="bg-BG" sz="2600" dirty="0"/>
              <a:t>и при </a:t>
            </a:r>
            <a:r>
              <a:rPr lang="en-US" sz="2600" b="1" dirty="0"/>
              <a:t>[OK]</a:t>
            </a:r>
            <a:r>
              <a:rPr lang="bg-BG" sz="2600" dirty="0"/>
              <a:t> изтриваме града от </a:t>
            </a:r>
            <a:r>
              <a:rPr lang="bg-BG" sz="2600" b="1" dirty="0"/>
              <a:t>БД</a:t>
            </a:r>
            <a:r>
              <a:rPr lang="bg-BG" sz="2600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97502" y="1808463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selectedTown = (Town)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Current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if (selectedTown == null)</a:t>
            </a:r>
            <a:r>
              <a:rPr lang="en-US" sz="2000" b="1" noProof="1">
                <a:solidFill>
                  <a:srgbClr val="00843C"/>
                </a:solidFill>
                <a:latin typeface="Consolas" panose="020B0609020204030204" pitchFamily="49" charset="0"/>
              </a:rPr>
              <a:t> // Няма избран град -&gt; изход</a:t>
            </a:r>
            <a:endParaRPr lang="en-US" sz="2000" noProof="1"/>
          </a:p>
          <a:p>
            <a:r>
              <a:rPr lang="en-US" sz="2000" b="1" noProof="1">
                <a:solidFill>
                  <a:srgbClr val="234465"/>
                </a:solidFill>
                <a:latin typeface="Consolas" panose="020B0609020204030204" pitchFamily="49" charset="0"/>
              </a:rPr>
              <a:t>        return;</a:t>
            </a:r>
            <a:endParaRPr lang="en-US" sz="2000" noProof="1"/>
          </a:p>
          <a:p>
            <a:pPr>
              <a:lnSpc>
                <a:spcPct val="100000"/>
              </a:lnSpc>
            </a:pPr>
            <a:endParaRPr lang="en-US" sz="12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townName = selectedTown.Name;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formDeleteTown = new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FormDeleteTown</a:t>
            </a:r>
            <a:r>
              <a:rPr lang="en-US" sz="2000" b="1" noProof="1">
                <a:latin typeface="Consolas" panose="020B0609020204030204" pitchFamily="49" charset="0"/>
              </a:rPr>
              <a:t>(townName);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(formDeleteTown.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</a:t>
            </a:r>
            <a:r>
              <a:rPr lang="en-US" sz="2000" b="1" noProof="1">
                <a:latin typeface="Consolas" panose="020B0609020204030204" pitchFamily="49" charset="0"/>
              </a:rPr>
              <a:t>() == DialogResult.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OK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DeleteTown</a:t>
            </a:r>
            <a:r>
              <a:rPr lang="en-US" sz="2000" b="1" noProof="1">
                <a:latin typeface="Consolas" panose="020B0609020204030204" pitchFamily="49" charset="0"/>
              </a:rPr>
              <a:t>(selectedTown);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ReloadTowns();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8761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 град от БД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518236" y="1507012"/>
            <a:ext cx="11155528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private void DeleteTown(Town town)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using (var dbContext = new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</a:t>
            </a:r>
            <a:r>
              <a:rPr lang="en-GB" sz="2400" b="1" noProof="1">
                <a:latin typeface="Consolas" panose="020B0609020204030204" pitchFamily="49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dbContext.Towns.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GB" sz="2400" b="1" noProof="1">
                <a:latin typeface="Consolas" panose="020B0609020204030204" pitchFamily="49" charset="0"/>
              </a:rPr>
              <a:t>(town);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dbContext.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</a:t>
            </a:r>
            <a:r>
              <a:rPr lang="en-GB" sz="2400" b="1" noProof="1"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8503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Стартираме приложението с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Ctrl + F5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336" y="2822702"/>
            <a:ext cx="4790160" cy="3244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3009" y="2807582"/>
            <a:ext cx="4791655" cy="32459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5637" y="2374435"/>
            <a:ext cx="5140361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6504" y="2376833"/>
            <a:ext cx="5140362" cy="34821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93750" y="3611044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Приложението </a:t>
            </a:r>
            <a:r>
              <a:rPr lang="en-US" noProof="1"/>
              <a:t>TownsApp</a:t>
            </a:r>
            <a:r>
              <a:rPr lang="en-US" dirty="0"/>
              <a:t> </a:t>
            </a:r>
            <a:r>
              <a:rPr lang="bg-BG" dirty="0"/>
              <a:t>в действие (3)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3894" y="2420386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0559" y="2420387"/>
            <a:ext cx="5332558" cy="36123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714249" y="3877111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 Core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en-GB" sz="3000" b="1" dirty="0">
                <a:solidFill>
                  <a:schemeClr val="bg2"/>
                </a:solidFill>
              </a:rPr>
              <a:t>Core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Модални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200" dirty="0"/>
              <a:t>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DbSet.Add(…)</a:t>
            </a:r>
            <a:r>
              <a:rPr lang="en-US" noProof="1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124853"/>
            <a:ext cx="11306901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void CreateNewProject()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8569" y="5650355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581" y="3041418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488" y="4940913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7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700" dirty="0"/>
              <a:t> </a:t>
            </a:r>
            <a:r>
              <a:rPr lang="bg-BG" sz="2700" dirty="0"/>
              <a:t>позволява </a:t>
            </a:r>
            <a:r>
              <a:rPr lang="bg-BG" sz="2700" b="1" dirty="0"/>
              <a:t>модифициране</a:t>
            </a:r>
            <a:r>
              <a:rPr lang="bg-BG" sz="2700" dirty="0"/>
              <a:t> на </a:t>
            </a:r>
            <a:r>
              <a:rPr lang="bg-BG" sz="2700" b="1" dirty="0"/>
              <a:t>обекти</a:t>
            </a:r>
            <a:r>
              <a:rPr lang="bg-BG" sz="2700" dirty="0"/>
              <a:t> и тяхното </a:t>
            </a:r>
            <a:r>
              <a:rPr lang="bg-BG" sz="2700" b="1" dirty="0"/>
              <a:t>запазване</a:t>
            </a:r>
            <a:r>
              <a:rPr lang="bg-BG" sz="2700" dirty="0"/>
              <a:t> в </a:t>
            </a:r>
            <a:r>
              <a:rPr lang="bg-BG" sz="2700" b="1" dirty="0"/>
              <a:t>БД</a:t>
            </a:r>
            <a:endParaRPr lang="en-US" sz="27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600" b="1" dirty="0"/>
              <a:t>Зареждаме</a:t>
            </a:r>
            <a:r>
              <a:rPr lang="bg-BG" sz="2600" dirty="0"/>
              <a:t> обект, </a:t>
            </a:r>
            <a:r>
              <a:rPr lang="bg-BG" sz="2600" b="1" dirty="0"/>
              <a:t>модифицираме</a:t>
            </a:r>
            <a:r>
              <a:rPr lang="bg-BG" sz="2600" dirty="0"/>
              <a:t> го и </a:t>
            </a:r>
            <a:r>
              <a:rPr lang="bg-BG" sz="2600" b="1" dirty="0"/>
              <a:t>извикваме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endParaRPr lang="bg-BG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GB" sz="27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496294" y="2761632"/>
            <a:ext cx="11122959" cy="39703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public static string UpdateFirstEmployee()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  <a:endParaRPr lang="bg-BG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Employee employee = dbContext.Employees.FirstOrDefault();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dbContext.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   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    }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934" y="5097579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6000" y="4491486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Remove()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627757" y="2317202"/>
            <a:ext cx="11308980" cy="444724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DeleteFirstProject()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using (var dbContext = new SoftUniContext())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Project project = dbContext.Projects.FirstOrDefault();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var entitiesWithProject = dbContext.EmployeesProjects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dbContext.EmployeesProjects.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2508" y="5226821"/>
            <a:ext cx="4001735" cy="783166"/>
          </a:xfrm>
          <a:prstGeom prst="wedgeRoundRectCallout">
            <a:avLst>
              <a:gd name="adj1" fmla="val -70160"/>
              <a:gd name="adj2" fmla="val -538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1000" y="6178942"/>
            <a:ext cx="4252892" cy="476558"/>
          </a:xfrm>
          <a:prstGeom prst="wedgeRoundRectCallout">
            <a:avLst>
              <a:gd name="adj1" fmla="val -18689"/>
              <a:gd name="adj2" fmla="val -161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6581" y="3231954"/>
            <a:ext cx="2768837" cy="1123685"/>
          </a:xfrm>
          <a:prstGeom prst="wedgeRoundRectCallout">
            <a:avLst>
              <a:gd name="adj1" fmla="val -110820"/>
              <a:gd name="adj2" fmla="val 74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46721</TotalTime>
  <Words>2278</Words>
  <Application>Microsoft Macintosh PowerPoint</Application>
  <PresentationFormat>Widescreen</PresentationFormat>
  <Paragraphs>440</Paragraphs>
  <Slides>46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SoftUni</vt:lpstr>
      <vt:lpstr>CRUD с Entity Framework Core и Windows Forms</vt:lpstr>
      <vt:lpstr>Съдържание</vt:lpstr>
      <vt:lpstr>CRUD операции с Entity Framework Core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Как да работим с модални форми?</vt:lpstr>
      <vt:lpstr>Създаване на модална форма</vt:lpstr>
      <vt:lpstr>Модална форма – пример</vt:lpstr>
      <vt:lpstr>Модална форма – връщане на резултат</vt:lpstr>
      <vt:lpstr>Извикване на модална форма – пример</vt:lpstr>
      <vt:lpstr>Примерно CRUD приложение</vt:lpstr>
      <vt:lpstr>Създаване на WinForms приложение</vt:lpstr>
      <vt:lpstr>Инсталиране на EF Core пакети и Scaffold</vt:lpstr>
      <vt:lpstr>Свързване на данни</vt:lpstr>
      <vt:lpstr>Забраняване на редактиране на колона</vt:lpstr>
      <vt:lpstr>Зареждане на данни от БД (1)</vt:lpstr>
      <vt:lpstr>Зареждане на данни от БД (2)</vt:lpstr>
      <vt:lpstr>Добавяне на бутони</vt:lpstr>
      <vt:lpstr>Допълнителни настройки на формата</vt:lpstr>
      <vt:lpstr>Добавяне на методи-обработчици</vt:lpstr>
      <vt:lpstr>Създаване на модални форми</vt:lpstr>
      <vt:lpstr>Модална форма за добавяне на град (1)</vt:lpstr>
      <vt:lpstr>Модална форма за добавяне на град (2)</vt:lpstr>
      <vt:lpstr>Допълнителни настройки на формата</vt:lpstr>
      <vt:lpstr>Извикване на форма за добавяне на град</vt:lpstr>
      <vt:lpstr>Добавяне на нов град в базата данни</vt:lpstr>
      <vt:lpstr>Модална форма за редактиране на град (1)</vt:lpstr>
      <vt:lpstr>Модална форма за редактиране на град (2)</vt:lpstr>
      <vt:lpstr>Допълнителни настройки на формата</vt:lpstr>
      <vt:lpstr>Извикване на форма за редактиране на град</vt:lpstr>
      <vt:lpstr>Редактиране на съществуващ град в БД</vt:lpstr>
      <vt:lpstr>Модална форма за изтриване на град (1)</vt:lpstr>
      <vt:lpstr>Модална форма за изтриване на град (2)</vt:lpstr>
      <vt:lpstr>Допълнителни настройки на формата</vt:lpstr>
      <vt:lpstr>Извикване на форма за изтриване на град</vt:lpstr>
      <vt:lpstr>Изтриване на съществуващ град от БД</vt:lpstr>
      <vt:lpstr>Приложението TownsApp в действие (1)</vt:lpstr>
      <vt:lpstr>Приложението TownsApp в действие (2)</vt:lpstr>
      <vt:lpstr>Приложението TownsApp в действие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388</cp:revision>
  <dcterms:created xsi:type="dcterms:W3CDTF">2018-05-23T13:08:44Z</dcterms:created>
  <dcterms:modified xsi:type="dcterms:W3CDTF">2024-09-29T08:11:03Z</dcterms:modified>
  <cp:category/>
</cp:coreProperties>
</file>