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92439"/>
            <a:ext cx="11083636" cy="899999"/>
          </a:xfrm>
        </p:spPr>
        <p:txBody>
          <a:bodyPr>
            <a:normAutofit/>
          </a:bodyPr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Операционна система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Персонализирането и настройването на </a:t>
            </a:r>
            <a:r>
              <a:rPr lang="bg-BG" b="1" dirty="0" smtClean="0"/>
              <a:t>ПИ</a:t>
            </a:r>
            <a:r>
              <a:rPr lang="bg-BG" dirty="0" smtClean="0"/>
              <a:t> на </a:t>
            </a:r>
            <a:r>
              <a:rPr lang="bg-BG" b="1" dirty="0" smtClean="0"/>
              <a:t>ОС</a:t>
            </a:r>
            <a:r>
              <a:rPr lang="bg-BG" dirty="0" smtClean="0"/>
              <a:t>, </a:t>
            </a:r>
            <a:r>
              <a:rPr lang="bg-BG" b="1" dirty="0" smtClean="0"/>
              <a:t>допълнителни устройства</a:t>
            </a:r>
            <a:r>
              <a:rPr lang="bg-BG" dirty="0" smtClean="0"/>
              <a:t>, </a:t>
            </a:r>
            <a:r>
              <a:rPr lang="bg-BG" b="1" dirty="0" smtClean="0"/>
              <a:t>помощни програми </a:t>
            </a:r>
            <a:r>
              <a:rPr lang="bg-BG" dirty="0" smtClean="0"/>
              <a:t>и </a:t>
            </a:r>
            <a:r>
              <a:rPr lang="bg-BG" b="1" dirty="0" smtClean="0"/>
              <a:t>др</a:t>
            </a:r>
            <a:r>
              <a:rPr lang="bg-BG" dirty="0" smtClean="0"/>
              <a:t>., се извършва в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Настройки</a:t>
            </a:r>
            <a:r>
              <a:rPr lang="bg-BG" dirty="0" smtClean="0"/>
              <a:t> (</a:t>
            </a:r>
            <a:r>
              <a:rPr lang="en-US" b="1" dirty="0" smtClean="0"/>
              <a:t>Settings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Настройките могат да се стартират от:</a:t>
            </a:r>
          </a:p>
          <a:p>
            <a:pPr lvl="1"/>
            <a:r>
              <a:rPr lang="en-US" dirty="0" smtClean="0"/>
              <a:t>Start </a:t>
            </a:r>
            <a:r>
              <a:rPr lang="bg-BG" dirty="0" smtClean="0"/>
              <a:t>менюто</a:t>
            </a:r>
          </a:p>
          <a:p>
            <a:pPr lvl="1"/>
            <a:r>
              <a:rPr lang="en-US" dirty="0" smtClean="0"/>
              <a:t>Control Panel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Персонализиране на ПИ</a:t>
            </a:r>
            <a:endParaRPr lang="en-US" dirty="0"/>
          </a:p>
        </p:txBody>
      </p:sp>
      <p:pic>
        <p:nvPicPr>
          <p:cNvPr id="6146" name="Picture 2" descr="https://cdn.pixabay.com/photo/2019/10/15/09/06/control-455111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48" y="3943125"/>
            <a:ext cx="3655796" cy="2555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5509" r="30321"/>
          <a:stretch/>
        </p:blipFill>
        <p:spPr>
          <a:xfrm>
            <a:off x="4161000" y="3943125"/>
            <a:ext cx="2906792" cy="25749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96000" y="2124000"/>
            <a:ext cx="6065892" cy="1754333"/>
          </a:xfrm>
        </p:spPr>
        <p:txBody>
          <a:bodyPr/>
          <a:lstStyle/>
          <a:p>
            <a:r>
              <a:rPr lang="bg-BG" dirty="0" smtClean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1028" name="Picture 4" descr="https://upload.wikimedia.org/wikipedia/en/e/e0/Windows_10_Task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999"/>
            <a:ext cx="12192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2127549"/>
            <a:ext cx="1540712" cy="15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03109" y="3744000"/>
            <a:ext cx="3915000" cy="1215000"/>
          </a:xfrm>
          <a:prstGeom prst="wedgeRoundRectCallout">
            <a:avLst>
              <a:gd name="adj1" fmla="val 49778"/>
              <a:gd name="adj2" fmla="val 117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настройките през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12" y="1359000"/>
            <a:ext cx="3810377" cy="52861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24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8" y="1349518"/>
            <a:ext cx="9073745" cy="5157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6000" y="2214000"/>
            <a:ext cx="2880000" cy="1220050"/>
          </a:xfrm>
          <a:prstGeom prst="wedgeRoundRectCallout">
            <a:avLst>
              <a:gd name="adj1" fmla="val -43847"/>
              <a:gd name="adj2" fmla="val 103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Personalization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26000" y="4149000"/>
            <a:ext cx="1890000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59000"/>
            <a:ext cx="8145000" cy="53138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681000" y="2664000"/>
            <a:ext cx="5072030" cy="2070000"/>
          </a:xfrm>
          <a:prstGeom prst="wedgeRoundRectCallout">
            <a:avLst>
              <a:gd name="adj1" fmla="val -17797"/>
              <a:gd name="adj2" fmla="val 42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персонализираме различни неща на нашия компютър (Шрифт, теми, цветове и т.н.)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91000" y="2717188"/>
            <a:ext cx="3645000" cy="1755000"/>
          </a:xfrm>
          <a:prstGeom prst="wedgeRoundRectCallout">
            <a:avLst>
              <a:gd name="adj1" fmla="val -174"/>
              <a:gd name="adj2" fmla="val 122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променим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 избираме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67674"/>
            <a:ext cx="8145000" cy="53051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41000" y="2304000"/>
            <a:ext cx="3555000" cy="1980000"/>
          </a:xfrm>
          <a:prstGeom prst="wedgeRoundRectCallout">
            <a:avLst>
              <a:gd name="adj1" fmla="val -16798"/>
              <a:gd name="adj2" fmla="val 4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различни опции за персонализиране 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96000" y="4779000"/>
            <a:ext cx="4185000" cy="1305000"/>
          </a:xfrm>
          <a:prstGeom prst="wedgeRoundRectCallout">
            <a:avLst>
              <a:gd name="adj1" fmla="val -38647"/>
              <a:gd name="adj2" fmla="val 7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Ние ще променим локацията му на екрана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3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9" y="1367674"/>
            <a:ext cx="8145001" cy="5305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Right: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Bottom: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901" r="27615"/>
          <a:stretch/>
        </p:blipFill>
        <p:spPr>
          <a:xfrm>
            <a:off x="561000" y="2663997"/>
            <a:ext cx="4446024" cy="2864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083" y="2663997"/>
            <a:ext cx="3325181" cy="2864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3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241000" y="1471047"/>
            <a:ext cx="6065892" cy="2902953"/>
          </a:xfrm>
        </p:spPr>
        <p:txBody>
          <a:bodyPr/>
          <a:lstStyle/>
          <a:p>
            <a:r>
              <a:rPr lang="bg-BG" dirty="0" smtClean="0"/>
              <a:t>Добавяне и премахване на програма в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023179"/>
            <a:ext cx="1934722" cy="1798687"/>
          </a:xfrm>
          <a:prstGeom prst="rect">
            <a:avLst/>
          </a:prstGeom>
        </p:spPr>
      </p:pic>
      <p:pic>
        <p:nvPicPr>
          <p:cNvPr id="1026" name="Picture 2" descr="Push pin Basic Miscellany Fla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1044000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програма в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91000" y="3384000"/>
            <a:ext cx="5130000" cy="1935000"/>
          </a:xfrm>
          <a:prstGeom prst="wedgeRoundRectCallout">
            <a:avLst>
              <a:gd name="adj1" fmla="val 19696"/>
              <a:gd name="adj2" fmla="val 88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Отворяме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бара 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пишем името на програмата, която искаме да добавим 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536000" y="4869000"/>
            <a:ext cx="2745000" cy="1170000"/>
          </a:xfrm>
          <a:prstGeom prst="wedgeRoundRectCallout">
            <a:avLst>
              <a:gd name="adj1" fmla="val -70959"/>
              <a:gd name="adj2" fmla="val -72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to taskbar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536000" y="1944000"/>
            <a:ext cx="3825000" cy="1665000"/>
          </a:xfrm>
          <a:prstGeom prst="wedgeRoundRectCallout">
            <a:avLst>
              <a:gd name="adj1" fmla="val -68227"/>
              <a:gd name="adj2" fmla="val 92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и да добавим програмата в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стартовото меню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1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Операционна система</a:t>
            </a:r>
            <a:endParaRPr lang="bg-BG" dirty="0" smtClean="0"/>
          </a:p>
          <a:p>
            <a:r>
              <a:rPr lang="bg-BG" dirty="0" smtClean="0"/>
              <a:t>Персонализиране на </a:t>
            </a:r>
            <a:r>
              <a:rPr lang="bg-BG" b="1" dirty="0" smtClean="0"/>
              <a:t>потребителски интерфейс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Премахване на програма от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6000" y="3384000"/>
            <a:ext cx="4725000" cy="1800000"/>
          </a:xfrm>
          <a:prstGeom prst="wedgeRoundRectCallout">
            <a:avLst>
              <a:gd name="adj1" fmla="val 6445"/>
              <a:gd name="adj2" fmla="val 4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същия начин намираме програмата, която искаме да премахнем от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23500" y="4869000"/>
            <a:ext cx="3307500" cy="1125000"/>
          </a:xfrm>
          <a:prstGeom prst="wedgeRoundRectCallout">
            <a:avLst>
              <a:gd name="adj1" fmla="val -57174"/>
              <a:gd name="adj2" fmla="val -91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Unpin from taskbar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7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Операционна </a:t>
            </a: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система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набор от програми </a:t>
            </a:r>
            <a:r>
              <a:rPr lang="bg-BG" sz="3200" dirty="0" smtClean="0">
                <a:solidFill>
                  <a:schemeClr val="bg2"/>
                </a:solidFill>
              </a:rPr>
              <a:t>за, които управляват </a:t>
            </a:r>
            <a:r>
              <a:rPr lang="bg-BG" sz="3200" b="1" dirty="0" smtClean="0">
                <a:solidFill>
                  <a:schemeClr val="bg2"/>
                </a:solidFill>
              </a:rPr>
              <a:t>КС</a:t>
            </a:r>
            <a:endParaRPr lang="en-US" sz="3200" b="1" dirty="0" smtClean="0">
              <a:solidFill>
                <a:schemeClr val="bg2"/>
              </a:solidFill>
            </a:endParaRP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Microsoft </a:t>
            </a:r>
            <a:r>
              <a:rPr lang="en-US" sz="2800" b="1" dirty="0" smtClean="0">
                <a:solidFill>
                  <a:schemeClr val="bg2"/>
                </a:solidFill>
              </a:rPr>
              <a:t>Windows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Linux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macOS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iOS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Android</a:t>
            </a:r>
          </a:p>
          <a:p>
            <a:r>
              <a:rPr lang="bg-BG" sz="3200" b="1" dirty="0" smtClean="0">
                <a:solidFill>
                  <a:schemeClr val="bg2"/>
                </a:solidFill>
              </a:rPr>
              <a:t>͏</a:t>
            </a: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п</a:t>
            </a:r>
            <a:r>
              <a:rPr lang="ru-RU" sz="3200" dirty="0">
                <a:solidFill>
                  <a:schemeClr val="bg2"/>
                </a:solidFill>
              </a:rPr>
              <a:t>рограмните средства, с помощта на които </a:t>
            </a:r>
            <a:r>
              <a:rPr lang="ru-RU" sz="3200" b="1" dirty="0">
                <a:solidFill>
                  <a:schemeClr val="bg2"/>
                </a:solidFill>
              </a:rPr>
              <a:t>потребителят общува </a:t>
            </a:r>
            <a:r>
              <a:rPr lang="ru-RU" sz="3200" dirty="0">
                <a:solidFill>
                  <a:schemeClr val="bg2"/>
                </a:solidFill>
              </a:rPr>
              <a:t>с </a:t>
            </a:r>
            <a:r>
              <a:rPr lang="bg-BG" sz="3200" b="1" dirty="0" smtClean="0">
                <a:solidFill>
                  <a:schemeClr val="bg2"/>
                </a:solidFill>
              </a:rPr>
              <a:t>КС</a:t>
            </a:r>
          </a:p>
          <a:p>
            <a:r>
              <a:rPr lang="bg-BG" dirty="0">
                <a:solidFill>
                  <a:schemeClr val="bg2"/>
                </a:solidFill>
              </a:rPr>
              <a:t>Интерфейсът може да бъде:</a:t>
            </a:r>
          </a:p>
          <a:p>
            <a:pPr lvl="1"/>
            <a:r>
              <a:rPr lang="bg-BG" dirty="0">
                <a:solidFill>
                  <a:schemeClr val="bg2"/>
                </a:solidFill>
              </a:rPr>
              <a:t>͏</a:t>
            </a:r>
            <a:r>
              <a:rPr lang="bg-BG" b="1" dirty="0" smtClean="0">
                <a:solidFill>
                  <a:schemeClr val="bg2"/>
                </a:solidFill>
              </a:rPr>
              <a:t>Буквено-цифров</a:t>
            </a:r>
            <a:r>
              <a:rPr lang="bg-BG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bg-BG" b="1" dirty="0" smtClean="0">
                <a:solidFill>
                  <a:schemeClr val="bg2"/>
                </a:solidFill>
              </a:rPr>
              <a:t>Графичен</a:t>
            </a:r>
            <a:endParaRPr lang="en-US" sz="30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</a:t>
            </a:r>
            <a:r>
              <a:rPr lang="bg-BG" dirty="0" smtClean="0"/>
              <a:t>система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Операционна система </a:t>
            </a:r>
            <a:r>
              <a:rPr lang="bg-BG" dirty="0" smtClean="0"/>
              <a:t>(</a:t>
            </a:r>
            <a:r>
              <a:rPr lang="bg-BG" b="1" dirty="0" smtClean="0"/>
              <a:t>ОС</a:t>
            </a:r>
            <a:r>
              <a:rPr lang="bg-BG" dirty="0" smtClean="0"/>
              <a:t>) – набор от програми за управление на компютърната система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ейства </a:t>
            </a:r>
            <a:r>
              <a:rPr lang="ru-RU" dirty="0"/>
              <a:t>като посредник между хардуерните компоненти на компютъра </a:t>
            </a:r>
            <a:r>
              <a:rPr lang="ru-RU" dirty="0" smtClean="0"/>
              <a:t>и софтуерните приложения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3834000"/>
            <a:ext cx="4815000" cy="27084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Операционната система има няколко </a:t>
            </a:r>
            <a:r>
              <a:rPr lang="bg-BG" b="1" dirty="0" smtClean="0"/>
              <a:t>основни функции</a:t>
            </a:r>
            <a:r>
              <a:rPr lang="bg-BG" dirty="0" smtClean="0"/>
              <a:t>:</a:t>
            </a:r>
          </a:p>
          <a:p>
            <a:pPr lvl="1"/>
            <a:r>
              <a:rPr lang="ru-RU" dirty="0"/>
              <a:t>Осигурява среда и възможност за </a:t>
            </a:r>
            <a:r>
              <a:rPr lang="ru-RU" b="1" dirty="0"/>
              <a:t>изпълнение</a:t>
            </a:r>
            <a:r>
              <a:rPr lang="ru-RU" dirty="0"/>
              <a:t> на </a:t>
            </a:r>
            <a:r>
              <a:rPr lang="ru-RU" b="1" dirty="0" smtClean="0"/>
              <a:t>софтуерни приложния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dirty="0" smtClean="0"/>
              <a:t>компютъра</a:t>
            </a:r>
            <a:endParaRPr lang="ru-RU" dirty="0"/>
          </a:p>
          <a:p>
            <a:pPr lvl="1"/>
            <a:r>
              <a:rPr lang="ru-RU" dirty="0"/>
              <a:t>Управлява и разпределя </a:t>
            </a:r>
            <a:r>
              <a:rPr lang="ru-RU" b="1" dirty="0"/>
              <a:t>използването </a:t>
            </a:r>
            <a:r>
              <a:rPr lang="ru-RU" dirty="0"/>
              <a:t>на</a:t>
            </a:r>
            <a:r>
              <a:rPr lang="ru-RU" b="1" dirty="0"/>
              <a:t> процесора </a:t>
            </a:r>
            <a:r>
              <a:rPr lang="ru-RU" dirty="0"/>
              <a:t>и </a:t>
            </a:r>
            <a:r>
              <a:rPr lang="ru-RU" b="1" dirty="0"/>
              <a:t>паметта</a:t>
            </a:r>
            <a:r>
              <a:rPr lang="ru-RU" dirty="0"/>
              <a:t> от различните </a:t>
            </a:r>
            <a:r>
              <a:rPr lang="ru-RU" dirty="0" smtClean="0"/>
              <a:t>приложения</a:t>
            </a:r>
            <a:endParaRPr lang="ru-RU" dirty="0"/>
          </a:p>
          <a:p>
            <a:pPr lvl="1"/>
            <a:r>
              <a:rPr lang="ru-RU" dirty="0" smtClean="0"/>
              <a:t>Позволява </a:t>
            </a:r>
            <a:r>
              <a:rPr lang="ru-RU" dirty="0"/>
              <a:t>на </a:t>
            </a:r>
            <a:r>
              <a:rPr lang="ru-RU" b="1" dirty="0"/>
              <a:t>човек</a:t>
            </a:r>
            <a:r>
              <a:rPr lang="ru-RU" dirty="0"/>
              <a:t> да </a:t>
            </a:r>
            <a:r>
              <a:rPr lang="ru-RU" b="1" dirty="0"/>
              <a:t>управлява компютъра </a:t>
            </a:r>
            <a:r>
              <a:rPr lang="ru-RU" dirty="0"/>
              <a:t>чрез </a:t>
            </a:r>
            <a:r>
              <a:rPr lang="ru-RU" dirty="0" smtClean="0"/>
              <a:t>потребителския интерфейс</a:t>
            </a:r>
            <a:endParaRPr lang="ru-RU" dirty="0"/>
          </a:p>
          <a:p>
            <a:pPr lvl="1"/>
            <a:r>
              <a:rPr lang="ru-RU" dirty="0"/>
              <a:t>Управлява работата на </a:t>
            </a:r>
            <a:r>
              <a:rPr lang="ru-RU" b="1" dirty="0"/>
              <a:t>периферните устройства </a:t>
            </a:r>
            <a:endParaRPr lang="ru-RU" b="1" dirty="0" smtClean="0"/>
          </a:p>
          <a:p>
            <a:pPr lvl="2"/>
            <a:r>
              <a:rPr lang="ru-RU" dirty="0" smtClean="0"/>
              <a:t>Клавиатура</a:t>
            </a:r>
            <a:r>
              <a:rPr lang="ru-RU" dirty="0"/>
              <a:t>, мишка, монитор, скенер, принтер и др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Едни от </a:t>
            </a:r>
            <a:r>
              <a:rPr lang="bg-BG" b="1" dirty="0" smtClean="0"/>
              <a:t>най-известните ОС</a:t>
            </a:r>
            <a:r>
              <a:rPr lang="bg-BG" dirty="0" smtClean="0"/>
              <a:t> са:</a:t>
            </a:r>
          </a:p>
          <a:p>
            <a:pPr lvl="1"/>
            <a:r>
              <a:rPr lang="en-US" dirty="0" smtClean="0"/>
              <a:t>Microsoft 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macOS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</a:t>
            </a:r>
            <a:r>
              <a:rPr lang="bg-BG" dirty="0" smtClean="0"/>
              <a:t>интерфейс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 smtClean="0"/>
              <a:t>(</a:t>
            </a:r>
            <a:r>
              <a:rPr lang="bg-BG" b="1" dirty="0" smtClean="0"/>
              <a:t>ПИ</a:t>
            </a:r>
            <a:r>
              <a:rPr lang="bg-BG" dirty="0" smtClean="0"/>
              <a:t>)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– п</a:t>
            </a:r>
            <a:r>
              <a:rPr lang="ru-RU" dirty="0" smtClean="0"/>
              <a:t>рограмните </a:t>
            </a:r>
            <a:r>
              <a:rPr lang="ru-RU" dirty="0"/>
              <a:t>средства, с помощта на които </a:t>
            </a:r>
            <a:r>
              <a:rPr lang="ru-RU" b="1" dirty="0"/>
              <a:t>потребителят </a:t>
            </a:r>
            <a:r>
              <a:rPr lang="ru-RU" b="1" dirty="0" smtClean="0"/>
              <a:t>общува </a:t>
            </a:r>
            <a:r>
              <a:rPr lang="ru-RU" dirty="0"/>
              <a:t>с </a:t>
            </a:r>
            <a:r>
              <a:rPr lang="ru-RU" b="1" dirty="0"/>
              <a:t>компютърната</a:t>
            </a:r>
            <a:r>
              <a:rPr lang="ru-RU" dirty="0"/>
              <a:t> </a:t>
            </a:r>
            <a:r>
              <a:rPr lang="ru-RU" b="1" dirty="0" smtClean="0"/>
              <a:t>система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69" y="3204000"/>
            <a:ext cx="7766063" cy="31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Интерфейсът може да бъде: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Буквено-цифров</a:t>
            </a:r>
            <a:r>
              <a:rPr lang="bg-BG" dirty="0" smtClean="0"/>
              <a:t> – писане на </a:t>
            </a:r>
            <a:r>
              <a:rPr lang="bg-BG" b="1" dirty="0" smtClean="0"/>
              <a:t>команди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Графичен</a:t>
            </a:r>
            <a:r>
              <a:rPr lang="bg-BG" dirty="0" smtClean="0"/>
              <a:t> – използване на </a:t>
            </a:r>
            <a:r>
              <a:rPr lang="bg-BG" b="1" dirty="0" smtClean="0"/>
              <a:t>видими обекти </a:t>
            </a:r>
            <a:r>
              <a:rPr lang="bg-BG" dirty="0" smtClean="0"/>
              <a:t>на екрана с помощта на </a:t>
            </a:r>
            <a:r>
              <a:rPr lang="bg-BG" b="1" dirty="0" smtClean="0"/>
              <a:t>клавиатура</a:t>
            </a:r>
            <a:r>
              <a:rPr lang="bg-BG" dirty="0" smtClean="0"/>
              <a:t>, </a:t>
            </a:r>
            <a:r>
              <a:rPr lang="bg-BG" b="1" dirty="0" smtClean="0"/>
              <a:t>мишка</a:t>
            </a:r>
            <a:r>
              <a:rPr lang="bg-BG" dirty="0" smtClean="0"/>
              <a:t> 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1130240" y="3755361"/>
            <a:ext cx="3765291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13" y="3755361"/>
            <a:ext cx="5268403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4090</TotalTime>
  <Words>648</Words>
  <Application>Microsoft Office PowerPoint</Application>
  <PresentationFormat>Widescreen</PresentationFormat>
  <Paragraphs>109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Операционна система</vt:lpstr>
      <vt:lpstr>Съдържание</vt:lpstr>
      <vt:lpstr>͏Операционна система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Добавяне и премахване на програма в Taskbar</vt:lpstr>
      <vt:lpstr>Добавяне на програма в Taskbar</vt:lpstr>
      <vt:lpstr>Премахване на програма от Taskbar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254</cp:revision>
  <dcterms:created xsi:type="dcterms:W3CDTF">2018-05-23T13:08:44Z</dcterms:created>
  <dcterms:modified xsi:type="dcterms:W3CDTF">2024-03-07T20:56:53Z</dcterms:modified>
  <cp:category/>
</cp:coreProperties>
</file>