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27" r:id="rId2"/>
    <p:sldId id="276" r:id="rId3"/>
    <p:sldId id="1194" r:id="rId4"/>
    <p:sldId id="1195" r:id="rId5"/>
    <p:sldId id="1227" r:id="rId6"/>
    <p:sldId id="1235" r:id="rId7"/>
    <p:sldId id="1196" r:id="rId8"/>
    <p:sldId id="1228" r:id="rId9"/>
    <p:sldId id="1197" r:id="rId10"/>
    <p:sldId id="1246" r:id="rId11"/>
    <p:sldId id="1240" r:id="rId12"/>
    <p:sldId id="1241" r:id="rId13"/>
    <p:sldId id="1242" r:id="rId14"/>
    <p:sldId id="1243" r:id="rId15"/>
    <p:sldId id="1244" r:id="rId16"/>
    <p:sldId id="1245" r:id="rId17"/>
    <p:sldId id="1247" r:id="rId18"/>
    <p:sldId id="1187" r:id="rId19"/>
    <p:sldId id="1188" r:id="rId20"/>
    <p:sldId id="1200" r:id="rId21"/>
    <p:sldId id="1189" r:id="rId22"/>
    <p:sldId id="1190" r:id="rId23"/>
    <p:sldId id="1239" r:id="rId24"/>
    <p:sldId id="1236" r:id="rId25"/>
    <p:sldId id="1237" r:id="rId26"/>
    <p:sldId id="1238" r:id="rId27"/>
    <p:sldId id="1229" r:id="rId28"/>
    <p:sldId id="1230" r:id="rId29"/>
    <p:sldId id="1231" r:id="rId30"/>
    <p:sldId id="1232" r:id="rId31"/>
    <p:sldId id="1233" r:id="rId32"/>
    <p:sldId id="1234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СУБД" id="{12385D2D-A6A7-4516-90C9-8F3BFDC47590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  <p14:sldId id="1246"/>
            <p14:sldId id="1240"/>
            <p14:sldId id="1241"/>
            <p14:sldId id="1242"/>
            <p14:sldId id="1243"/>
            <p14:sldId id="1244"/>
            <p14:sldId id="1245"/>
            <p14:sldId id="1247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37A7466C-D0B3-4DDB-A9B7-9370D9A1D150}">
          <p14:sldIdLst>
            <p14:sldId id="1234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5" autoAdjust="0"/>
    <p:restoredTop sz="95216" autoAdjust="0"/>
  </p:normalViewPr>
  <p:slideViewPr>
    <p:cSldViewPr showGuides="1">
      <p:cViewPr varScale="1">
        <p:scale>
          <a:sx n="105" d="100"/>
          <a:sy n="105" d="100"/>
        </p:scale>
        <p:origin x="834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26.2.2024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1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6D921-477A-E392-D89B-8DAC8E5D1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0CC8B-5CB8-04A4-FE01-F8269BD165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Приложение на </a:t>
            </a:r>
            <a:r>
              <a:rPr lang="bg-BG" b="1" dirty="0">
                <a:solidFill>
                  <a:schemeClr val="bg1"/>
                </a:solidFill>
              </a:rPr>
              <a:t>унарните</a:t>
            </a:r>
            <a:r>
              <a:rPr lang="bg-BG" dirty="0"/>
              <a:t> релации:</a:t>
            </a:r>
          </a:p>
          <a:p>
            <a:pPr lvl="1"/>
            <a:r>
              <a:rPr lang="ru-RU" sz="3398" dirty="0"/>
              <a:t>Единични стойности или константи</a:t>
            </a:r>
          </a:p>
          <a:p>
            <a:pPr lvl="1"/>
            <a:r>
              <a:rPr lang="ru-RU" sz="3398" dirty="0"/>
              <a:t>Списък с </a:t>
            </a:r>
            <a:r>
              <a:rPr lang="ru-RU" sz="3398" b="1" dirty="0">
                <a:solidFill>
                  <a:schemeClr val="bg1"/>
                </a:solidFill>
              </a:rPr>
              <a:t>уникални</a:t>
            </a:r>
            <a:r>
              <a:rPr lang="ru-RU" sz="3398" dirty="0"/>
              <a:t> стойности</a:t>
            </a:r>
          </a:p>
          <a:p>
            <a:pPr lvl="1"/>
            <a:r>
              <a:rPr lang="ru-RU" sz="3398" dirty="0"/>
              <a:t>Референтен или изгледов модел</a:t>
            </a:r>
          </a:p>
          <a:p>
            <a:r>
              <a:rPr lang="bg-BG" sz="3600" dirty="0"/>
              <a:t>Приложение на </a:t>
            </a:r>
            <a:r>
              <a:rPr lang="bg-BG" sz="3600" b="1" dirty="0">
                <a:solidFill>
                  <a:schemeClr val="bg1"/>
                </a:solidFill>
              </a:rPr>
              <a:t>бинарните</a:t>
            </a:r>
            <a:r>
              <a:rPr lang="bg-BG" sz="3600" dirty="0"/>
              <a:t> релации:</a:t>
            </a:r>
          </a:p>
          <a:p>
            <a:pPr lvl="1"/>
            <a:r>
              <a:rPr lang="bg-BG" sz="3400" dirty="0"/>
              <a:t>Асоциации между същности</a:t>
            </a:r>
          </a:p>
          <a:p>
            <a:pPr lvl="1"/>
            <a:r>
              <a:rPr lang="bg-BG" sz="3400" dirty="0"/>
              <a:t>Връзки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  <a:r>
              <a:rPr lang="bg-BG" sz="3400" dirty="0"/>
              <a:t> към </a:t>
            </a:r>
            <a:r>
              <a:rPr lang="bg-BG" sz="3400" b="1" dirty="0">
                <a:solidFill>
                  <a:schemeClr val="bg1"/>
                </a:solidFill>
              </a:rPr>
              <a:t>много</a:t>
            </a:r>
          </a:p>
          <a:p>
            <a:pPr lvl="1"/>
            <a:r>
              <a:rPr lang="ru-RU" sz="3400" dirty="0"/>
              <a:t>Референтни ограничения</a:t>
            </a:r>
            <a:endParaRPr lang="bg-BG" sz="3400" dirty="0"/>
          </a:p>
          <a:p>
            <a:pPr lvl="1"/>
            <a:endParaRPr lang="en-US" sz="3398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E9165F-EFCD-1BA0-13D0-1D4E1BF2B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Унарни и бинарни релации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85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/>
              <a:t>SQL</a:t>
            </a:r>
            <a:r>
              <a:rPr sz="4000" spc="-40" dirty="0"/>
              <a:t> </a:t>
            </a:r>
            <a:r>
              <a:rPr lang="bg-BG" sz="4000" spc="-15" dirty="0"/>
              <a:t>бази данни </a:t>
            </a:r>
            <a:r>
              <a:rPr sz="4000" spc="-10" dirty="0"/>
              <a:t>(</a:t>
            </a:r>
            <a:r>
              <a:rPr lang="bg-BG" sz="4000" spc="-10" dirty="0"/>
              <a:t>релационни</a:t>
            </a:r>
            <a:r>
              <a:rPr sz="4000" spc="-10" dirty="0"/>
              <a:t>)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19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bg-BG" dirty="0"/>
              <a:t>Какво е СУБД?</a:t>
            </a:r>
          </a:p>
          <a:p>
            <a:pPr marL="860733" lvl="1" indent="-571500" fontAlgn="base"/>
            <a:r>
              <a:rPr lang="en-US" dirty="0"/>
              <a:t>Database </a:t>
            </a:r>
            <a:r>
              <a:rPr lang="bg-BG" dirty="0"/>
              <a:t>сървъри</a:t>
            </a:r>
            <a:endParaRPr lang="en-US" dirty="0"/>
          </a:p>
          <a:p>
            <a:pPr fontAlgn="base"/>
            <a:r>
              <a:rPr lang="ru-RU" dirty="0"/>
              <a:t>Релационни бази данни </a:t>
            </a:r>
          </a:p>
          <a:p>
            <a:pPr fontAlgn="base"/>
            <a:r>
              <a:rPr lang="ru-RU" dirty="0"/>
              <a:t>Нерелационни бази данни</a:t>
            </a:r>
            <a:endParaRPr lang="en-US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Font typeface="Wingdings"/>
              <a:buChar char=""/>
              <a:tabLst>
                <a:tab pos="372745" algn="l"/>
              </a:tabLst>
            </a:pPr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бази данни използват </a:t>
            </a:r>
            <a:r>
              <a:rPr lang="ru-RU" sz="3800" b="1" dirty="0">
                <a:solidFill>
                  <a:srgbClr val="224464"/>
                </a:solidFill>
                <a:cs typeface="Calibri"/>
              </a:rPr>
              <a:t>SQL</a:t>
            </a:r>
            <a:r>
              <a:rPr lang="ru-RU" sz="3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ru-RU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ru-RU" sz="3600" dirty="0"/>
              <a:t>са най-използваната технология за управление на данни.</a:t>
            </a:r>
            <a:endParaRPr lang="ru-RU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pc="5" dirty="0"/>
              <a:t>SQL</a:t>
            </a:r>
            <a:r>
              <a:rPr lang="en-US" sz="4000" spc="-40" dirty="0"/>
              <a:t> </a:t>
            </a:r>
            <a:r>
              <a:rPr lang="bg-BG" sz="4000" spc="-15" dirty="0"/>
              <a:t>бази данни </a:t>
            </a:r>
            <a:r>
              <a:rPr lang="bg-BG" sz="4000" spc="-10" dirty="0"/>
              <a:t>(релационни)</a:t>
            </a:r>
            <a:r>
              <a:rPr lang="en-US" sz="4000" spc="-10" dirty="0"/>
              <a:t>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и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22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7546639" cy="5546589"/>
          </a:xfrm>
        </p:spPr>
        <p:txBody>
          <a:bodyPr>
            <a:normAutofit lnSpcReduction="100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6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(</a:t>
            </a:r>
            <a:r>
              <a:rPr lang="bg-BG" dirty="0"/>
              <a:t>нерелационни</a:t>
            </a:r>
            <a:r>
              <a:rPr lang="en-US" dirty="0"/>
              <a:t>) 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220200" y="14478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25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не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26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Ð ÐµÐ·ÑÐ»ÑÐ°Ñ Ñ Ð¸Ð·Ð¾Ð±ÑÐ°Ð¶ÐµÐ½Ð¸Ðµ Ð·Ð° sql server png">
            <a:extLst>
              <a:ext uri="{FF2B5EF4-FFF2-40B4-BE49-F238E27FC236}">
                <a16:creationId xmlns:a16="http://schemas.microsoft.com/office/drawing/2014/main" id="{D87D64C2-9B46-41DD-97B7-0B78DBF62D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7372" y="1237422"/>
            <a:ext cx="2897256" cy="2897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Типове данни в SQL Server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precision, scale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Размер на</a:t>
            </a:r>
            <a:r>
              <a:rPr lang="en-US" dirty="0"/>
              <a:t> </a:t>
            </a:r>
            <a:r>
              <a:rPr lang="bg-BG" dirty="0"/>
              <a:t>текстови символи</a:t>
            </a:r>
            <a:endParaRPr lang="en-US" dirty="0"/>
          </a:p>
        </p:txBody>
      </p:sp>
      <p:sp>
        <p:nvSpPr>
          <p:cNvPr id="6" name="Content Placeholder 5"/>
          <p:cNvSpPr txBox="1">
            <a:spLocks noChangeArrowheads="1"/>
          </p:cNvSpPr>
          <p:nvPr/>
        </p:nvSpPr>
        <p:spPr bwMode="auto">
          <a:xfrm>
            <a:off x="607800" y="1899000"/>
            <a:ext cx="10976400" cy="35451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@VarcharVar 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@NVarcharVar NVARCHAR(5)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@CharVar 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DECLARE @NCharVar NCHAR(5) = 'Test';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SELECT DATALENGTH(@VarcharVar),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DATALENGTH(@NVarcharVar),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DATALENGTH(@CharVar),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Consolas" panose="020B0609020204030204" pitchFamily="49" charset="0"/>
                <a:cs typeface="Arial" panose="020B0604020202020204" pitchFamily="34" charset="0"/>
              </a:rPr>
              <a:t>       DATALENGTH(@NCharVar)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555D90-A7F3-D869-3385-54F463213C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1445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Системи за управление на бази данни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Сървъри за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Изпълнете заявките: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en-US" sz="3400" dirty="0"/>
              <a:t>SELECT * FROM Customers</a:t>
            </a:r>
            <a:r>
              <a:rPr lang="bg-BG" sz="3400" dirty="0"/>
              <a:t> – Извличане на всички</a:t>
            </a:r>
            <a:r>
              <a:rPr lang="en-US" sz="3400" dirty="0"/>
              <a:t> </a:t>
            </a:r>
            <a:r>
              <a:rPr lang="bg-BG" sz="3400" dirty="0"/>
              <a:t>купувачи</a:t>
            </a:r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766647" y="5172650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Система за управление на бази данни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10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Базите данни (БД)</a:t>
            </a:r>
            <a:r>
              <a:rPr lang="bg-BG" sz="3600" dirty="0"/>
              <a:t> съхраняват и регулират данни в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600" spc="10" dirty="0">
                <a:solidFill>
                  <a:srgbClr val="224464"/>
                </a:solidFill>
                <a:latin typeface="Calibri"/>
                <a:cs typeface="Calibri"/>
              </a:rPr>
              <a:t>back-end</a:t>
            </a:r>
            <a:r>
              <a:rPr lang="en-US" sz="36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системи</a:t>
            </a:r>
            <a:endParaRPr lang="en-US" sz="36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b="1" spc="-10" dirty="0">
                <a:solidFill>
                  <a:srgbClr val="224464"/>
                </a:solidFill>
                <a:latin typeface="Calibri"/>
                <a:cs typeface="Calibri"/>
              </a:rPr>
              <a:t>Релационни БД 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en-US" sz="3600" b="1" spc="5" dirty="0">
                <a:solidFill>
                  <a:srgbClr val="224464"/>
                </a:solidFill>
                <a:latin typeface="Calibri"/>
                <a:cs typeface="Calibri"/>
              </a:rPr>
              <a:t>RDBMS</a:t>
            </a:r>
            <a:r>
              <a:rPr lang="en-US" sz="3600" spc="5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4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en-US" sz="34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4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езикът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362268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600" b="1" dirty="0">
                <a:solidFill>
                  <a:srgbClr val="224464"/>
                </a:solidFill>
                <a:latin typeface="Calibri"/>
                <a:cs typeface="Calibri"/>
              </a:rPr>
              <a:t>NoSQL</a:t>
            </a:r>
            <a:r>
              <a:rPr lang="en-US" sz="36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400" dirty="0"/>
              <a:t>Имат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400" dirty="0"/>
              <a:t>от документи или двойки ключ-стойност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Релационни и</a:t>
            </a:r>
            <a:r>
              <a:rPr lang="en-US" dirty="0"/>
              <a:t> NoSQL </a:t>
            </a:r>
            <a:r>
              <a:rPr lang="bg-BG" dirty="0"/>
              <a:t>бази данни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10800" y="190500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34600" y="3810000"/>
            <a:ext cx="1728344" cy="173126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3963</TotalTime>
  <Words>1776</Words>
  <Application>Microsoft Office PowerPoint</Application>
  <PresentationFormat>Widescreen</PresentationFormat>
  <Paragraphs>356</Paragraphs>
  <Slides>35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Сървъри за бази данни</vt:lpstr>
      <vt:lpstr>Системи за управление на бази данни</vt:lpstr>
      <vt:lpstr>Релационни и NoSQL бази данни</vt:lpstr>
      <vt:lpstr>Примери за SQL и NoSQL бази данни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Унарни и бинарни релации</vt:lpstr>
      <vt:lpstr>Релационни бази данни</vt:lpstr>
      <vt:lpstr>SQL бази данни (релационни) (1)</vt:lpstr>
      <vt:lpstr>SQL бази данни (релационни)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NoSQL (нерелационни) бази данни</vt:lpstr>
      <vt:lpstr>NoSQL бази данни</vt:lpstr>
      <vt:lpstr>Типове данни в SQL Server</vt:lpstr>
      <vt:lpstr>Типове данни в SQL Server (1)</vt:lpstr>
      <vt:lpstr>Размер на текстови символи</vt:lpstr>
      <vt:lpstr>Типове данни в SQL Server (2)</vt:lpstr>
      <vt:lpstr>Дата и време в SQL Server </vt:lpstr>
      <vt:lpstr>Релационна база данни (Демо)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103</cp:revision>
  <dcterms:created xsi:type="dcterms:W3CDTF">2018-05-23T13:08:44Z</dcterms:created>
  <dcterms:modified xsi:type="dcterms:W3CDTF">2024-02-26T19:55:04Z</dcterms:modified>
  <cp:category>computer programming;programming;software development;software engineering</cp:category>
</cp:coreProperties>
</file>