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1"/>
  </p:notesMasterIdLst>
  <p:handoutMasterIdLst>
    <p:handoutMasterId r:id="rId32"/>
  </p:handoutMasterIdLst>
  <p:sldIdLst>
    <p:sldId id="503" r:id="rId5"/>
    <p:sldId id="276" r:id="rId6"/>
    <p:sldId id="537" r:id="rId7"/>
    <p:sldId id="538" r:id="rId8"/>
    <p:sldId id="541" r:id="rId9"/>
    <p:sldId id="542" r:id="rId10"/>
    <p:sldId id="539" r:id="rId11"/>
    <p:sldId id="540" r:id="rId12"/>
    <p:sldId id="520" r:id="rId13"/>
    <p:sldId id="525" r:id="rId14"/>
    <p:sldId id="544" r:id="rId15"/>
    <p:sldId id="543" r:id="rId16"/>
    <p:sldId id="545" r:id="rId17"/>
    <p:sldId id="530" r:id="rId18"/>
    <p:sldId id="546" r:id="rId19"/>
    <p:sldId id="531" r:id="rId20"/>
    <p:sldId id="547" r:id="rId21"/>
    <p:sldId id="532" r:id="rId22"/>
    <p:sldId id="535" r:id="rId23"/>
    <p:sldId id="527" r:id="rId24"/>
    <p:sldId id="533" r:id="rId25"/>
    <p:sldId id="534" r:id="rId26"/>
    <p:sldId id="536" r:id="rId27"/>
    <p:sldId id="349" r:id="rId28"/>
    <p:sldId id="256" r:id="rId29"/>
    <p:sldId id="493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JOIN - значение и използване" id="{6A2526D8-8C67-2B4F-8A8C-A98E7543E584}">
          <p14:sldIdLst>
            <p14:sldId id="537"/>
            <p14:sldId id="538"/>
            <p14:sldId id="541"/>
            <p14:sldId id="542"/>
            <p14:sldId id="539"/>
            <p14:sldId id="540"/>
          </p14:sldIdLst>
        </p14:section>
        <p14:section name="Видове JOIN" id="{5F2023BE-A31B-054B-85D1-2BBAD1DB8E5B}">
          <p14:sldIdLst>
            <p14:sldId id="520"/>
            <p14:sldId id="525"/>
            <p14:sldId id="526"/>
            <p14:sldId id="528"/>
            <p14:sldId id="529"/>
            <p14:sldId id="530"/>
            <p14:sldId id="531"/>
            <p14:sldId id="532"/>
            <p14:sldId id="535"/>
            <p14:sldId id="527"/>
            <p14:sldId id="533"/>
            <p14:sldId id="534"/>
            <p14:sldId id="536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2"/>
    <p:restoredTop sz="89588" autoAdjust="0"/>
  </p:normalViewPr>
  <p:slideViewPr>
    <p:cSldViewPr>
      <p:cViewPr varScale="1">
        <p:scale>
          <a:sx n="75" d="100"/>
          <a:sy n="75" d="100"/>
        </p:scale>
        <p:origin x="-898" y="-8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30.8.2023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8/30/2023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6D59B63-17A5-4FED-A6C2-2A10393AAC1F}" type="slidenum">
              <a:rPr lang="en-US"/>
              <a:pPr/>
              <a:t>16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7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7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9159216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9B8B4E-C865-4E72-A30E-66A786C202DA}" type="slidenum">
              <a:rPr lang="en-US"/>
              <a:pPr/>
              <a:t>18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9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9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3072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99B9FA-0A3D-446C-8467-32663EA29608}" type="slidenum">
              <a:rPr lang="en-US"/>
              <a:pPr/>
              <a:t>19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3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3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1162578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9CEAB4-A9FB-4753-BA40-6F58C2A73A33}" type="slidenum">
              <a:rPr lang="en-US"/>
              <a:pPr/>
              <a:t>20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0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0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5453713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FA7091-1169-4A3F-A158-1ACE5A626F08}" type="slidenum">
              <a:rPr lang="en-US"/>
              <a:pPr/>
              <a:t>21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1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1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65710854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r>
              <a:rPr lang="en-US" dirty="0"/>
              <a:t>07/16/96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dirty="0"/>
              <a:t>(c) 2006 National Academy for Software Development - http://academy.devbg.org*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89BB25-ABF2-40B6-A2DA-D2E8EC9D27F7}" type="slidenum">
              <a:rPr lang="en-US"/>
              <a:pPr/>
              <a:t>22</a:t>
            </a:fld>
            <a:r>
              <a:rPr lang="en-US" dirty="0"/>
              <a:t>##</a:t>
            </a:r>
          </a:p>
        </p:txBody>
      </p:sp>
      <p:sp>
        <p:nvSpPr>
          <p:cNvPr id="1069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7874" y="4415321"/>
            <a:ext cx="5506066" cy="4183164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8916164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AD1251-0D49-4EB1-BD4E-3DE084FC6C13}" type="slidenum">
              <a:rPr lang="en-US"/>
              <a:pPr/>
              <a:t>23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457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45003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25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4BA63B-286B-46C9-B52C-1B6101BC0A03}" type="slidenum">
              <a:rPr lang="en-US"/>
              <a:pPr/>
              <a:t>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2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0933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09DC064-E946-4394-A38B-3AD43C9C7D2D}" type="slidenum">
              <a:rPr lang="en-US"/>
              <a:pPr/>
              <a:t>10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26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6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 lvl="1">
              <a:lnSpc>
                <a:spcPct val="65000"/>
              </a:lnSpc>
              <a:spcBef>
                <a:spcPct val="35000"/>
              </a:spcBef>
            </a:pP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xmlns="" val="3952011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F15FAA-5707-4561-ABC8-B51E27831921}" type="slidenum">
              <a:rPr lang="en-US"/>
              <a:pPr/>
              <a:t>12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3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3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pPr>
              <a:buFontTx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043152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EA99F90-3862-4A9A-9952-ADAA5537D378}" type="slidenum">
              <a:rPr lang="en-US"/>
              <a:pPr/>
              <a:t>14</a:t>
            </a:fld>
            <a:r>
              <a:rPr lang="en-US" dirty="0"/>
              <a:t>##</a:t>
            </a:r>
            <a:endParaRPr lang="en-US" sz="1100" dirty="0"/>
          </a:p>
        </p:txBody>
      </p:sp>
      <p:sp>
        <p:nvSpPr>
          <p:cNvPr id="535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5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481" y="4416099"/>
            <a:ext cx="5504853" cy="418245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117514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30.8.2023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8/30/2023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jpe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sv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8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5.png"/><Relationship Id="rId10" Type="http://schemas.openxmlformats.org/officeDocument/2006/relationships/image" Target="../media/image38.svg"/><Relationship Id="rId4" Type="http://schemas.openxmlformats.org/officeDocument/2006/relationships/image" Target="../media/image36.png"/><Relationship Id="rId9" Type="http://schemas.openxmlformats.org/officeDocument/2006/relationships/image" Target="../media/image40.png"/><Relationship Id="rId1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6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3716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/>
              <a:t>Същност. Различни видове съединения на таблици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533400"/>
            <a:ext cx="11083636" cy="820419"/>
          </a:xfrm>
        </p:spPr>
        <p:txBody>
          <a:bodyPr>
            <a:normAutofit/>
          </a:bodyPr>
          <a:lstStyle/>
          <a:p>
            <a:r>
              <a:rPr lang="bg-BG" sz="4400" dirty="0"/>
              <a:t>Съединение на таблици</a:t>
            </a:r>
          </a:p>
        </p:txBody>
      </p:sp>
      <p:pic>
        <p:nvPicPr>
          <p:cNvPr id="41986" name="Picture 2" descr="SQL INNER JOI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057400"/>
            <a:ext cx="3124200" cy="312420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3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3600" dirty="0"/>
              <a:t>Inner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Left, Right, Full outer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Cross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  <a:p>
            <a:pPr>
              <a:lnSpc>
                <a:spcPct val="100000"/>
              </a:lnSpc>
            </a:pPr>
            <a:r>
              <a:rPr lang="en-US" sz="3600" dirty="0"/>
              <a:t>EQUI </a:t>
            </a:r>
            <a:r>
              <a:rPr lang="en-US" sz="3600" b="1" dirty="0">
                <a:solidFill>
                  <a:schemeClr val="bg1"/>
                </a:solidFill>
              </a:rPr>
              <a:t>JOIN</a:t>
            </a:r>
          </a:p>
        </p:txBody>
      </p:sp>
      <p:sp>
        <p:nvSpPr>
          <p:cNvPr id="525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45057" name="Picture 1" descr="C:\Trash\table-red.png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2314207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1" descr="C:\Trash\table-red.png"/>
          <p:cNvPicPr>
            <a:picLocks noChangeAspect="1" noChangeArrowheads="1"/>
          </p:cNvPicPr>
          <p:nvPr/>
        </p:nvPicPr>
        <p:blipFill>
          <a:blip r:embed="rId3" cstate="screen">
            <a:duotone>
              <a:prstClr val="black"/>
              <a:schemeClr val="accent4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7163694" y="4300741"/>
            <a:ext cx="2772498" cy="2224262"/>
          </a:xfrm>
          <a:prstGeom prst="rect">
            <a:avLst/>
          </a:prstGeom>
          <a:noFill/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</p:pic>
      <p:pic>
        <p:nvPicPr>
          <p:cNvPr id="45061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984847">
            <a:off x="4644787" y="4782268"/>
            <a:ext cx="1119317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5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 rot="20261839" flipH="1">
            <a:off x="6490946" y="4749034"/>
            <a:ext cx="1114666" cy="6096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5063" name="Picture 7" descr="http://relationary.files.wordpress.com/2008/03/zachmansql04.jpg"/>
          <p:cNvPicPr>
            <a:picLocks noChangeAspect="1" noChangeArrowheads="1"/>
          </p:cNvPicPr>
          <p:nvPr/>
        </p:nvPicPr>
        <p:blipFill>
          <a:blip r:embed="rId5" cstate="screen">
            <a:lum bright="-30000" contrast="20000"/>
          </a:blip>
          <a:srcRect/>
          <a:stretch>
            <a:fillRect/>
          </a:stretch>
        </p:blipFill>
        <p:spPr bwMode="auto">
          <a:xfrm rot="742204">
            <a:off x="6118839" y="4485709"/>
            <a:ext cx="814025" cy="813813"/>
          </a:xfrm>
          <a:prstGeom prst="roundRect">
            <a:avLst>
              <a:gd name="adj" fmla="val 46433"/>
            </a:avLst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  <a:softEdge rad="63500"/>
          </a:effectLst>
        </p:spPr>
      </p:pic>
      <p:pic>
        <p:nvPicPr>
          <p:cNvPr id="45059" name="Picture 3" descr="http://www.clker.com/cliparts/9/1/7/7/11954453101010753072kuba_arrow_icons_set.svg.hi.png"/>
          <p:cNvPicPr>
            <a:picLocks noChangeAspect="1" noChangeArrowheads="1"/>
          </p:cNvPicPr>
          <p:nvPr/>
        </p:nvPicPr>
        <p:blipFill>
          <a:blip r:embed="rId6" cstate="screen"/>
          <a:srcRect/>
          <a:stretch>
            <a:fillRect/>
          </a:stretch>
        </p:blipFill>
        <p:spPr bwMode="auto">
          <a:xfrm>
            <a:off x="5543229" y="5105400"/>
            <a:ext cx="1238571" cy="1155698"/>
          </a:xfrm>
          <a:prstGeom prst="rect">
            <a:avLst/>
          </a:prstGeom>
          <a:noFill/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10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4278941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5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60363" lvl="1"/>
            <a:r>
              <a:rPr lang="ru-RU" sz="3600" dirty="0" smtClean="0">
                <a:solidFill>
                  <a:srgbClr val="224464"/>
                </a:solidFill>
              </a:rPr>
              <a:t>Съединение на две таблици, което връща </a:t>
            </a:r>
            <a:r>
              <a:rPr lang="ru-RU" sz="3600" b="1" dirty="0" smtClean="0">
                <a:solidFill>
                  <a:schemeClr val="bg1"/>
                </a:solidFill>
              </a:rPr>
              <a:t>само</a:t>
            </a:r>
            <a:r>
              <a:rPr lang="ru-RU" sz="3600" dirty="0" smtClean="0">
                <a:solidFill>
                  <a:srgbClr val="224464"/>
                </a:solidFill>
              </a:rPr>
              <a:t> редове, отговарящи на </a:t>
            </a:r>
            <a:r>
              <a:rPr lang="ru-RU" sz="3600" b="1" dirty="0" smtClean="0">
                <a:solidFill>
                  <a:schemeClr val="bg1"/>
                </a:solidFill>
              </a:rPr>
              <a:t>условието</a:t>
            </a:r>
            <a:endParaRPr lang="en-US" sz="3600" b="1" dirty="0" smtClean="0">
              <a:solidFill>
                <a:schemeClr val="bg1"/>
              </a:solidFill>
            </a:endParaRPr>
          </a:p>
          <a:p>
            <a:pPr marL="360363" lvl="1">
              <a:buNone/>
            </a:pPr>
            <a:r>
              <a:rPr lang="en-US" sz="3600" dirty="0" smtClean="0"/>
              <a:t/>
            </a:r>
            <a:br>
              <a:rPr lang="en-US" sz="3600" dirty="0" smtClean="0"/>
            </a:br>
            <a:endParaRPr lang="en-US" sz="3600" dirty="0" smtClean="0"/>
          </a:p>
          <a:p>
            <a:pPr marL="360363" lvl="1"/>
            <a:endParaRPr lang="en-US" sz="3600" dirty="0" smtClean="0"/>
          </a:p>
          <a:p>
            <a:pPr marL="360363" lvl="1"/>
            <a:endParaRPr lang="en-US" sz="3600" dirty="0" smtClean="0"/>
          </a:p>
          <a:p>
            <a:pPr marL="360363" lvl="1"/>
            <a:r>
              <a:rPr lang="ru-RU" sz="3600" dirty="0" smtClean="0"/>
              <a:t>За </a:t>
            </a:r>
            <a:r>
              <a:rPr lang="ru-RU" sz="3600" dirty="0" smtClean="0"/>
              <a:t>да укажете условия за съединяване, използвайте клаузата </a:t>
            </a:r>
            <a:r>
              <a:rPr lang="ru-RU" sz="3600" b="1" dirty="0" smtClean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ru-RU" sz="3600" dirty="0" smtClean="0"/>
              <a:t> … </a:t>
            </a:r>
            <a:r>
              <a:rPr lang="ru-RU" sz="3600" b="1" dirty="0" smtClean="0">
                <a:solidFill>
                  <a:schemeClr val="bg1"/>
                </a:solidFill>
                <a:latin typeface="Consolas" pitchFamily="49" charset="0"/>
              </a:rPr>
              <a:t>ON</a:t>
            </a:r>
            <a:endParaRPr lang="en-US" sz="36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INNER JOIN</a:t>
            </a:r>
            <a:endParaRPr lang="en-US" dirty="0"/>
          </a:p>
        </p:txBody>
      </p:sp>
      <p:pic>
        <p:nvPicPr>
          <p:cNvPr id="8" name="Picture 6" descr="SQL Inner Join - javatpoint"/>
          <p:cNvPicPr>
            <a:picLocks noChangeAspect="1" noChangeArrowheads="1"/>
          </p:cNvPicPr>
          <p:nvPr/>
        </p:nvPicPr>
        <p:blipFill>
          <a:blip r:embed="rId3" cstate="print"/>
          <a:srcRect t="14492" b="10628"/>
          <a:stretch>
            <a:fillRect/>
          </a:stretch>
        </p:blipFill>
        <p:spPr bwMode="auto">
          <a:xfrm>
            <a:off x="3382297" y="2590800"/>
            <a:ext cx="5427406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INNER </a:t>
            </a:r>
            <a:r>
              <a:rPr lang="en-US" dirty="0" smtClean="0"/>
              <a:t>JOIN -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32483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e.ManagerID = m.EmployeeID</a:t>
            </a:r>
          </a:p>
        </p:txBody>
      </p:sp>
      <p:graphicFrame>
        <p:nvGraphicFramePr>
          <p:cNvPr id="532484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558405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 firstRow="1" lastRow="1"/>
              <a:tblGrid>
                <a:gridCol w="300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557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Erickson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Goldberg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109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Johnson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Higa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Ford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Krebs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3062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12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40464986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 smtClean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sz="3600" dirty="0" smtClean="0">
                <a:solidFill>
                  <a:srgbClr val="224464"/>
                </a:solidFill>
              </a:rPr>
              <a:t>(</a:t>
            </a: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 smtClean="0">
                <a:solidFill>
                  <a:srgbClr val="224464"/>
                </a:solidFill>
              </a:rPr>
              <a:t>)</a:t>
            </a:r>
            <a:r>
              <a:rPr lang="ru-RU" sz="3600" dirty="0" smtClean="0">
                <a:solidFill>
                  <a:srgbClr val="224464"/>
                </a:solidFill>
              </a:rPr>
              <a:t>, както и </a:t>
            </a:r>
            <a:r>
              <a:rPr lang="ru-RU" sz="3600" b="1" dirty="0" smtClean="0">
                <a:solidFill>
                  <a:schemeClr val="bg1"/>
                </a:solidFill>
              </a:rPr>
              <a:t>несъвпадащите </a:t>
            </a:r>
            <a:r>
              <a:rPr lang="ru-RU" sz="3600" dirty="0" smtClean="0">
                <a:solidFill>
                  <a:srgbClr val="224464"/>
                </a:solidFill>
              </a:rPr>
              <a:t>редове от лявата </a:t>
            </a:r>
            <a:r>
              <a:rPr lang="ru-RU" sz="3600" dirty="0" smtClean="0">
                <a:solidFill>
                  <a:srgbClr val="224464"/>
                </a:solidFill>
              </a:rPr>
              <a:t>таблица</a:t>
            </a:r>
            <a:endParaRPr lang="en-US" sz="3600" dirty="0" smtClean="0"/>
          </a:p>
          <a:p>
            <a:pPr marL="360363" lvl="1"/>
            <a:endParaRPr lang="en-US" sz="36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LEFT OUTER JOIN</a:t>
            </a:r>
            <a:endParaRPr lang="en-US" dirty="0"/>
          </a:p>
        </p:txBody>
      </p:sp>
      <p:pic>
        <p:nvPicPr>
          <p:cNvPr id="65540" name="Picture 4" descr="SQL Joins: A Guide That Makes It Stupid - Simple - RUCHITA SALUJ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352800"/>
            <a:ext cx="4724400" cy="272253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LEFT OUTER </a:t>
            </a:r>
            <a:r>
              <a:rPr lang="en-US" dirty="0" smtClean="0"/>
              <a:t>JOIN </a:t>
            </a:r>
            <a:r>
              <a:rPr lang="bg-BG" dirty="0" smtClean="0"/>
              <a:t>- Пример</a:t>
            </a:r>
            <a:endParaRPr lang="en-US" dirty="0"/>
          </a:p>
        </p:txBody>
      </p:sp>
      <p:sp>
        <p:nvSpPr>
          <p:cNvPr id="534531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LEFT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4532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51739621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Sánchez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Benshoof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Bradley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Miller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14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Maxwell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Okelberry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  <a:endParaRPr kumimoji="1" lang="bg-BG" sz="2000" b="0" i="0" u="none" strike="noStrike" cap="none" normalizeH="0" baseline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349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Frum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184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Richins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Culbertson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Barreto de Mattos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591615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bg-BG" sz="3600" dirty="0" smtClean="0">
                <a:solidFill>
                  <a:srgbClr val="224464"/>
                </a:solidFill>
              </a:rPr>
              <a:t>Работи като </a:t>
            </a: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LEFT OUTER JOIN</a:t>
            </a:r>
          </a:p>
          <a:p>
            <a:pPr lvl="1">
              <a:lnSpc>
                <a:spcPct val="100000"/>
              </a:lnSpc>
            </a:pPr>
            <a:r>
              <a:rPr lang="ru-RU" sz="3600" dirty="0" smtClean="0">
                <a:solidFill>
                  <a:srgbClr val="224464"/>
                </a:solidFill>
              </a:rPr>
              <a:t>Връща резултатите от вътрешното присъединяване </a:t>
            </a:r>
            <a:r>
              <a:rPr lang="en-US" sz="3600" dirty="0" smtClean="0">
                <a:solidFill>
                  <a:srgbClr val="224464"/>
                </a:solidFill>
              </a:rPr>
              <a:t>(</a:t>
            </a:r>
            <a:r>
              <a:rPr lang="en-US" sz="3600" b="1" dirty="0" smtClean="0">
                <a:solidFill>
                  <a:schemeClr val="bg1"/>
                </a:solidFill>
                <a:latin typeface="Consolas" pitchFamily="49" charset="0"/>
              </a:rPr>
              <a:t>INNER JOIN</a:t>
            </a:r>
            <a:r>
              <a:rPr lang="en-US" sz="3600" dirty="0" smtClean="0">
                <a:solidFill>
                  <a:srgbClr val="224464"/>
                </a:solidFill>
              </a:rPr>
              <a:t>)</a:t>
            </a:r>
            <a:r>
              <a:rPr lang="ru-RU" sz="3600" dirty="0" smtClean="0">
                <a:solidFill>
                  <a:srgbClr val="224464"/>
                </a:solidFill>
              </a:rPr>
              <a:t>, както и </a:t>
            </a:r>
            <a:r>
              <a:rPr lang="ru-RU" sz="3600" b="1" dirty="0" smtClean="0">
                <a:solidFill>
                  <a:schemeClr val="bg1"/>
                </a:solidFill>
              </a:rPr>
              <a:t>несъвпадащите </a:t>
            </a:r>
            <a:r>
              <a:rPr lang="ru-RU" sz="3600" dirty="0" smtClean="0">
                <a:solidFill>
                  <a:srgbClr val="224464"/>
                </a:solidFill>
              </a:rPr>
              <a:t>редове от </a:t>
            </a:r>
            <a:r>
              <a:rPr lang="ru-RU" sz="3600" dirty="0" smtClean="0">
                <a:solidFill>
                  <a:srgbClr val="224464"/>
                </a:solidFill>
              </a:rPr>
              <a:t>дясната таблица</a:t>
            </a:r>
            <a:endParaRPr lang="en-US" sz="3600" b="1" dirty="0" smtClean="0">
              <a:solidFill>
                <a:schemeClr val="bg1"/>
              </a:solidFill>
              <a:latin typeface="Consolas" pitchFamily="49" charset="0"/>
            </a:endParaRPr>
          </a:p>
          <a:p>
            <a:pPr marL="360363" lvl="1"/>
            <a:endParaRPr lang="en-US" sz="36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RIGHT OUTER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10" name="Picture 9" descr="image-removebg-preview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229100" y="3886200"/>
            <a:ext cx="3733800" cy="23300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RIGHT OUTER </a:t>
            </a:r>
            <a:r>
              <a:rPr lang="en-US" dirty="0" smtClean="0"/>
              <a:t>JOIN</a:t>
            </a:r>
            <a:r>
              <a:rPr lang="bg-BG" dirty="0" smtClean="0"/>
              <a:t> - </a:t>
            </a:r>
            <a:r>
              <a:rPr lang="bg-BG" dirty="0" smtClean="0"/>
              <a:t>Пример</a:t>
            </a:r>
            <a:endParaRPr lang="en-US" dirty="0"/>
          </a:p>
        </p:txBody>
      </p:sp>
      <p:sp>
        <p:nvSpPr>
          <p:cNvPr id="536579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RIGHT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6580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165841833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Lertpiriyasuwat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Liu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39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Hines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40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McKay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Berglund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41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Wu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Koenigsbauer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124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Zabokritski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125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Decker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16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29492369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676400" y="1066800"/>
            <a:ext cx="10326000" cy="5546589"/>
          </a:xfrm>
        </p:spPr>
        <p:txBody>
          <a:bodyPr>
            <a:normAutofit/>
          </a:bodyPr>
          <a:lstStyle/>
          <a:p>
            <a:pPr lvl="1">
              <a:lnSpc>
                <a:spcPct val="100000"/>
              </a:lnSpc>
            </a:pPr>
            <a:r>
              <a:rPr lang="ru-RU" sz="3600" dirty="0" smtClean="0"/>
              <a:t>Връща резултатите от вътрешно съединение заедно с всички </a:t>
            </a:r>
            <a:r>
              <a:rPr lang="ru-RU" sz="3600" b="1" dirty="0" smtClean="0">
                <a:solidFill>
                  <a:srgbClr val="F2A40D"/>
                </a:solidFill>
              </a:rPr>
              <a:t>несъвпадащи</a:t>
            </a:r>
            <a:r>
              <a:rPr lang="ru-RU" sz="3600" dirty="0" smtClean="0"/>
              <a:t> редове</a:t>
            </a:r>
            <a:endParaRPr lang="en-US" sz="3600" dirty="0" smtClean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marL="360363" lvl="1"/>
            <a:endParaRPr lang="en-US" sz="3600" b="1" dirty="0" smtClean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FULL OUTER </a:t>
            </a:r>
            <a:r>
              <a:rPr lang="en-US" dirty="0" smtClean="0"/>
              <a:t>JOIN</a:t>
            </a:r>
            <a:endParaRPr lang="en-US" dirty="0"/>
          </a:p>
        </p:txBody>
      </p:sp>
      <p:pic>
        <p:nvPicPr>
          <p:cNvPr id="7" name="Picture 2" descr="https://o.remove.bg/downloads/eb94802c-9937-4358-80a6-e13389a1e3bd/image-removebg-preview.png"/>
          <p:cNvPicPr>
            <a:picLocks noChangeAspect="1" noChangeArrowheads="1"/>
          </p:cNvPicPr>
          <p:nvPr/>
        </p:nvPicPr>
        <p:blipFill>
          <a:blip r:embed="rId3" cstate="print"/>
          <a:srcRect l="8000" t="13462" r="10667" b="15385"/>
          <a:stretch>
            <a:fillRect/>
          </a:stretch>
        </p:blipFill>
        <p:spPr bwMode="auto">
          <a:xfrm>
            <a:off x="3646273" y="2743200"/>
            <a:ext cx="4899454" cy="2971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OUTER </a:t>
            </a:r>
            <a:r>
              <a:rPr lang="en-US" dirty="0" smtClean="0"/>
              <a:t>JOIN </a:t>
            </a:r>
            <a:r>
              <a:rPr lang="bg-BG" dirty="0" smtClean="0"/>
              <a:t>- Пример</a:t>
            </a:r>
            <a:endParaRPr lang="en-US" dirty="0"/>
          </a:p>
        </p:txBody>
      </p:sp>
      <p:sp>
        <p:nvSpPr>
          <p:cNvPr id="538627" name="Rectangle 3"/>
          <p:cNvSpPr>
            <a:spLocks noChangeArrowheads="1"/>
          </p:cNvSpPr>
          <p:nvPr/>
        </p:nvSpPr>
        <p:spPr bwMode="auto">
          <a:xfrm>
            <a:off x="1295400" y="1295400"/>
            <a:ext cx="9596001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e.LastName EmpLastName,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m.EmployeeID MgrID, m.LastName MgrLastName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FULL OUTER JOIN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 </a:t>
            </a:r>
            <a:r>
              <a:rPr lang="en-US" sz="24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e.ManagerID = m.EmployeeID</a:t>
            </a:r>
          </a:p>
        </p:txBody>
      </p:sp>
      <p:graphicFrame>
        <p:nvGraphicFramePr>
          <p:cNvPr id="53862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394748502"/>
              </p:ext>
            </p:extLst>
          </p:nvPr>
        </p:nvGraphicFramePr>
        <p:xfrm>
          <a:off x="1295400" y="3124200"/>
          <a:ext cx="9603699" cy="3457956"/>
        </p:xfrm>
        <a:graphic>
          <a:graphicData uri="http://schemas.openxmlformats.org/drawingml/2006/table">
            <a:tbl>
              <a:tblPr/>
              <a:tblGrid>
                <a:gridCol w="300235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4847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652870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MgrLastName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Sanchez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Cracium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16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17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Hartwig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NULL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18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5217148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42723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6000" y="990600"/>
            <a:ext cx="10129234" cy="5546589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95000"/>
              </a:lnSpc>
            </a:pPr>
            <a:r>
              <a:rPr lang="ru-RU" sz="3200" dirty="0"/>
              <a:t>Клаузата </a:t>
            </a:r>
            <a:r>
              <a:rPr lang="ru-RU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CROSS JOIN </a:t>
            </a:r>
            <a:r>
              <a:rPr lang="ru-RU" sz="3200" dirty="0"/>
              <a:t>създава </a:t>
            </a:r>
            <a:r>
              <a:rPr lang="ru-RU" sz="3200" b="1" dirty="0">
                <a:solidFill>
                  <a:schemeClr val="accent1"/>
                </a:solidFill>
              </a:rPr>
              <a:t>кръстосано произведение </a:t>
            </a:r>
            <a:r>
              <a:rPr lang="ru-RU" sz="3200" dirty="0"/>
              <a:t>на две таблици</a:t>
            </a:r>
            <a:endParaRPr lang="en-US" sz="3200" dirty="0"/>
          </a:p>
          <a:p>
            <a:pPr lvl="1">
              <a:lnSpc>
                <a:spcPct val="95000"/>
              </a:lnSpc>
            </a:pPr>
            <a:r>
              <a:rPr lang="ru-RU" sz="3000" dirty="0"/>
              <a:t>Същото като </a:t>
            </a:r>
            <a:r>
              <a:rPr lang="ru-RU" sz="3000" b="1" dirty="0">
                <a:solidFill>
                  <a:schemeClr val="bg1"/>
                </a:solidFill>
              </a:rPr>
              <a:t>декартово произведение</a:t>
            </a:r>
            <a:r>
              <a:rPr lang="ru-RU" sz="3000" dirty="0"/>
              <a:t>, се използва </a:t>
            </a:r>
            <a:r>
              <a:rPr lang="ru-RU" sz="3000" b="1" dirty="0">
                <a:solidFill>
                  <a:schemeClr val="accent1"/>
                </a:solidFill>
              </a:rPr>
              <a:t>рядко</a:t>
            </a:r>
            <a:endParaRPr lang="en-US" sz="3000" b="1" dirty="0">
              <a:solidFill>
                <a:schemeClr val="accent1"/>
              </a:solidFill>
            </a:endParaRPr>
          </a:p>
        </p:txBody>
      </p:sp>
      <p:sp>
        <p:nvSpPr>
          <p:cNvPr id="542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Кръстосано съединяване</a:t>
            </a:r>
            <a:endParaRPr lang="en-US" dirty="0"/>
          </a:p>
        </p:txBody>
      </p:sp>
      <p:sp>
        <p:nvSpPr>
          <p:cNvPr id="542724" name="Rectangle 4"/>
          <p:cNvSpPr>
            <a:spLocks noChangeArrowheads="1"/>
          </p:cNvSpPr>
          <p:nvPr/>
        </p:nvSpPr>
        <p:spPr bwMode="auto">
          <a:xfrm>
            <a:off x="2391533" y="3048000"/>
            <a:ext cx="8459949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LastName [Last Name], Name [Dept Name]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Employees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CROSS JOIN 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Departments</a:t>
            </a:r>
          </a:p>
        </p:txBody>
      </p:sp>
      <p:graphicFrame>
        <p:nvGraphicFramePr>
          <p:cNvPr id="5427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90118080"/>
              </p:ext>
            </p:extLst>
          </p:nvPr>
        </p:nvGraphicFramePr>
        <p:xfrm>
          <a:off x="2391533" y="4114800"/>
          <a:ext cx="8451925" cy="2590800"/>
        </p:xfrm>
        <a:graphic>
          <a:graphicData uri="http://schemas.openxmlformats.org/drawingml/2006/table">
            <a:tbl>
              <a:tblPr/>
              <a:tblGrid>
                <a:gridCol w="321918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232742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5692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Dept Name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j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Document Control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Duffy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Wang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2677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en-US" sz="2200" b="0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9258100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19200"/>
            <a:ext cx="10671988" cy="5207396"/>
          </a:xfrm>
        </p:spPr>
        <p:txBody>
          <a:bodyPr>
            <a:noAutofit/>
          </a:bodyPr>
          <a:lstStyle/>
          <a:p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JOIN</a:t>
            </a:r>
            <a:r>
              <a:rPr lang="en-US" sz="3400" dirty="0"/>
              <a:t> – </a:t>
            </a:r>
            <a:r>
              <a:rPr lang="bg-BG" sz="3400" dirty="0"/>
              <a:t>значение и използване</a:t>
            </a:r>
          </a:p>
          <a:p>
            <a:r>
              <a:rPr lang="bg-BG" sz="3400" dirty="0"/>
              <a:t>Видове съединения на таблици:</a:t>
            </a:r>
            <a:endParaRPr lang="en-US" sz="3400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Inner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Left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Right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Full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outer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Cross</a:t>
            </a:r>
            <a:r>
              <a:rPr lang="en-US" dirty="0"/>
              <a:t> JOIN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EQUI</a:t>
            </a:r>
            <a:r>
              <a:rPr lang="en-US" dirty="0"/>
              <a:t> JOIN</a:t>
            </a:r>
          </a:p>
          <a:p>
            <a:pPr lvl="1"/>
            <a:endParaRPr lang="bg-BG" sz="3200" dirty="0"/>
          </a:p>
          <a:p>
            <a:endParaRPr lang="bg-BG" sz="34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29411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/>
              <a:t>EQUI Join == </a:t>
            </a:r>
            <a:r>
              <a:rPr lang="bg-BG" dirty="0"/>
              <a:t>у</a:t>
            </a:r>
            <a:r>
              <a:rPr lang="ru-RU" dirty="0"/>
              <a:t>словията на </a:t>
            </a:r>
            <a:r>
              <a:rPr lang="en-US" dirty="0"/>
              <a:t>EQUI JOIN </a:t>
            </a:r>
            <a:r>
              <a:rPr lang="ru-RU" dirty="0"/>
              <a:t>са избутани до</a:t>
            </a:r>
            <a:r>
              <a:rPr lang="en-US" dirty="0"/>
              <a:t> </a:t>
            </a:r>
            <a:r>
              <a:rPr lang="ru-RU" dirty="0"/>
              <a:t>WHERE клаузата</a:t>
            </a:r>
            <a:endParaRPr lang="en-US" dirty="0">
              <a:latin typeface="Courier New" pitchFamily="49" charset="0"/>
            </a:endParaRPr>
          </a:p>
        </p:txBody>
      </p:sp>
      <p:sp>
        <p:nvSpPr>
          <p:cNvPr id="529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EQUI Join</a:t>
            </a:r>
          </a:p>
        </p:txBody>
      </p:sp>
      <p:sp>
        <p:nvSpPr>
          <p:cNvPr id="529412" name="Rectangle 4"/>
          <p:cNvSpPr>
            <a:spLocks noChangeArrowheads="1"/>
          </p:cNvSpPr>
          <p:nvPr/>
        </p:nvSpPr>
        <p:spPr bwMode="auto">
          <a:xfrm>
            <a:off x="2286000" y="2332655"/>
            <a:ext cx="8913843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.EmployeeID,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.LastName,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.DepartmentID,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, Departments </a:t>
            </a: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F2A40D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</p:txBody>
      </p:sp>
      <p:graphicFrame>
        <p:nvGraphicFramePr>
          <p:cNvPr id="52941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788479418"/>
              </p:ext>
            </p:extLst>
          </p:nvPr>
        </p:nvGraphicFramePr>
        <p:xfrm>
          <a:off x="1828800" y="4322064"/>
          <a:ext cx="10242632" cy="2078736"/>
        </p:xfrm>
        <a:graphic>
          <a:graphicData uri="http://schemas.openxmlformats.org/drawingml/2006/table">
            <a:tbl>
              <a:tblPr/>
              <a:tblGrid>
                <a:gridCol w="1711832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5629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274201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068502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625120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414134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Gilbert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Production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Brown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Marketing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kumimoji="1" lang="bg-BG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Tamburello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246558868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9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4067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Тристранно </a:t>
            </a:r>
            <a:r>
              <a:rPr lang="bg-BG" b="1" dirty="0">
                <a:solidFill>
                  <a:schemeClr val="accent1"/>
                </a:solidFill>
              </a:rPr>
              <a:t>съединяване</a:t>
            </a:r>
            <a:r>
              <a:rPr lang="bg-BG" b="1" dirty="0"/>
              <a:t> </a:t>
            </a:r>
            <a:r>
              <a:rPr lang="ru-RU" dirty="0"/>
              <a:t>== съединение на три таблици</a:t>
            </a:r>
            <a:endParaRPr lang="en-US" dirty="0"/>
          </a:p>
        </p:txBody>
      </p:sp>
      <p:sp>
        <p:nvSpPr>
          <p:cNvPr id="540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Тристранно съединяване</a:t>
            </a:r>
            <a:endParaRPr lang="en-US" dirty="0"/>
          </a:p>
        </p:txBody>
      </p:sp>
      <p:sp>
        <p:nvSpPr>
          <p:cNvPr id="540676" name="Rectangle 4"/>
          <p:cNvSpPr>
            <a:spLocks noChangeArrowheads="1"/>
          </p:cNvSpPr>
          <p:nvPr/>
        </p:nvSpPr>
        <p:spPr bwMode="auto">
          <a:xfrm>
            <a:off x="2381095" y="2250519"/>
            <a:ext cx="8820305" cy="209288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e.FirstName, e.LastName,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t.Name as Towns, a.AddressText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Addresses a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e.AddressID = a.AddressID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Towns t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a.TownID = t.TownID</a:t>
            </a:r>
          </a:p>
        </p:txBody>
      </p:sp>
      <p:graphicFrame>
        <p:nvGraphicFramePr>
          <p:cNvPr id="540677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69449135"/>
              </p:ext>
            </p:extLst>
          </p:nvPr>
        </p:nvGraphicFramePr>
        <p:xfrm>
          <a:off x="2348689" y="4573044"/>
          <a:ext cx="8852712" cy="1933956"/>
        </p:xfrm>
        <a:graphic>
          <a:graphicData uri="http://schemas.openxmlformats.org/drawingml/2006/table">
            <a:tbl>
              <a:tblPr/>
              <a:tblGrid>
                <a:gridCol w="19782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889159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720519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3264817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FirstName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Towns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AddressText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Guy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Gilbert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Monroe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7726 Driftwood Drive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Kevin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Brown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Everett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2294 West 39th St.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Roberto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Redmond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8000 Crane Court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...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43261655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0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068035" name="Rectangle 3"/>
          <p:cNvSpPr>
            <a:spLocks noGrp="1" noChangeArrowheads="1"/>
          </p:cNvSpPr>
          <p:nvPr>
            <p:ph type="body" sz="quarter" idx="10"/>
          </p:nvPr>
        </p:nvSpPr>
        <p:spPr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accent1"/>
                </a:solidFill>
              </a:rPr>
              <a:t>Самостоятелно съединяване</a:t>
            </a:r>
            <a:r>
              <a:rPr lang="ru-RU" dirty="0"/>
              <a:t> == съединяване на таблица със себе си</a:t>
            </a:r>
            <a:endParaRPr lang="en-US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06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Самостоятелно съединяване</a:t>
            </a:r>
            <a:endParaRPr lang="en-US" dirty="0"/>
          </a:p>
        </p:txBody>
      </p:sp>
      <p:sp>
        <p:nvSpPr>
          <p:cNvPr id="1068036" name="Rectangle 4"/>
          <p:cNvSpPr>
            <a:spLocks noChangeArrowheads="1"/>
          </p:cNvSpPr>
          <p:nvPr/>
        </p:nvSpPr>
        <p:spPr bwMode="auto">
          <a:xfrm>
            <a:off x="2302640" y="2286000"/>
            <a:ext cx="8898760" cy="169277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e.FirstName + ' ' + e.LastName +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' is managed by ' + m.LastName as Message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m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(e.ManagerId = m.EmployeeId)</a:t>
            </a:r>
          </a:p>
        </p:txBody>
      </p:sp>
      <p:graphicFrame>
        <p:nvGraphicFramePr>
          <p:cNvPr id="6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37139921"/>
              </p:ext>
            </p:extLst>
          </p:nvPr>
        </p:nvGraphicFramePr>
        <p:xfrm>
          <a:off x="3742120" y="4247174"/>
          <a:ext cx="6019800" cy="2488692"/>
        </p:xfrm>
        <a:graphic>
          <a:graphicData uri="http://schemas.openxmlformats.org/drawingml/2006/table">
            <a:tbl>
              <a:tblPr/>
              <a:tblGrid>
                <a:gridCol w="60198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Message</a:t>
                      </a:r>
                      <a:endParaRPr kumimoji="1" lang="en-US" sz="2400" b="1" i="0" u="none" strike="noStrike" cap="none" normalizeH="0" baseline="0" noProof="1">
                        <a:ln>
                          <a:noFill/>
                        </a:ln>
                        <a:solidFill>
                          <a:srgbClr val="224464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Ovidiu Cracium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Michael Sullivan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Sharon Salavaria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Dylan Miller is managed by Tamburello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…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3551052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77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/>
              <a:t>Можете да приложите </a:t>
            </a:r>
            <a:r>
              <a:rPr lang="ru-RU" b="1" dirty="0">
                <a:solidFill>
                  <a:schemeClr val="accent1"/>
                </a:solidFill>
              </a:rPr>
              <a:t>допълнителни условия </a:t>
            </a:r>
            <a:r>
              <a:rPr lang="ru-RU" dirty="0"/>
              <a:t>в клаузата </a:t>
            </a:r>
            <a:r>
              <a:rPr lang="ru-RU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ru-RU" dirty="0"/>
              <a:t>:</a:t>
            </a:r>
            <a:endParaRPr lang="en-US" dirty="0"/>
          </a:p>
        </p:txBody>
      </p:sp>
      <p:sp>
        <p:nvSpPr>
          <p:cNvPr id="544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48994" cy="882654"/>
          </a:xfrm>
        </p:spPr>
        <p:txBody>
          <a:bodyPr>
            <a:normAutofit/>
          </a:bodyPr>
          <a:lstStyle/>
          <a:p>
            <a:r>
              <a:rPr lang="bg-BG" sz="3800" dirty="0"/>
              <a:t>Допълнителни условия при съединяване</a:t>
            </a:r>
            <a:endParaRPr lang="en-US" sz="3800" dirty="0"/>
          </a:p>
        </p:txBody>
      </p:sp>
      <p:sp>
        <p:nvSpPr>
          <p:cNvPr id="544772" name="Rectangle 4"/>
          <p:cNvSpPr>
            <a:spLocks noChangeArrowheads="1"/>
          </p:cNvSpPr>
          <p:nvPr/>
        </p:nvSpPr>
        <p:spPr bwMode="auto">
          <a:xfrm>
            <a:off x="1219200" y="2258684"/>
            <a:ext cx="9617772" cy="249299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e.EmployeeID, e.LastName, e.DepartmentID,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   d.DepartmentID, d.Name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Employees e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INNER JOIN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Departments d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e.DepartmentID = d.DepartmentID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solidFill>
                  <a:srgbClr val="224464"/>
                </a:solidFill>
                <a:latin typeface="Consolas" pitchFamily="49" charset="0"/>
                <a:cs typeface="Consolas" pitchFamily="49" charset="0"/>
              </a:rPr>
              <a:t> d.Name = 'Sales'</a:t>
            </a:r>
          </a:p>
        </p:txBody>
      </p:sp>
      <p:graphicFrame>
        <p:nvGraphicFramePr>
          <p:cNvPr id="544773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716687770"/>
              </p:ext>
            </p:extLst>
          </p:nvPr>
        </p:nvGraphicFramePr>
        <p:xfrm>
          <a:off x="1219200" y="5105400"/>
          <a:ext cx="9617771" cy="1552956"/>
        </p:xfrm>
        <a:graphic>
          <a:graphicData uri="http://schemas.openxmlformats.org/drawingml/2006/table">
            <a:tbl>
              <a:tblPr/>
              <a:tblGrid>
                <a:gridCol w="1690908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44817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981716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2515254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EmployeeID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1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268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Jiang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Welcker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275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Blythe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noProof="1">
                          <a:ln>
                            <a:noFill/>
                          </a:ln>
                          <a:solidFill>
                            <a:srgbClr val="224464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11000" y="6553200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23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32542886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4478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Нуждаем се от данни от</a:t>
            </a:r>
            <a:r>
              <a:rPr lang="bg-BG" sz="3000" b="1" dirty="0"/>
              <a:t> </a:t>
            </a:r>
            <a:r>
              <a:rPr lang="bg-BG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 таблици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3000" dirty="0"/>
              <a:t>Декартово произведение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За да се избегне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валидно условие </a:t>
            </a:r>
            <a:r>
              <a:rPr lang="bg-BG" sz="2800" dirty="0">
                <a:solidFill>
                  <a:schemeClr val="bg2"/>
                </a:solidFill>
              </a:rPr>
              <a:t>за съединение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3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Комбиниране на редове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INNER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LEFT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RIGHT</a:t>
            </a:r>
            <a:r>
              <a:rPr lang="en-US" sz="2800" dirty="0">
                <a:solidFill>
                  <a:schemeClr val="bg2"/>
                </a:solidFill>
              </a:rPr>
              <a:t>,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FULL OUTER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CROSS JOIN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EQUI JOIN</a:t>
            </a:r>
            <a:endParaRPr lang="bg-BG" sz="2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Тристранно </a:t>
            </a:r>
            <a:r>
              <a:rPr lang="bg-BG" sz="2800" dirty="0">
                <a:solidFill>
                  <a:schemeClr val="bg2"/>
                </a:solidFill>
              </a:rPr>
              <a:t>и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самостоятелно </a:t>
            </a:r>
            <a:r>
              <a:rPr lang="bg-BG" sz="2800" dirty="0">
                <a:solidFill>
                  <a:schemeClr val="bg2"/>
                </a:solidFill>
              </a:rPr>
              <a:t>съединяване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полза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JOIN</a:t>
            </a:r>
          </a:p>
        </p:txBody>
      </p:sp>
      <p:pic>
        <p:nvPicPr>
          <p:cNvPr id="66562" name="Picture 2" descr="Columns, combine, concatenation, join, merge, table icon - Download on 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77911" y="4005262"/>
            <a:ext cx="647869" cy="1511300"/>
            <a:chOff x="4150" y="2578"/>
            <a:chExt cx="408" cy="952"/>
          </a:xfrm>
        </p:grpSpPr>
        <p:sp>
          <p:nvSpPr>
            <p:cNvPr id="521219" name="Line 3"/>
            <p:cNvSpPr>
              <a:spLocks noChangeShapeType="1"/>
            </p:cNvSpPr>
            <p:nvPr/>
          </p:nvSpPr>
          <p:spPr bwMode="auto">
            <a:xfrm>
              <a:off x="4558" y="2578"/>
              <a:ext cx="0" cy="952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0" name="Line 4"/>
            <p:cNvSpPr>
              <a:spLocks noChangeShapeType="1"/>
            </p:cNvSpPr>
            <p:nvPr/>
          </p:nvSpPr>
          <p:spPr bwMode="auto">
            <a:xfrm flipH="1">
              <a:off x="4150" y="3521"/>
              <a:ext cx="408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grpSp>
        <p:nvGrpSpPr>
          <p:cNvPr id="3" name="Group 5"/>
          <p:cNvGrpSpPr>
            <a:grpSpLocks/>
          </p:cNvGrpSpPr>
          <p:nvPr/>
        </p:nvGrpSpPr>
        <p:grpSpPr bwMode="auto">
          <a:xfrm>
            <a:off x="2896991" y="4003677"/>
            <a:ext cx="849534" cy="1512887"/>
            <a:chOff x="930" y="2577"/>
            <a:chExt cx="535" cy="953"/>
          </a:xfrm>
        </p:grpSpPr>
        <p:sp>
          <p:nvSpPr>
            <p:cNvPr id="521222" name="Line 6"/>
            <p:cNvSpPr>
              <a:spLocks noChangeShapeType="1"/>
            </p:cNvSpPr>
            <p:nvPr/>
          </p:nvSpPr>
          <p:spPr bwMode="auto">
            <a:xfrm>
              <a:off x="930" y="2577"/>
              <a:ext cx="0" cy="953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bg-BG"/>
            </a:p>
          </p:txBody>
        </p:sp>
        <p:sp>
          <p:nvSpPr>
            <p:cNvPr id="521223" name="Line 7"/>
            <p:cNvSpPr>
              <a:spLocks noChangeShapeType="1"/>
            </p:cNvSpPr>
            <p:nvPr/>
          </p:nvSpPr>
          <p:spPr bwMode="auto">
            <a:xfrm>
              <a:off x="930" y="3521"/>
              <a:ext cx="535" cy="0"/>
            </a:xfrm>
            <a:prstGeom prst="line">
              <a:avLst/>
            </a:prstGeom>
            <a:noFill/>
            <a:ln w="31750">
              <a:solidFill>
                <a:schemeClr val="accent5">
                  <a:lumMod val="20000"/>
                  <a:lumOff val="80000"/>
                </a:schemeClr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bg-BG"/>
            </a:p>
          </p:txBody>
        </p:sp>
      </p:grpSp>
      <p:sp>
        <p:nvSpPr>
          <p:cNvPr id="521224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от няколко таблици</a:t>
            </a:r>
            <a:endParaRPr lang="en-US" dirty="0"/>
          </a:p>
        </p:txBody>
      </p:sp>
      <p:sp>
        <p:nvSpPr>
          <p:cNvPr id="521225" name="Rectangle 9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Понякога се нуждаем от данни от </a:t>
            </a:r>
            <a:r>
              <a:rPr lang="bg-BG" b="1" dirty="0">
                <a:solidFill>
                  <a:schemeClr val="bg1"/>
                </a:solidFill>
              </a:rPr>
              <a:t>различни таблици</a:t>
            </a:r>
            <a:r>
              <a:rPr lang="en-US" dirty="0"/>
              <a:t>:</a:t>
            </a:r>
          </a:p>
        </p:txBody>
      </p:sp>
      <p:graphicFrame>
        <p:nvGraphicFramePr>
          <p:cNvPr id="521226" name="Group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2988802164"/>
              </p:ext>
            </p:extLst>
          </p:nvPr>
        </p:nvGraphicFramePr>
        <p:xfrm>
          <a:off x="2056348" y="2209800"/>
          <a:ext cx="3633782" cy="1668780"/>
        </p:xfrm>
        <a:graphic>
          <a:graphicData uri="http://schemas.openxmlformats.org/drawingml/2006/table">
            <a:tbl>
              <a:tblPr/>
              <a:tblGrid>
                <a:gridCol w="1555015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078767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5876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1245" name="Group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846641954"/>
              </p:ext>
            </p:extLst>
          </p:nvPr>
        </p:nvGraphicFramePr>
        <p:xfrm>
          <a:off x="6102351" y="2209800"/>
          <a:ext cx="3779870" cy="1668780"/>
        </p:xfrm>
        <a:graphic>
          <a:graphicData uri="http://schemas.openxmlformats.org/drawingml/2006/table">
            <a:tbl>
              <a:tblPr/>
              <a:tblGrid>
                <a:gridCol w="211979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66007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DepartmentID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graphicFrame>
        <p:nvGraphicFramePr>
          <p:cNvPr id="521264" name="Group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46705198"/>
              </p:ext>
            </p:extLst>
          </p:nvPr>
        </p:nvGraphicFramePr>
        <p:xfrm>
          <a:off x="3821784" y="4449762"/>
          <a:ext cx="4287367" cy="1668780"/>
        </p:xfrm>
        <a:graphic>
          <a:graphicData uri="http://schemas.openxmlformats.org/drawingml/2006/table">
            <a:tbl>
              <a:tblPr/>
              <a:tblGrid>
                <a:gridCol w="171494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57242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Galvin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Tool design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Abbas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Sales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734800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4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0677585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JOIN</a:t>
            </a:r>
            <a:r>
              <a:rPr lang="ru-RU" dirty="0"/>
              <a:t> е операция, която се използва за </a:t>
            </a:r>
            <a:r>
              <a:rPr lang="ru-RU" b="1" dirty="0">
                <a:solidFill>
                  <a:schemeClr val="bg1"/>
                </a:solidFill>
              </a:rPr>
              <a:t>комбиниране</a:t>
            </a:r>
            <a:r>
              <a:rPr lang="ru-RU" dirty="0"/>
              <a:t> на редове от </a:t>
            </a:r>
            <a:r>
              <a:rPr lang="ru-RU" b="1" dirty="0">
                <a:solidFill>
                  <a:schemeClr val="accent1"/>
                </a:solidFill>
              </a:rPr>
              <a:t>две или повече таблиц</a:t>
            </a:r>
            <a:r>
              <a:rPr lang="bg-BG" b="1" dirty="0">
                <a:solidFill>
                  <a:schemeClr val="accent1"/>
                </a:solidFill>
              </a:rPr>
              <a:t>и</a:t>
            </a:r>
            <a:endParaRPr lang="en-US" b="1" dirty="0">
              <a:solidFill>
                <a:schemeClr val="accent1"/>
              </a:solidFill>
            </a:endParaRPr>
          </a:p>
          <a:p>
            <a:pPr lvl="1"/>
            <a:r>
              <a:rPr lang="bg-BG" dirty="0"/>
              <a:t>Д</a:t>
            </a:r>
            <a:r>
              <a:rPr lang="ru-RU" dirty="0"/>
              <a:t>анни от </a:t>
            </a:r>
            <a:r>
              <a:rPr lang="ru-RU" b="1" dirty="0">
                <a:solidFill>
                  <a:schemeClr val="bg1"/>
                </a:solidFill>
              </a:rPr>
              <a:t>различни</a:t>
            </a:r>
            <a:r>
              <a:rPr lang="ru-RU" dirty="0"/>
              <a:t> места</a:t>
            </a:r>
          </a:p>
          <a:p>
            <a:pPr lvl="1"/>
            <a:r>
              <a:rPr lang="ru-RU" dirty="0"/>
              <a:t>Обединение в </a:t>
            </a:r>
            <a:r>
              <a:rPr lang="ru-RU" b="1" dirty="0">
                <a:solidFill>
                  <a:schemeClr val="bg1"/>
                </a:solidFill>
              </a:rPr>
              <a:t>единичен</a:t>
            </a:r>
            <a:r>
              <a:rPr lang="ru-RU" dirty="0"/>
              <a:t> резултат</a:t>
            </a:r>
          </a:p>
          <a:p>
            <a:pPr lvl="1"/>
            <a:r>
              <a:rPr lang="ru-RU" dirty="0"/>
              <a:t>Възможност за </a:t>
            </a:r>
            <a:r>
              <a:rPr lang="ru-RU" b="1" dirty="0">
                <a:solidFill>
                  <a:schemeClr val="accent1"/>
                </a:solidFill>
              </a:rPr>
              <a:t>анализ на сложни връзки </a:t>
            </a:r>
            <a:r>
              <a:rPr lang="ru-RU" dirty="0"/>
              <a:t>между данните</a:t>
            </a:r>
          </a:p>
          <a:p>
            <a:pPr lvl="1"/>
            <a:r>
              <a:rPr lang="ru-RU" dirty="0"/>
              <a:t>Подобряване на </a:t>
            </a:r>
            <a:r>
              <a:rPr lang="ru-RU" b="1" dirty="0">
                <a:solidFill>
                  <a:schemeClr val="accent1"/>
                </a:solidFill>
              </a:rPr>
              <a:t>ефективността на заявките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</a:t>
            </a:r>
          </a:p>
        </p:txBody>
      </p:sp>
      <p:pic>
        <p:nvPicPr>
          <p:cNvPr id="61442" name="Picture 2" descr="Combine, concatenation, join, merge, table icon -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96400" y="4495800"/>
            <a:ext cx="2209801" cy="22098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xmlns="" id="{490B22E4-B60A-5C97-BA94-440C21A235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xmlns="" id="{4385C1D4-BD7A-773D-B04C-6A53C30B4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Join – </a:t>
            </a:r>
            <a:r>
              <a:rPr lang="bg-BG" dirty="0"/>
              <a:t>Пример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980714" y="1905000"/>
            <a:ext cx="8230573" cy="240065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.LastName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.Name </a:t>
            </a:r>
            <a:r>
              <a:rPr lang="en-US" sz="3000" b="1" noProof="1">
                <a:latin typeface="Consolas" pitchFamily="49" charset="0"/>
                <a:cs typeface="Consolas" pitchFamily="49" charset="0"/>
              </a:rPr>
              <a:t>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Employees AS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JOIN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 Departments AS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ON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.DepartmentId = </a:t>
            </a:r>
            <a:r>
              <a:rPr lang="en-US" sz="30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</a:t>
            </a:r>
            <a:r>
              <a:rPr lang="en-US" sz="3000" b="1" noProof="1" smtClean="0">
                <a:latin typeface="Consolas" pitchFamily="49" charset="0"/>
                <a:cs typeface="Consolas" pitchFamily="49" charset="0"/>
              </a:rPr>
              <a:t>.Id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867400" y="4572000"/>
            <a:ext cx="2209800" cy="685800"/>
          </a:xfrm>
          <a:prstGeom prst="wedgeRoundRectCallout">
            <a:avLst>
              <a:gd name="adj1" fmla="val -45738"/>
              <a:gd name="adj2" fmla="val -9362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Условие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653891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</a:t>
            </a:r>
            <a:r>
              <a:rPr lang="en-US" dirty="0"/>
              <a:t> (1)</a:t>
            </a:r>
          </a:p>
        </p:txBody>
      </p:sp>
      <p:sp>
        <p:nvSpPr>
          <p:cNvPr id="523267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Тази заявка ще направи декартово произведение</a:t>
            </a:r>
            <a:r>
              <a:rPr lang="en-US" dirty="0"/>
              <a:t>:</a:t>
            </a:r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endParaRPr lang="en-US" dirty="0"/>
          </a:p>
          <a:p>
            <a:pPr>
              <a:lnSpc>
                <a:spcPct val="90000"/>
              </a:lnSpc>
            </a:pPr>
            <a:r>
              <a:rPr lang="bg-BG" dirty="0"/>
              <a:t>Резултатът</a:t>
            </a:r>
            <a:r>
              <a:rPr lang="en-US" dirty="0"/>
              <a:t>:</a:t>
            </a:r>
          </a:p>
        </p:txBody>
      </p:sp>
      <p:sp>
        <p:nvSpPr>
          <p:cNvPr id="523268" name="Rectangle 4"/>
          <p:cNvSpPr>
            <a:spLocks noChangeArrowheads="1"/>
          </p:cNvSpPr>
          <p:nvPr/>
        </p:nvSpPr>
        <p:spPr bwMode="auto">
          <a:xfrm>
            <a:off x="2361227" y="1905000"/>
            <a:ext cx="7393325" cy="8925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LastName, Name AS DepartmentName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FROM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Employees, Departments</a:t>
            </a:r>
          </a:p>
        </p:txBody>
      </p:sp>
      <p:graphicFrame>
        <p:nvGraphicFramePr>
          <p:cNvPr id="523269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3047789939"/>
              </p:ext>
            </p:extLst>
          </p:nvPr>
        </p:nvGraphicFramePr>
        <p:xfrm>
          <a:off x="3352085" y="3505200"/>
          <a:ext cx="5564049" cy="2898648"/>
        </p:xfrm>
        <a:graphic>
          <a:graphicData uri="http://schemas.openxmlformats.org/drawingml/2006/table">
            <a:tbl>
              <a:tblPr/>
              <a:tblGrid>
                <a:gridCol w="211842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344562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4290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LastName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Department</a:t>
                      </a:r>
                      <a:r>
                        <a:rPr kumimoji="1" lang="en-US" sz="24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</a:rPr>
                        <a:t>Name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Sullivan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Document Control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Duffy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429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Wang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Engineering</a:t>
                      </a: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200" b="0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…</a:t>
                      </a:r>
                      <a:endParaRPr kumimoji="1" lang="bg-BG" sz="2200" b="0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1464" marR="91464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7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8703290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Декартово произведение </a:t>
            </a:r>
            <a:r>
              <a:rPr lang="en-US" dirty="0"/>
              <a:t>(2)</a:t>
            </a:r>
          </a:p>
        </p:txBody>
      </p:sp>
      <p:sp>
        <p:nvSpPr>
          <p:cNvPr id="524291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Декартово произведение </a:t>
            </a:r>
            <a:r>
              <a:rPr lang="ru-RU" dirty="0"/>
              <a:t>се получава, когато</a:t>
            </a:r>
            <a:r>
              <a:rPr lang="en-US" dirty="0"/>
              <a:t>: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пропуснато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dirty="0"/>
              <a:t>Join </a:t>
            </a:r>
            <a:r>
              <a:rPr lang="bg-BG" dirty="0"/>
              <a:t>условието е </a:t>
            </a:r>
            <a:r>
              <a:rPr lang="bg-BG" b="1" dirty="0">
                <a:solidFill>
                  <a:schemeClr val="bg1"/>
                </a:solidFill>
              </a:rPr>
              <a:t>невалидно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Всички</a:t>
            </a:r>
            <a:r>
              <a:rPr lang="ru-RU" dirty="0"/>
              <a:t> редове в </a:t>
            </a:r>
            <a:r>
              <a:rPr lang="ru-RU" b="1" dirty="0">
                <a:solidFill>
                  <a:schemeClr val="bg1"/>
                </a:solidFill>
              </a:rPr>
              <a:t>първата</a:t>
            </a:r>
            <a:r>
              <a:rPr lang="ru-RU" dirty="0"/>
              <a:t> таблица се свързват с всички редове във </a:t>
            </a:r>
            <a:r>
              <a:rPr lang="ru-RU" b="1" dirty="0">
                <a:solidFill>
                  <a:schemeClr val="bg1"/>
                </a:solidFill>
              </a:rPr>
              <a:t>втората</a:t>
            </a:r>
            <a:r>
              <a:rPr lang="ru-RU" dirty="0"/>
              <a:t> таблица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ru-RU" dirty="0"/>
              <a:t>За да избегнете декартово произведение, винаги включвайте </a:t>
            </a:r>
            <a:r>
              <a:rPr lang="ru-RU" b="1" dirty="0">
                <a:solidFill>
                  <a:schemeClr val="accent1"/>
                </a:solidFill>
              </a:rPr>
              <a:t>валидно условие за свързване</a:t>
            </a:r>
            <a:endParaRPr lang="en-US" b="1" dirty="0">
              <a:solidFill>
                <a:schemeClr val="accent1"/>
              </a:solidFill>
            </a:endParaRPr>
          </a:p>
        </p:txBody>
      </p:sp>
      <p:pic>
        <p:nvPicPr>
          <p:cNvPr id="47106" name="Picture 2" descr="http://matuszek.org/functions/fig4.gif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 b="11962"/>
          <a:stretch>
            <a:fillRect/>
          </a:stretch>
        </p:blipFill>
        <p:spPr bwMode="auto">
          <a:xfrm>
            <a:off x="6858000" y="5351106"/>
            <a:ext cx="2667695" cy="1430694"/>
          </a:xfrm>
          <a:prstGeom prst="roundRect">
            <a:avLst>
              <a:gd name="adj" fmla="val 6960"/>
            </a:avLst>
          </a:prstGeom>
          <a:solidFill>
            <a:srgbClr val="FFFFFF"/>
          </a:solidFill>
        </p:spPr>
      </p:pic>
      <p:grpSp>
        <p:nvGrpSpPr>
          <p:cNvPr id="3" name="Group 4"/>
          <p:cNvGrpSpPr/>
          <p:nvPr/>
        </p:nvGrpSpPr>
        <p:grpSpPr>
          <a:xfrm>
            <a:off x="2514600" y="5427306"/>
            <a:ext cx="3542230" cy="1295400"/>
            <a:chOff x="607608" y="4801182"/>
            <a:chExt cx="4652184" cy="1495070"/>
          </a:xfrm>
        </p:grpSpPr>
        <p:pic>
          <p:nvPicPr>
            <p:cNvPr id="6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607608" y="4801182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7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1507135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  <p:pic>
          <p:nvPicPr>
            <p:cNvPr id="8" name="Picture 3" descr="C:\Trash\table-red.png"/>
            <p:cNvPicPr>
              <a:picLocks noChangeAspect="1" noChangeArrowheads="1"/>
            </p:cNvPicPr>
            <p:nvPr/>
          </p:nvPicPr>
          <p:blipFill>
            <a:blip r:embed="rId3" cstate="screen">
              <a:duotone>
                <a:schemeClr val="accent6">
                  <a:shade val="45000"/>
                  <a:satMod val="135000"/>
                </a:schemeClr>
                <a:prstClr val="white"/>
              </a:duotone>
            </a:blip>
            <a:srcRect/>
            <a:stretch>
              <a:fillRect/>
            </a:stretch>
          </p:blipFill>
          <p:spPr bwMode="auto">
            <a:xfrm rot="382574">
              <a:off x="2421536" y="4801764"/>
              <a:ext cx="2838256" cy="1494488"/>
            </a:xfrm>
            <a:prstGeom prst="rect">
              <a:avLst/>
            </a:prstGeom>
            <a:noFill/>
            <a:scene3d>
              <a:camera prst="perspectiveContrastingRightFacing"/>
              <a:lightRig rig="threePt" dir="t"/>
            </a:scene3d>
          </p:spPr>
        </p:pic>
      </p:grp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fld id="{C014DD1E-5D91-48A3-AD6D-45FBA980D106}" type="slidenum">
              <a:rPr lang="en-US" sz="1000" smtClean="0"/>
              <a:pPr/>
              <a:t>8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xmlns="" val="11653923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Селектиране на данни от няколко таблици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JOIN</a:t>
            </a:r>
          </a:p>
        </p:txBody>
      </p:sp>
      <p:pic>
        <p:nvPicPr>
          <p:cNvPr id="37890" name="Picture 2" descr="Join, indexes, table, connection, conjunction, excel, compound icon -  Download on Iconfinde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601"/>
            <a:ext cx="2590799" cy="2590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17059</TotalTime>
  <Words>1164</Words>
  <Application>Microsoft Office PowerPoint</Application>
  <PresentationFormat>Custom</PresentationFormat>
  <Paragraphs>412</Paragraphs>
  <Slides>26</Slides>
  <Notes>20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SoftUni</vt:lpstr>
      <vt:lpstr>Съединение на таблици</vt:lpstr>
      <vt:lpstr>Съдържание</vt:lpstr>
      <vt:lpstr>JOIN</vt:lpstr>
      <vt:lpstr>Данни от няколко таблици</vt:lpstr>
      <vt:lpstr>SQL Join</vt:lpstr>
      <vt:lpstr>SQL Join – Пример</vt:lpstr>
      <vt:lpstr>Декартово произведение (1)</vt:lpstr>
      <vt:lpstr>Декартово произведение (2)</vt:lpstr>
      <vt:lpstr>Видове JOIN</vt:lpstr>
      <vt:lpstr>Видове JOIN</vt:lpstr>
      <vt:lpstr>INNER JOIN</vt:lpstr>
      <vt:lpstr>INNER JOIN - Пример</vt:lpstr>
      <vt:lpstr>LEFT OUTER JOIN</vt:lpstr>
      <vt:lpstr>LEFT OUTER JOIN - Пример</vt:lpstr>
      <vt:lpstr>RIGHT OUTER JOIN</vt:lpstr>
      <vt:lpstr>RIGHT OUTER JOIN - Пример</vt:lpstr>
      <vt:lpstr>FULL OUTER JOIN</vt:lpstr>
      <vt:lpstr>FULL OUTER JOIN - Пример</vt:lpstr>
      <vt:lpstr>Кръстосано съединяване</vt:lpstr>
      <vt:lpstr>EQUI Join</vt:lpstr>
      <vt:lpstr>Тристранно съединяване</vt:lpstr>
      <vt:lpstr>Самостоятелно съединяване</vt:lpstr>
      <vt:lpstr>Допълнителни условия при съединяване</vt:lpstr>
      <vt:lpstr>Обобщение</vt:lpstr>
      <vt:lpstr>Slide 25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Съединение на таблици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527</cp:revision>
  <dcterms:created xsi:type="dcterms:W3CDTF">2018-05-23T13:08:44Z</dcterms:created>
  <dcterms:modified xsi:type="dcterms:W3CDTF">2023-08-30T16:46:19Z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