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503" r:id="rId2"/>
    <p:sldId id="276" r:id="rId3"/>
    <p:sldId id="353" r:id="rId4"/>
    <p:sldId id="741" r:id="rId5"/>
    <p:sldId id="761" r:id="rId6"/>
    <p:sldId id="750" r:id="rId7"/>
    <p:sldId id="557" r:id="rId8"/>
    <p:sldId id="599" r:id="rId9"/>
    <p:sldId id="558" r:id="rId10"/>
    <p:sldId id="559" r:id="rId11"/>
    <p:sldId id="762" r:id="rId12"/>
    <p:sldId id="763" r:id="rId13"/>
    <p:sldId id="765" r:id="rId14"/>
    <p:sldId id="610" r:id="rId15"/>
    <p:sldId id="751" r:id="rId16"/>
    <p:sldId id="752" r:id="rId17"/>
    <p:sldId id="649" r:id="rId18"/>
    <p:sldId id="753" r:id="rId19"/>
    <p:sldId id="758" r:id="rId20"/>
    <p:sldId id="785" r:id="rId21"/>
    <p:sldId id="786" r:id="rId22"/>
    <p:sldId id="757" r:id="rId23"/>
    <p:sldId id="754" r:id="rId24"/>
    <p:sldId id="768" r:id="rId25"/>
    <p:sldId id="755" r:id="rId26"/>
    <p:sldId id="759" r:id="rId27"/>
    <p:sldId id="767" r:id="rId28"/>
    <p:sldId id="756" r:id="rId29"/>
    <p:sldId id="760" r:id="rId30"/>
    <p:sldId id="633" r:id="rId31"/>
    <p:sldId id="504" r:id="rId32"/>
    <p:sldId id="50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Master-Detail навигация" id="{66DCFE1F-60FD-44F2-BE82-706DDBC14898}">
          <p14:sldIdLst>
            <p14:sldId id="353"/>
            <p14:sldId id="741"/>
            <p14:sldId id="761"/>
          </p14:sldIdLst>
        </p14:section>
        <p14:section name="Имплементиране на Master-Detail с EF Core" id="{7301398C-D23A-B047-96BF-236852349065}">
          <p14:sldIdLst>
            <p14:sldId id="750"/>
            <p14:sldId id="557"/>
            <p14:sldId id="599"/>
            <p14:sldId id="558"/>
            <p14:sldId id="559"/>
            <p14:sldId id="762"/>
          </p14:sldIdLst>
        </p14:section>
        <p14:section name="Master-Detail таблици в Windows Forms" id="{CE05E990-244F-4242-AEAC-7E2A28B8BBDF}">
          <p14:sldIdLst>
            <p14:sldId id="763"/>
            <p14:sldId id="765"/>
          </p14:sldIdLst>
        </p14:section>
        <p14:section name="Филтриране и сортиране на таблица" id="{EB44CA50-B176-0C4C-B0D0-5459023C7783}">
          <p14:sldIdLst>
            <p14:sldId id="610"/>
            <p14:sldId id="751"/>
            <p14:sldId id="752"/>
          </p14:sldIdLst>
        </p14:section>
        <p14:section name="Примерно приложение" id="{A764BDC4-FBCF-8642-9DA0-2A050F6690EB}">
          <p14:sldIdLst>
            <p14:sldId id="649"/>
            <p14:sldId id="753"/>
            <p14:sldId id="758"/>
            <p14:sldId id="785"/>
            <p14:sldId id="786"/>
            <p14:sldId id="757"/>
            <p14:sldId id="754"/>
            <p14:sldId id="768"/>
            <p14:sldId id="755"/>
            <p14:sldId id="759"/>
            <p14:sldId id="767"/>
            <p14:sldId id="756"/>
            <p14:sldId id="760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ela Damyanova" initials="MD" lastIdx="1" clrIdx="0">
    <p:extLst>
      <p:ext uri="{19B8F6BF-5375-455C-9EA6-DF929625EA0E}">
        <p15:presenceInfo xmlns:p15="http://schemas.microsoft.com/office/powerpoint/2012/main" userId="Mirela Damyan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95" autoAdjust="0"/>
    <p:restoredTop sz="95038" autoAdjust="0"/>
  </p:normalViewPr>
  <p:slideViewPr>
    <p:cSldViewPr showGuides="1">
      <p:cViewPr varScale="1">
        <p:scale>
          <a:sx n="105" d="100"/>
          <a:sy n="105" d="100"/>
        </p:scale>
        <p:origin x="224" y="28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17.09.24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6680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383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671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90673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10897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"Информационни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en-US" sz="4400" dirty="0"/>
              <a:t>Master-Detail </a:t>
            </a:r>
            <a:r>
              <a:rPr lang="bg-BG" sz="4400" dirty="0"/>
              <a:t>навигация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800" dirty="0"/>
              <a:t>Навигация между свързани таблици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70787"/>
            <a:ext cx="1757160" cy="8197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BDDD93-D21D-DB91-6204-0EA2BF1099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995" y="2300692"/>
            <a:ext cx="5248259" cy="3340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B5126-AB05-4C68-BA11-9F0BB021FD3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Всеки </a:t>
            </a:r>
            <a:r>
              <a:rPr lang="bg-BG" b="1" dirty="0"/>
              <a:t>служител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Employee</a:t>
            </a:r>
            <a:r>
              <a:rPr lang="en-US" dirty="0"/>
              <a:t>) </a:t>
            </a:r>
            <a:r>
              <a:rPr lang="bg-BG" dirty="0"/>
              <a:t>си има един</a:t>
            </a:r>
            <a:r>
              <a:rPr lang="en-US" dirty="0"/>
              <a:t> </a:t>
            </a:r>
            <a:r>
              <a:rPr lang="bg-BG" b="1" dirty="0"/>
              <a:t>отдел</a:t>
            </a:r>
            <a:r>
              <a:rPr lang="en-US" b="1" dirty="0"/>
              <a:t> </a:t>
            </a:r>
            <a:r>
              <a:rPr lang="bg-BG" dirty="0"/>
              <a:t>(</a:t>
            </a:r>
            <a:r>
              <a:rPr lang="en-US" b="1" dirty="0">
                <a:solidFill>
                  <a:schemeClr val="bg1"/>
                </a:solidFill>
              </a:rPr>
              <a:t>Department</a:t>
            </a:r>
            <a:r>
              <a:rPr lang="en-US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1CBE51-031E-4142-854A-B764640E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</a:t>
            </a:r>
            <a:r>
              <a:rPr lang="bg-BG" dirty="0"/>
              <a:t>Имплементация</a:t>
            </a:r>
            <a:r>
              <a:rPr lang="en-US" dirty="0"/>
              <a:t> (2)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1899000"/>
            <a:ext cx="11125200" cy="47424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FirstName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LastName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5929133-27CC-4F9D-8A78-D6DF0ED1E2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624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B5126-AB05-4C68-BA11-9F0BB021FD3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Отпечатваме всички </a:t>
            </a:r>
            <a:r>
              <a:rPr lang="bg-BG" b="1" dirty="0">
                <a:solidFill>
                  <a:schemeClr val="bg1"/>
                </a:solidFill>
              </a:rPr>
              <a:t>отдели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служителите</a:t>
            </a:r>
            <a:r>
              <a:rPr lang="bg-BG" dirty="0"/>
              <a:t> за </a:t>
            </a:r>
            <a:r>
              <a:rPr lang="bg-BG" b="1" dirty="0"/>
              <a:t>всеки</a:t>
            </a:r>
            <a:r>
              <a:rPr lang="bg-BG" dirty="0"/>
              <a:t> </a:t>
            </a:r>
            <a:r>
              <a:rPr lang="bg-BG" b="1" dirty="0"/>
              <a:t>отдел</a:t>
            </a: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1CBE51-031E-4142-854A-B764640E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</a:t>
            </a:r>
            <a:r>
              <a:rPr lang="en-US" dirty="0"/>
              <a:t>master-detail </a:t>
            </a:r>
            <a:r>
              <a:rPr lang="bg-BG" dirty="0"/>
              <a:t>таблици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7830" y="2056090"/>
            <a:ext cx="11125200" cy="38088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foreach (Department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in dbContext.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Console.WriteLine($"Department `{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.Name}`");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var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foreach (Employee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in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)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Console.WriteLine($" -&gt; {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.FirstName} {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.LastName}");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5929133-27CC-4F9D-8A78-D6DF0ED1E2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082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Навигация между свързани таблици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800" dirty="0"/>
              <a:t>Master-Detail</a:t>
            </a:r>
            <a:r>
              <a:rPr lang="bg-BG" sz="4800" dirty="0"/>
              <a:t> таблици в </a:t>
            </a:r>
            <a:r>
              <a:rPr lang="en-US" sz="4800" dirty="0"/>
              <a:t>Windows Forms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F11F7F2-E6E2-E49A-6099-9CB1DD46AA36}"/>
              </a:ext>
            </a:extLst>
          </p:cNvPr>
          <p:cNvGrpSpPr/>
          <p:nvPr/>
        </p:nvGrpSpPr>
        <p:grpSpPr>
          <a:xfrm>
            <a:off x="4814419" y="1584000"/>
            <a:ext cx="2563162" cy="2229796"/>
            <a:chOff x="4746000" y="1562196"/>
            <a:chExt cx="2563162" cy="22297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2E06969-3FBC-CFC8-201A-468967F18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6000" y="2288107"/>
              <a:ext cx="1753162" cy="1503885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6C9EF7E-119D-1DB1-0C10-29B740B2B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000" y="1562196"/>
              <a:ext cx="1884720" cy="14518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331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078F77-60DC-3C95-03B7-A872970BC6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D27351-261F-C64D-6D8A-0AEFB51B0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sz="4000" dirty="0"/>
              <a:t>Навигация между свързани таблици – пример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1CCCFA-D6A1-A4FD-2EA4-4FB6B5D0B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69" y="1138245"/>
            <a:ext cx="11125200" cy="48655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private void 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dataGridViewCountries_SelectionChanged</a:t>
            </a:r>
            <a:r>
              <a:rPr lang="en-US" sz="1400" b="1" dirty="0">
                <a:latin typeface="Consolas" panose="020B0609020204030204" pitchFamily="49" charset="0"/>
              </a:rPr>
              <a:t>(object sender, EventArgs e)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    var selectedCountry = 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(Country)this.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countryBindingSource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1400" b="1" dirty="0">
                <a:latin typeface="Consolas" panose="020B0609020204030204" pitchFamily="49" charset="0"/>
              </a:rPr>
              <a:t>    if (selectedCountry == null)</a:t>
            </a:r>
            <a:r>
              <a:rPr lang="bg-BG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return;</a:t>
            </a:r>
            <a:r>
              <a:rPr lang="bg-BG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</a:rPr>
              <a:t>Няма избрана държава</a:t>
            </a:r>
            <a:endParaRPr lang="en-US" sz="1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var countryId = selectedCountry.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CountryId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1400" b="1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    using (var dbContext = new CountriesDbContext())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    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</a:rPr>
              <a:t>Извличане на градовете, които принадлежат на избраната държава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        var towns = dbContext.Towns.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sz="1400" b="1" dirty="0">
                <a:latin typeface="Consolas" panose="020B0609020204030204" pitchFamily="49" charset="0"/>
              </a:rPr>
              <a:t>(t =&gt; t.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CountryId</a:t>
            </a:r>
            <a:r>
              <a:rPr lang="en-US" sz="1400" b="1" dirty="0">
                <a:latin typeface="Consolas" panose="020B0609020204030204" pitchFamily="49" charset="0"/>
              </a:rPr>
              <a:t> == 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countryId</a:t>
            </a:r>
            <a:r>
              <a:rPr lang="en-US" sz="1400" b="1" dirty="0">
                <a:latin typeface="Consolas" panose="020B0609020204030204" pitchFamily="49" charset="0"/>
              </a:rPr>
              <a:t>).ToList();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</a:rPr>
              <a:t>Обновяване на </a:t>
            </a:r>
            <a:r>
              <a:rPr lang="en-US" sz="1400" b="1" dirty="0">
                <a:solidFill>
                  <a:schemeClr val="accent2"/>
                </a:solidFill>
                <a:latin typeface="Consolas" panose="020B0609020204030204" pitchFamily="49" charset="0"/>
              </a:rPr>
              <a:t>DataGridView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</a:rPr>
              <a:t>за градовете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1400" b="1" dirty="0">
                <a:latin typeface="Consolas" panose="020B0609020204030204" pitchFamily="49" charset="0"/>
              </a:rPr>
              <a:t>        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if (towns.Count &gt; 0) this.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townBindingSource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DataSource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towns</a:t>
            </a:r>
            <a:r>
              <a:rPr lang="en-US" sz="14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0679FE-406E-7A50-A243-E42656B10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61000" y="1629000"/>
            <a:ext cx="3864444" cy="24598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008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LINQ</a:t>
            </a:r>
            <a:r>
              <a:rPr lang="bg-BG" dirty="0"/>
              <a:t> заявки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800" dirty="0"/>
              <a:t>Филтриране и сортиране на таблица</a:t>
            </a:r>
            <a:endParaRPr 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4B79B1-1C60-F214-C7F3-D0616810E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76380" y="1224000"/>
            <a:ext cx="2639240" cy="263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98C329-11F8-208E-BE68-2BEC76EFED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0226C-8823-E7AD-E6D6-1504E94E3E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Използваме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Where()</a:t>
            </a:r>
            <a:r>
              <a:rPr lang="en-GB" dirty="0"/>
              <a:t> </a:t>
            </a:r>
            <a:r>
              <a:rPr lang="bg-BG" dirty="0"/>
              <a:t>метод за </a:t>
            </a:r>
            <a:r>
              <a:rPr lang="bg-BG" b="1" dirty="0"/>
              <a:t>филтриране</a:t>
            </a:r>
            <a:r>
              <a:rPr lang="bg-BG" dirty="0"/>
              <a:t> на </a:t>
            </a:r>
            <a:r>
              <a:rPr lang="bg-BG" b="1" dirty="0"/>
              <a:t>данните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FDF70C-6328-CE0E-9CB7-E281B4D3A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таблица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28FB7E-C46A-860D-35DB-BF3F723B0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30" y="2034000"/>
            <a:ext cx="11125200" cy="33882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private void FilterTowns(string filterText)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var towns = this.dbContext.Towns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(t =&gt; t.Name.Contains(filterText)).ToList();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this.townBindingSource.DataSource = towns;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822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008286-103E-029E-561D-8D41A49D6C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8C3E8-5362-CBA8-B95B-83B588887E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Използваме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OrderBy()</a:t>
            </a:r>
            <a:r>
              <a:rPr lang="en-GB" dirty="0"/>
              <a:t> </a:t>
            </a:r>
            <a:r>
              <a:rPr lang="bg-BG" dirty="0"/>
              <a:t>метод за </a:t>
            </a:r>
            <a:r>
              <a:rPr lang="bg-BG" b="1" dirty="0"/>
              <a:t>сортиране</a:t>
            </a:r>
            <a:r>
              <a:rPr lang="bg-BG" dirty="0"/>
              <a:t> на </a:t>
            </a:r>
            <a:r>
              <a:rPr lang="bg-BG" b="1" dirty="0"/>
              <a:t>данните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50F237-1593-BAF3-0C66-B08089F39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таблица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BAAD8A-0B40-D482-311E-DE2986AC4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30" y="2124000"/>
            <a:ext cx="11125200" cy="39422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private void SortTownsByName()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var towns = this.dbContext.Towns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 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OrderBy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(t =&gt; t.Name)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 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this.townBindingSource.DataSource = towns;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073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675916"/>
            <a:ext cx="10961783" cy="768084"/>
          </a:xfrm>
        </p:spPr>
        <p:txBody>
          <a:bodyPr/>
          <a:lstStyle/>
          <a:p>
            <a:r>
              <a:rPr lang="bg-BG" dirty="0"/>
              <a:t>Държави и градове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94825"/>
            <a:ext cx="10961783" cy="768084"/>
          </a:xfrm>
        </p:spPr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84A141-4C2B-06BC-DEE6-8F0D4916E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76000" y="327920"/>
            <a:ext cx="6840000" cy="43538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sz="3200" dirty="0"/>
              <a:t>Създаваме приложение </a:t>
            </a:r>
            <a:r>
              <a:rPr lang="en-US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CountriesApp</a:t>
            </a:r>
            <a:r>
              <a:rPr lang="en-US" sz="3200" dirty="0"/>
              <a:t>" </a:t>
            </a:r>
            <a:r>
              <a:rPr lang="bg-BG" sz="3200" dirty="0"/>
              <a:t>и добавяме нужните </a:t>
            </a:r>
            <a:r>
              <a:rPr lang="bg-BG" sz="3200" b="1" dirty="0"/>
              <a:t>компоненти</a:t>
            </a:r>
          </a:p>
          <a:p>
            <a:pPr lvl="1"/>
            <a:r>
              <a:rPr lang="en-US" dirty="0"/>
              <a:t>DataGridView</a:t>
            </a:r>
            <a:endParaRPr lang="bg-BG" dirty="0"/>
          </a:p>
          <a:p>
            <a:pPr lvl="2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dataGridViewCountries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dataGridViewTowns</a:t>
            </a:r>
          </a:p>
          <a:p>
            <a:pPr lvl="1"/>
            <a:r>
              <a:rPr lang="en-GB" dirty="0"/>
              <a:t>Label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labelFilter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labelSort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labelCountries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labelTowns</a:t>
            </a:r>
          </a:p>
          <a:p>
            <a:pPr lvl="1"/>
            <a:r>
              <a:rPr lang="en-GB" dirty="0"/>
              <a:t>TextBox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textBoxFilter</a:t>
            </a:r>
          </a:p>
          <a:p>
            <a:pPr lvl="1"/>
            <a:r>
              <a:rPr lang="en-GB" dirty="0"/>
              <a:t>ComboBox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comboBoxSort</a:t>
            </a:r>
            <a:endParaRPr lang="en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WinForms </a:t>
            </a:r>
            <a:r>
              <a:rPr lang="bg-BG" dirty="0"/>
              <a:t>приложение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5AF12D-C825-4E87-ADFE-90D38E18C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28340" y="2016719"/>
            <a:ext cx="6737030" cy="42894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4550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715598" cy="5528766"/>
          </a:xfrm>
        </p:spPr>
        <p:txBody>
          <a:bodyPr>
            <a:normAutofit/>
          </a:bodyPr>
          <a:lstStyle/>
          <a:p>
            <a:r>
              <a:rPr lang="bg-BG" sz="2800" dirty="0"/>
              <a:t>Свързваме се с дадената </a:t>
            </a:r>
            <a:r>
              <a:rPr lang="bg-BG" sz="2800" b="1" dirty="0"/>
              <a:t>БД</a:t>
            </a:r>
          </a:p>
          <a:p>
            <a:r>
              <a:rPr lang="bg-BG" sz="2800" dirty="0"/>
              <a:t>Свързваме се с </a:t>
            </a:r>
            <a:r>
              <a:rPr lang="en-US" sz="2800" b="1" dirty="0"/>
              <a:t>EF Core</a:t>
            </a:r>
          </a:p>
          <a:p>
            <a:r>
              <a:rPr lang="bg-BG" sz="2800" dirty="0"/>
              <a:t>Добавяме </a:t>
            </a:r>
            <a:r>
              <a:rPr lang="en-US" sz="2800" b="1" dirty="0"/>
              <a:t>Data Source</a:t>
            </a:r>
            <a:r>
              <a:rPr lang="en-US" sz="2800" dirty="0"/>
              <a:t> </a:t>
            </a:r>
            <a:r>
              <a:rPr lang="bg-BG" sz="2800" dirty="0"/>
              <a:t>към </a:t>
            </a:r>
            <a:r>
              <a:rPr lang="en-US" sz="2800" b="1" dirty="0"/>
              <a:t>DataGridView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dataGridViewCountries</a:t>
            </a: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</a:t>
            </a:r>
          </a:p>
          <a:p>
            <a:pPr lvl="1"/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dataGridViewTowns</a:t>
            </a:r>
            <a:r>
              <a:rPr lang="en-GB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en-GB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</a:t>
            </a:r>
          </a:p>
          <a:p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Променяме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имената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на колоните</a:t>
            </a:r>
          </a:p>
          <a:p>
            <a:r>
              <a:rPr lang="bg-BG" sz="2800" b="1" dirty="0"/>
              <a:t>Забраняваме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редактирането</a:t>
            </a:r>
            <a:r>
              <a:rPr lang="bg-BG" sz="2800" dirty="0"/>
              <a:t> на колоните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endParaRPr lang="en-BG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с</a:t>
            </a:r>
            <a:r>
              <a:rPr lang="en-US" dirty="0"/>
              <a:t> </a:t>
            </a:r>
            <a:r>
              <a:rPr lang="bg-BG" dirty="0"/>
              <a:t>база данни </a:t>
            </a:r>
            <a:r>
              <a:rPr lang="en-US" dirty="0"/>
              <a:t>EF Core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F9547B-091F-F3BF-E3D4-69ADEAF445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120" y="1208485"/>
            <a:ext cx="5195617" cy="44926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9E8E92-F56C-4726-E237-A70635E3AC8A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707" y="1182997"/>
            <a:ext cx="5205030" cy="454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40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bg-BG" dirty="0"/>
              <a:t>Какво е </a:t>
            </a:r>
            <a:r>
              <a:rPr lang="en-US" b="1" dirty="0">
                <a:solidFill>
                  <a:schemeClr val="bg1"/>
                </a:solidFill>
              </a:rPr>
              <a:t>Master-Detail </a:t>
            </a:r>
            <a:r>
              <a:rPr lang="bg-BG" b="1" dirty="0"/>
              <a:t>навигация</a:t>
            </a:r>
            <a:r>
              <a:rPr lang="bg-BG" dirty="0"/>
              <a:t>?</a:t>
            </a:r>
            <a:endParaRPr lang="bg-BG" b="1" dirty="0"/>
          </a:p>
          <a:p>
            <a:r>
              <a:rPr lang="bg-BG" dirty="0"/>
              <a:t>Имплементиране на </a:t>
            </a:r>
            <a:r>
              <a:rPr lang="en-US" b="1" dirty="0"/>
              <a:t>Master-Detail</a:t>
            </a:r>
            <a:r>
              <a:rPr lang="en-US" dirty="0"/>
              <a:t> </a:t>
            </a:r>
            <a:r>
              <a:rPr lang="bg-BG" dirty="0"/>
              <a:t>с </a:t>
            </a:r>
            <a:r>
              <a:rPr lang="bg-BG" b="1" dirty="0">
                <a:solidFill>
                  <a:schemeClr val="bg1"/>
                </a:solidFill>
              </a:rPr>
              <a:t>Е</a:t>
            </a:r>
            <a:r>
              <a:rPr lang="en-US" b="1" dirty="0">
                <a:solidFill>
                  <a:schemeClr val="bg1"/>
                </a:solidFill>
              </a:rPr>
              <a:t>F Core</a:t>
            </a:r>
          </a:p>
          <a:p>
            <a:r>
              <a:rPr lang="bg-BG" dirty="0"/>
              <a:t>​</a:t>
            </a:r>
            <a:r>
              <a:rPr lang="en-US" b="1" dirty="0"/>
              <a:t>Master-Detail</a:t>
            </a:r>
            <a:r>
              <a:rPr lang="bg-BG" dirty="0"/>
              <a:t> таблици в </a:t>
            </a:r>
            <a:r>
              <a:rPr lang="en-US" b="1" dirty="0">
                <a:solidFill>
                  <a:schemeClr val="bg1"/>
                </a:solidFill>
              </a:rPr>
              <a:t>Windows Forms</a:t>
            </a:r>
          </a:p>
          <a:p>
            <a:r>
              <a:rPr lang="bg-BG" dirty="0"/>
              <a:t>​</a:t>
            </a:r>
            <a:r>
              <a:rPr lang="bg-BG" b="1" dirty="0">
                <a:solidFill>
                  <a:schemeClr val="bg1"/>
                </a:solidFill>
              </a:rPr>
              <a:t>Филтриране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сортиране</a:t>
            </a:r>
            <a:r>
              <a:rPr lang="bg-BG" dirty="0"/>
              <a:t> на </a:t>
            </a:r>
            <a:r>
              <a:rPr lang="bg-BG" b="1" dirty="0"/>
              <a:t>таблица</a:t>
            </a:r>
            <a:endParaRPr lang="en-GB" b="1" dirty="0"/>
          </a:p>
          <a:p>
            <a:pPr>
              <a:buClr>
                <a:schemeClr val="tx1"/>
              </a:buClr>
            </a:pPr>
            <a:r>
              <a:rPr lang="en-GB" dirty="0"/>
              <a:t>​</a:t>
            </a:r>
            <a:r>
              <a:rPr lang="bg-BG" dirty="0"/>
              <a:t>Примерно приложение: Държави и градове</a:t>
            </a:r>
            <a:endParaRPr lang="bg-BG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200" dirty="0"/>
              <a:t>Добавяме </a:t>
            </a:r>
            <a:r>
              <a:rPr lang="bg-BG" sz="2200" b="1" dirty="0">
                <a:solidFill>
                  <a:schemeClr val="bg1"/>
                </a:solidFill>
              </a:rPr>
              <a:t>метод-обработчик</a:t>
            </a:r>
            <a:r>
              <a:rPr lang="bg-BG" sz="2200" dirty="0"/>
              <a:t> на </a:t>
            </a:r>
            <a:r>
              <a:rPr lang="bg-BG" sz="2200" b="1" dirty="0"/>
              <a:t>формата</a:t>
            </a:r>
            <a:r>
              <a:rPr lang="bg-BG" sz="2200" dirty="0"/>
              <a:t> при събитието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</a:t>
            </a:r>
          </a:p>
          <a:p>
            <a:endParaRPr lang="en-US" dirty="0"/>
          </a:p>
          <a:p>
            <a:pPr marL="0" indent="0">
              <a:buNone/>
            </a:pPr>
            <a:endParaRPr lang="bg-BG" sz="2400" dirty="0"/>
          </a:p>
          <a:p>
            <a:pPr marL="0" indent="0">
              <a:buNone/>
            </a:pPr>
            <a:endParaRPr lang="bg-BG" sz="100" dirty="0"/>
          </a:p>
          <a:p>
            <a:r>
              <a:rPr lang="bg-BG" sz="2200" dirty="0"/>
              <a:t>Зареждаме </a:t>
            </a:r>
            <a:r>
              <a:rPr lang="bg-BG" sz="2200" b="1" dirty="0">
                <a:solidFill>
                  <a:schemeClr val="bg1"/>
                </a:solidFill>
              </a:rPr>
              <a:t>държавите</a:t>
            </a:r>
            <a:r>
              <a:rPr lang="bg-BG" sz="2200" dirty="0"/>
              <a:t> и </a:t>
            </a:r>
            <a:r>
              <a:rPr lang="bg-BG" sz="2200" b="1" dirty="0">
                <a:solidFill>
                  <a:schemeClr val="bg1"/>
                </a:solidFill>
              </a:rPr>
              <a:t>градовете</a:t>
            </a:r>
            <a:r>
              <a:rPr lang="bg-BG" sz="2200" dirty="0"/>
              <a:t> от </a:t>
            </a:r>
            <a:r>
              <a:rPr lang="bg-BG" sz="2200" b="1" dirty="0"/>
              <a:t>БД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84BF3B-7DF7-9819-B720-E32767DD3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6000" y="1629000"/>
            <a:ext cx="2833704" cy="149839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3500260"/>
            <a:ext cx="11147030" cy="33239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Country[]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LoadCountriesFromDb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 = new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CountriesDbContext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 db.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.ToArray();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Town[]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LoadTownsFromDb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 = new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CountriesDbContext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 db.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.ToArray();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354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200" dirty="0"/>
              <a:t>Задаваме </a:t>
            </a:r>
            <a:r>
              <a:rPr lang="bg-BG" sz="2200" b="1" dirty="0"/>
              <a:t>данните</a:t>
            </a:r>
            <a:r>
              <a:rPr lang="bg-BG" sz="2200" dirty="0"/>
              <a:t> към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sz="2200" dirty="0"/>
              <a:t> </a:t>
            </a:r>
            <a:r>
              <a:rPr lang="bg-BG" sz="2200" dirty="0"/>
              <a:t>на </a:t>
            </a:r>
            <a:r>
              <a:rPr lang="en-US" sz="2200" b="1" dirty="0">
                <a:solidFill>
                  <a:schemeClr val="bg1"/>
                </a:solidFill>
              </a:rPr>
              <a:t>DataGridView</a:t>
            </a:r>
            <a:r>
              <a:rPr lang="en-US" sz="2200" dirty="0"/>
              <a:t> </a:t>
            </a:r>
            <a:r>
              <a:rPr lang="bg-BG" sz="2200" dirty="0"/>
              <a:t>контролите</a:t>
            </a:r>
            <a:endParaRPr lang="en-US" sz="2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endParaRPr lang="bg-BG" sz="3000" dirty="0"/>
          </a:p>
          <a:p>
            <a:pPr>
              <a:spcBef>
                <a:spcPts val="1200"/>
              </a:spcBef>
            </a:pPr>
            <a:endParaRPr lang="en-US" sz="2200" dirty="0"/>
          </a:p>
          <a:p>
            <a:pPr>
              <a:spcBef>
                <a:spcPts val="1200"/>
              </a:spcBef>
            </a:pPr>
            <a:endParaRPr lang="en-US" sz="1050" dirty="0"/>
          </a:p>
          <a:p>
            <a:pPr>
              <a:spcBef>
                <a:spcPts val="1200"/>
              </a:spcBef>
            </a:pPr>
            <a:r>
              <a:rPr lang="bg-BG" sz="2200" dirty="0"/>
              <a:t>Зареждаме </a:t>
            </a:r>
            <a:r>
              <a:rPr lang="bg-BG" sz="2200" b="1" dirty="0"/>
              <a:t>данните</a:t>
            </a:r>
            <a:r>
              <a:rPr lang="bg-BG" sz="2200" dirty="0"/>
              <a:t> при </a:t>
            </a:r>
            <a:r>
              <a:rPr lang="bg-BG" sz="2200" b="1" dirty="0">
                <a:solidFill>
                  <a:schemeClr val="bg1"/>
                </a:solidFill>
              </a:rPr>
              <a:t>зареждане</a:t>
            </a:r>
            <a:r>
              <a:rPr lang="bg-BG" sz="2200" dirty="0"/>
              <a:t> на </a:t>
            </a:r>
            <a:r>
              <a:rPr lang="bg-BG" sz="2200" b="1" dirty="0">
                <a:solidFill>
                  <a:schemeClr val="bg1"/>
                </a:solidFill>
              </a:rPr>
              <a:t>формата</a:t>
            </a:r>
          </a:p>
          <a:p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1597187"/>
            <a:ext cx="11147030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ReloadCountries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countries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LoadCountriesFromDb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countryBindingSource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countries;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ReloadTowns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towns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LoadTownsFromDb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townBindingSource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towns;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76FD3-1169-72C1-ED18-42512B9EAF4B}"/>
              </a:ext>
            </a:extLst>
          </p:cNvPr>
          <p:cNvSpPr txBox="1">
            <a:spLocks/>
          </p:cNvSpPr>
          <p:nvPr/>
        </p:nvSpPr>
        <p:spPr>
          <a:xfrm>
            <a:off x="606000" y="5247083"/>
            <a:ext cx="1114703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FormCountries_Load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ReloadCountries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ReloadTowns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039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800" dirty="0"/>
              <a:t>Добавяме </a:t>
            </a:r>
            <a:r>
              <a:rPr lang="bg-BG" sz="2800" b="1" dirty="0"/>
              <a:t>метод-обработчик</a:t>
            </a:r>
            <a:r>
              <a:rPr lang="bg-BG" sz="2800" dirty="0"/>
              <a:t> на </a:t>
            </a:r>
            <a:r>
              <a:rPr lang="bg-BG" sz="2800" b="1" dirty="0">
                <a:solidFill>
                  <a:schemeClr val="bg1"/>
                </a:solidFill>
              </a:rPr>
              <a:t>държавите</a:t>
            </a:r>
            <a:r>
              <a:rPr lang="bg-BG" sz="2800" dirty="0"/>
              <a:t> при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SelectionChanged</a:t>
            </a:r>
            <a:endParaRPr lang="bg-BG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800" dirty="0"/>
              <a:t>Визуализираме </a:t>
            </a:r>
            <a:r>
              <a:rPr lang="bg-BG" sz="2800" b="1" dirty="0">
                <a:solidFill>
                  <a:schemeClr val="bg1"/>
                </a:solidFill>
              </a:rPr>
              <a:t>градовете</a:t>
            </a:r>
            <a:r>
              <a:rPr lang="bg-BG" sz="2800" dirty="0"/>
              <a:t> на </a:t>
            </a:r>
            <a:r>
              <a:rPr lang="bg-BG" sz="2800" b="1" dirty="0"/>
              <a:t>избрана</a:t>
            </a:r>
            <a:r>
              <a:rPr lang="bg-BG" sz="2800" dirty="0"/>
              <a:t> </a:t>
            </a:r>
            <a:r>
              <a:rPr lang="bg-BG" sz="2800" b="1" dirty="0"/>
              <a:t>държава</a:t>
            </a:r>
            <a:endParaRPr lang="en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BG" dirty="0"/>
              <a:t>Master-Detail</a:t>
            </a:r>
            <a:r>
              <a:rPr lang="en-US" dirty="0"/>
              <a:t> </a:t>
            </a:r>
            <a:r>
              <a:rPr lang="bg-BG" dirty="0"/>
              <a:t>навигация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C6869D-5F8F-FFAA-48DC-6423F2460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841" y="2304000"/>
            <a:ext cx="11125200" cy="41268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 private void 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dataGridViewCountries_SelectionChanged</a:t>
            </a:r>
            <a:r>
              <a:rPr lang="en-US" sz="1400" b="1" dirty="0">
                <a:latin typeface="Consolas" panose="020B0609020204030204" pitchFamily="49" charset="0"/>
              </a:rPr>
              <a:t>(object sender, EventArgs e)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 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     var selectedCountry = 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(Country)this.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countryBindingSource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bg-BG" sz="1400" b="1" dirty="0">
                <a:latin typeface="Consolas" panose="020B0609020204030204" pitchFamily="49" charset="0"/>
              </a:rPr>
              <a:t>     </a:t>
            </a:r>
            <a:r>
              <a:rPr lang="en-US" sz="1400" b="1" dirty="0">
                <a:latin typeface="Consolas" panose="020B0609020204030204" pitchFamily="49" charset="0"/>
              </a:rPr>
              <a:t>if (selectedCountry == null)</a:t>
            </a:r>
            <a:r>
              <a:rPr lang="bg-BG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return;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1400" b="1" dirty="0">
                <a:latin typeface="Consolas" panose="020B0609020204030204" pitchFamily="49" charset="0"/>
              </a:rPr>
              <a:t>     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var countryId = selectedCountry.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CountryId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1400" b="1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bg-BG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    using (var dbContext = new CountriesDbContext())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     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         var towns = dbContext.Towns.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sz="1400" b="1" dirty="0">
                <a:latin typeface="Consolas" panose="020B0609020204030204" pitchFamily="49" charset="0"/>
              </a:rPr>
              <a:t>(t =&gt; t.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CountryId</a:t>
            </a:r>
            <a:r>
              <a:rPr lang="en-US" sz="1400" b="1" dirty="0">
                <a:latin typeface="Consolas" panose="020B0609020204030204" pitchFamily="49" charset="0"/>
              </a:rPr>
              <a:t> == 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countryId</a:t>
            </a:r>
            <a:r>
              <a:rPr lang="en-US" sz="1400" b="1" dirty="0">
                <a:latin typeface="Consolas" panose="020B0609020204030204" pitchFamily="49" charset="0"/>
              </a:rPr>
              <a:t>).ToList();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bg-BG" sz="1400" b="1" dirty="0">
                <a:latin typeface="Consolas" panose="020B0609020204030204" pitchFamily="49" charset="0"/>
              </a:rPr>
              <a:t>         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if (towns.Count &gt; 0) this.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townBindingSource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DataSource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towns</a:t>
            </a:r>
            <a:r>
              <a:rPr lang="en-US" sz="14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    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269517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400" dirty="0"/>
              <a:t>Добавяме </a:t>
            </a:r>
            <a:r>
              <a:rPr lang="bg-BG" sz="2400" b="1" dirty="0"/>
              <a:t>метод-обработчик</a:t>
            </a:r>
            <a:r>
              <a:rPr lang="bg-BG" sz="2400" dirty="0"/>
              <a:t> при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TextChanged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400" dirty="0"/>
              <a:t>на </a:t>
            </a:r>
            <a:r>
              <a:rPr lang="en-US" sz="2400" b="1" dirty="0"/>
              <a:t>textBoxFilter</a:t>
            </a:r>
            <a:endParaRPr lang="bg-BG" sz="2400" b="1" dirty="0"/>
          </a:p>
          <a:p>
            <a:endParaRPr lang="bg-BG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bg-BG" sz="900" dirty="0"/>
          </a:p>
          <a:p>
            <a:r>
              <a:rPr lang="bg-BG" sz="2400" dirty="0"/>
              <a:t>Имплементираме </a:t>
            </a:r>
            <a:r>
              <a:rPr lang="bg-BG" sz="2400" b="1" dirty="0">
                <a:solidFill>
                  <a:schemeClr val="bg1"/>
                </a:solidFill>
              </a:rPr>
              <a:t>живо търсене </a:t>
            </a:r>
            <a:r>
              <a:rPr lang="bg-BG" sz="2400" dirty="0"/>
              <a:t>по </a:t>
            </a:r>
            <a:r>
              <a:rPr lang="bg-BG" sz="2400" b="1" dirty="0"/>
              <a:t>име</a:t>
            </a:r>
            <a:endParaRPr lang="en-BG" sz="2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държави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0237AE-2A13-9861-0D78-95FFA91BC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003" y="3672745"/>
            <a:ext cx="11125200" cy="297271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using (var dbContext = new CountriesDbContext())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var filterText = this.textBoxFilter.Text.ToLower();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var countries = dbContext.Countries;</a:t>
            </a:r>
            <a:endParaRPr lang="bg-BG" sz="17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17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var filteredCountries = FilterCountries(countries, filterText);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    this.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countryBindingSource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DataSource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filteredCountries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BAA3CC-5E0F-39C4-CEEE-056CBA1E4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03" y="1697075"/>
            <a:ext cx="3608666" cy="144930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1049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8664D2-E912-EA8B-0B9D-016A304AA7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A92246-45E7-0841-6A30-FD37FF160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държавите по </a:t>
            </a:r>
            <a:r>
              <a:rPr lang="en-US" dirty="0"/>
              <a:t>substring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8F72E4-3349-EC27-4FBF-E5A2E7FFF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000" y="1314000"/>
            <a:ext cx="11125200" cy="2495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b="1" noProof="1">
                <a:latin typeface="Consolas" panose="020B0609020204030204" pitchFamily="49" charset="0"/>
                <a:cs typeface="Courier New" panose="02070309020205020404" pitchFamily="49" charset="0"/>
              </a:rPr>
              <a:t>private Country[]</a:t>
            </a:r>
            <a:r>
              <a:rPr lang="bg-BG" b="1" noProof="1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b="1" noProof="1">
                <a:latin typeface="Consolas" panose="020B0609020204030204" pitchFamily="49" charset="0"/>
                <a:cs typeface="Courier New" panose="02070309020205020404" pitchFamily="49" charset="0"/>
              </a:rPr>
              <a:t>FilterCountries(IQueryable&lt;Country&gt; countries, string filterText)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var filteredCountries = </a:t>
            </a:r>
            <a:r>
              <a:rPr lang="en-US" b="1" noProof="1">
                <a:latin typeface="Consolas" panose="020B0609020204030204" pitchFamily="49" charset="0"/>
                <a:cs typeface="Courier New" panose="02070309020205020404" pitchFamily="49" charset="0"/>
              </a:rPr>
              <a:t>countries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Where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(c =&gt;        	c.CountryName.ToLower().Contains(filterText));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anose="020B0609020204030204" pitchFamily="49" charset="0"/>
                <a:cs typeface="Courier New" panose="02070309020205020404" pitchFamily="49" charset="0"/>
              </a:rPr>
              <a:t>   return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filteredCountries</a:t>
            </a:r>
            <a:r>
              <a:rPr lang="en-US" b="1" noProof="1">
                <a:latin typeface="Consolas" panose="020B0609020204030204" pitchFamily="49" charset="0"/>
                <a:cs typeface="Courier New" panose="02070309020205020404" pitchFamily="49" charset="0"/>
              </a:rPr>
              <a:t>.ToArray();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558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400" dirty="0"/>
              <a:t>Добавяме </a:t>
            </a:r>
            <a:r>
              <a:rPr lang="bg-BG" sz="2400" b="1" dirty="0"/>
              <a:t>опции</a:t>
            </a:r>
            <a:r>
              <a:rPr lang="bg-BG" sz="2400" dirty="0"/>
              <a:t> в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en-US" sz="2400" dirty="0"/>
              <a:t> </a:t>
            </a:r>
            <a:r>
              <a:rPr lang="bg-BG" sz="2400" dirty="0"/>
              <a:t>за </a:t>
            </a:r>
            <a:r>
              <a:rPr lang="bg-BG" sz="2400" b="1" dirty="0"/>
              <a:t>сортиране</a:t>
            </a:r>
            <a:endParaRPr lang="en-US" sz="2400" b="1" dirty="0"/>
          </a:p>
          <a:p>
            <a:endParaRPr lang="en-US" sz="3000" b="1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bg-BG" sz="2400" dirty="0"/>
              <a:t>Добавяме </a:t>
            </a:r>
            <a:r>
              <a:rPr lang="bg-BG" sz="2400" b="1" dirty="0"/>
              <a:t>метод</a:t>
            </a:r>
            <a:r>
              <a:rPr lang="en-US" sz="2400" b="1" dirty="0"/>
              <a:t>-</a:t>
            </a:r>
            <a:r>
              <a:rPr lang="bg-BG" sz="2400" b="1" dirty="0"/>
              <a:t>обработчик </a:t>
            </a:r>
            <a:r>
              <a:rPr lang="bg-BG" sz="2400" dirty="0"/>
              <a:t>при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SelectedIndexChanged</a:t>
            </a:r>
            <a:r>
              <a:rPr lang="en-US" sz="24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bg-BG" sz="2400" dirty="0">
                <a:cs typeface="Consolas" panose="020B0609020204030204" pitchFamily="49" charset="0"/>
              </a:rPr>
              <a:t>на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comboBoxSort</a:t>
            </a:r>
            <a:endParaRPr lang="en-BG" sz="2400" b="1" dirty="0">
              <a:solidFill>
                <a:schemeClr val="bg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държави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4C55DD-EEF2-5E01-6716-D0C736302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63" y="4046302"/>
            <a:ext cx="11125200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comboBoxSort_SelectedIndexChanged(object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dbContext = new CountriesDbContext())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selectedSort = this.comboBoxSort.SelectedItem.ToString();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countries = dbContext.Countries;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sortedCountries = this.SortCountries(countries, selectedSort);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this.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countryBindingSource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sortedCountries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55C944-0BE7-015B-EBE8-50CF00AC7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99" y="1768650"/>
            <a:ext cx="2743159" cy="18170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9BA3A1-A7B3-BA00-FEE5-6EBA0F536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021" y="1707796"/>
            <a:ext cx="2743158" cy="18778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59AA05FB-CB6E-08CA-2C46-9FA4677EE598}"/>
              </a:ext>
            </a:extLst>
          </p:cNvPr>
          <p:cNvSpPr/>
          <p:nvPr/>
        </p:nvSpPr>
        <p:spPr>
          <a:xfrm>
            <a:off x="3705901" y="2405672"/>
            <a:ext cx="994415" cy="54296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91092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държави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4C55DD-EEF2-5E01-6716-D0C736302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216735"/>
            <a:ext cx="11125200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Country[]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SortCountries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Country[]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countries, string columnName)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switch (columnName)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case "</a:t>
            </a:r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Име (възходящо)":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return countries.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c.CountryName).ToArray();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case "</a:t>
            </a:r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Име (низходящо)":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return countries.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OrderByDescending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c.CountryName).ToArray();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case "Id (</a:t>
            </a:r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възходящо)":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return countries.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c.CountryId).ToArray();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case "Id (</a:t>
            </a:r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низходящо)":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return countries.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OrderByDescending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c.CountryId).ToArray();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default: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return countries.ToArray();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777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F4C4F9-F53D-7EEC-5982-91B898AF1E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6ED38-FD85-4591-4D7F-4004114D8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</a:rPr>
              <a:t>Създаваме метод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filterAndSortCountries()</a:t>
            </a:r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</a:t>
            </a:r>
            <a:r>
              <a:rPr lang="bg-BG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</a:rPr>
              <a:t>който извикваме при </a:t>
            </a:r>
            <a:r>
              <a:rPr lang="bg-BG" sz="2000" b="1" dirty="0">
                <a:latin typeface="Calibri" panose="020F0502020204030204" pitchFamily="34" charset="0"/>
                <a:cs typeface="Calibri" panose="020F0502020204030204" pitchFamily="34" charset="0"/>
              </a:rPr>
              <a:t>филтрирането</a:t>
            </a:r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sz="2000" b="1" dirty="0">
                <a:latin typeface="Calibri" panose="020F0502020204030204" pitchFamily="34" charset="0"/>
                <a:cs typeface="Calibri" panose="020F0502020204030204" pitchFamily="34" charset="0"/>
              </a:rPr>
              <a:t>сортирането</a:t>
            </a:r>
            <a:endParaRPr lang="bg-BG" sz="2000" b="1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A97C9D-5CE3-A2C8-5F4B-D652EEE4A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Обединяване на сортиране и филтриране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FF9AC9-A111-15E3-5A5D-22BC36ECE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30" y="1615167"/>
            <a:ext cx="11125200" cy="51733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filterAndSortCountries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dbContext = new CountriesDbContext())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Взимаме всички държави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dbContext.Countries.ToArray();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      var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countries;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Прилагаме филтъра за име на държава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if (this.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textBoxFilter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.Text != null)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var filterText = this.textBoxFilter.Text.ToLower();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result = this.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FilterCountries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(result, filterText);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       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Прилагаме критерия за сортиране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if (this.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comboBoxSort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.SelectedItem != null)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var selectedSort = this.comboBoxSort.SelectedItem.ToString();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result = this.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SortCountries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(result, selectedSort);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               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Обновяваме таблицата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countryBindingSource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27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Резултат - </a:t>
            </a:r>
            <a:r>
              <a:rPr lang="en-US" dirty="0"/>
              <a:t>Master-Detail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83D3EF-605D-20AC-C61C-FB543CADE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827" y="2133326"/>
            <a:ext cx="5253173" cy="334382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5B66B2-E620-111F-25B1-165692385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4223" y="2133303"/>
            <a:ext cx="5238807" cy="333468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926F2985-F717-53A8-7013-5D168C76376E}"/>
              </a:ext>
            </a:extLst>
          </p:cNvPr>
          <p:cNvSpPr/>
          <p:nvPr/>
        </p:nvSpPr>
        <p:spPr>
          <a:xfrm>
            <a:off x="5607611" y="3529161"/>
            <a:ext cx="765000" cy="54296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71727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r>
              <a:rPr lang="en-US" dirty="0"/>
              <a:t> - </a:t>
            </a:r>
            <a:r>
              <a:rPr lang="bg-BG" dirty="0"/>
              <a:t>филтриране и сортиране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83D3EF-605D-20AC-C61C-FB543CADE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636" y="2009508"/>
            <a:ext cx="5490000" cy="349457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5B66B2-E620-111F-25B1-1656923859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3365" y="1997476"/>
            <a:ext cx="5490002" cy="34945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3847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Навигация едно към много (</a:t>
            </a:r>
            <a:r>
              <a:rPr lang="en-US" dirty="0"/>
              <a:t>one-to-many</a:t>
            </a:r>
            <a:r>
              <a:rPr lang="bg-BG" dirty="0"/>
              <a:t>)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Master-Detail </a:t>
            </a:r>
            <a:r>
              <a:rPr lang="bg-BG" sz="4400" dirty="0"/>
              <a:t>навигация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40AC4E-61A8-4E3D-EA31-230A1A744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685" y="1686661"/>
            <a:ext cx="2752629" cy="182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en-GB" sz="2800" b="1" dirty="0">
                <a:solidFill>
                  <a:schemeClr val="accent1"/>
                </a:solidFill>
              </a:rPr>
              <a:t>Master-Detail</a:t>
            </a:r>
            <a:r>
              <a:rPr lang="en-GB" sz="2800" b="1" dirty="0"/>
              <a:t> </a:t>
            </a:r>
            <a:r>
              <a:rPr lang="bg-BG" sz="2800" dirty="0"/>
              <a:t>навигацията</a:t>
            </a:r>
            <a:r>
              <a:rPr lang="en-US" sz="2800" dirty="0"/>
              <a:t> </a:t>
            </a:r>
            <a:r>
              <a:rPr lang="bg-BG" sz="2800" dirty="0"/>
              <a:t>отразява отношенията </a:t>
            </a:r>
            <a:r>
              <a:rPr lang="bg-BG" sz="2800" b="1" dirty="0">
                <a:solidFill>
                  <a:schemeClr val="accent1"/>
                </a:solidFill>
              </a:rPr>
              <a:t>едно-към-много</a:t>
            </a:r>
            <a:endParaRPr lang="en-GB" sz="2800" b="1" dirty="0">
              <a:solidFill>
                <a:schemeClr val="accent1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bg-BG" sz="2800" dirty="0">
                <a:solidFill>
                  <a:schemeClr val="bg2"/>
                </a:solidFill>
              </a:rPr>
              <a:t>Филтриране и сортиране на таблица</a:t>
            </a:r>
            <a:endParaRPr lang="en-US" sz="2800" dirty="0">
              <a:solidFill>
                <a:schemeClr val="bg2"/>
              </a:solidFill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dirty="0">
                <a:solidFill>
                  <a:schemeClr val="bg2"/>
                </a:solidFill>
              </a:rPr>
              <a:t>Използваме </a:t>
            </a:r>
            <a:r>
              <a:rPr lang="en-US" sz="2600" dirty="0">
                <a:solidFill>
                  <a:schemeClr val="bg2"/>
                </a:solidFill>
              </a:rPr>
              <a:t>LINQ </a:t>
            </a:r>
            <a:r>
              <a:rPr lang="bg-BG" sz="2600" dirty="0">
                <a:solidFill>
                  <a:schemeClr val="bg2"/>
                </a:solidFill>
              </a:rPr>
              <a:t>заявки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en-US" sz="26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Where()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en-US" sz="26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OrderBy()</a:t>
            </a:r>
            <a:endParaRPr lang="en-GB" sz="2600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67921-F078-03B6-1871-8074AB730C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085598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Метод за </a:t>
            </a:r>
            <a:r>
              <a:rPr lang="bg-BG" sz="3200" b="1" dirty="0"/>
              <a:t>визуализиране</a:t>
            </a:r>
            <a:r>
              <a:rPr lang="bg-BG" sz="3200" dirty="0"/>
              <a:t> на </a:t>
            </a:r>
            <a:r>
              <a:rPr lang="bg-BG" sz="3200" b="1" dirty="0"/>
              <a:t>взаимоотношения</a:t>
            </a:r>
            <a:r>
              <a:rPr lang="bg-BG" sz="3200" dirty="0"/>
              <a:t> от тип </a:t>
            </a:r>
            <a:r>
              <a:rPr lang="en-US" sz="3200" dirty="0"/>
              <a:t>"</a:t>
            </a:r>
            <a:r>
              <a:rPr lang="bg-BG" sz="3200" b="1" dirty="0">
                <a:solidFill>
                  <a:schemeClr val="bg1"/>
                </a:solidFill>
              </a:rPr>
              <a:t>едно към много</a:t>
            </a:r>
            <a:r>
              <a:rPr lang="en-US" sz="3200" dirty="0"/>
              <a:t>"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en-US" sz="3200" b="1" dirty="0"/>
              <a:t>one-to-many</a:t>
            </a:r>
            <a:r>
              <a:rPr lang="en-US" sz="3200" dirty="0"/>
              <a:t>)</a:t>
            </a:r>
            <a:endParaRPr lang="bg-BG" sz="3200" dirty="0"/>
          </a:p>
          <a:p>
            <a:r>
              <a:rPr lang="en-US" sz="3200" b="1" dirty="0"/>
              <a:t>Master</a:t>
            </a:r>
            <a:r>
              <a:rPr lang="en-US" sz="3200" dirty="0"/>
              <a:t> </a:t>
            </a:r>
            <a:r>
              <a:rPr lang="bg-BG" sz="3200" dirty="0"/>
              <a:t>съдържа </a:t>
            </a:r>
            <a:r>
              <a:rPr lang="bg-BG" sz="3200" b="1" dirty="0">
                <a:solidFill>
                  <a:schemeClr val="bg1"/>
                </a:solidFill>
              </a:rPr>
              <a:t>основни данни</a:t>
            </a:r>
          </a:p>
          <a:p>
            <a:r>
              <a:rPr lang="en-US" sz="3200" b="1" dirty="0"/>
              <a:t>Detail</a:t>
            </a:r>
            <a:r>
              <a:rPr lang="en-US" sz="3200" dirty="0"/>
              <a:t> </a:t>
            </a:r>
            <a:r>
              <a:rPr lang="bg-BG" sz="3200" dirty="0"/>
              <a:t>съдържа </a:t>
            </a:r>
            <a:r>
              <a:rPr lang="bg-BG" sz="3200" b="1" dirty="0">
                <a:solidFill>
                  <a:schemeClr val="bg1"/>
                </a:solidFill>
              </a:rPr>
              <a:t>свързани</a:t>
            </a:r>
            <a:r>
              <a:rPr lang="bg-BG" sz="3200" dirty="0"/>
              <a:t> с </a:t>
            </a:r>
            <a:r>
              <a:rPr lang="en-US" sz="3200" b="1" dirty="0"/>
              <a:t>Master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данни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</a:t>
            </a:r>
            <a:r>
              <a:rPr lang="en-GB" dirty="0"/>
              <a:t>Master-Detail </a:t>
            </a:r>
            <a:r>
              <a:rPr lang="bg-BG" dirty="0"/>
              <a:t>навигация?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B13DB8-4E30-1009-E13E-CF82673F6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81000" y="1539000"/>
            <a:ext cx="4315234" cy="421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4B90F7-766C-F2DB-E487-C25796FD1E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F97D3-1924-7744-5353-5E6272E428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Orders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8F40FE-7F6B-16B7-CDCB-B72B956FB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Master-Detail </a:t>
            </a:r>
            <a:r>
              <a:rPr lang="bg-BG" dirty="0"/>
              <a:t>навигация в действие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EE8D17-6774-0B1A-0FA9-6CD7C06B0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8500" y="2554257"/>
            <a:ext cx="10575000" cy="2812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29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US" dirty="0"/>
              <a:t>One-to-Many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Master-Detail </a:t>
            </a:r>
            <a:r>
              <a:rPr lang="bg-BG" sz="4400" dirty="0"/>
              <a:t>с </a:t>
            </a:r>
            <a:r>
              <a:rPr lang="en-US" sz="4400" dirty="0"/>
              <a:t>Entity Framework Core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95B970-1CE1-4B58-CDCB-83830148C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1000" y="1398259"/>
            <a:ext cx="2565000" cy="250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2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bg-BG" b="1" dirty="0"/>
              <a:t>Най-разпространената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връзка</a:t>
            </a:r>
            <a:r>
              <a:rPr lang="bg-BG" dirty="0"/>
              <a:t> между </a:t>
            </a:r>
            <a:r>
              <a:rPr lang="bg-BG" b="1" dirty="0">
                <a:solidFill>
                  <a:schemeClr val="bg1"/>
                </a:solidFill>
              </a:rPr>
              <a:t>таблици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bg-BG" dirty="0"/>
              <a:t>Имплементира се с </a:t>
            </a:r>
            <a:r>
              <a:rPr lang="bg-BG" b="1" dirty="0">
                <a:solidFill>
                  <a:schemeClr val="bg1"/>
                </a:solidFill>
              </a:rPr>
              <a:t>колекция</a:t>
            </a:r>
            <a:r>
              <a:rPr lang="bg-BG" dirty="0"/>
              <a:t> в </a:t>
            </a:r>
            <a:r>
              <a:rPr lang="bg-BG" b="1" dirty="0"/>
              <a:t>родителския</a:t>
            </a:r>
            <a:r>
              <a:rPr lang="bg-BG" dirty="0"/>
              <a:t> </a:t>
            </a:r>
            <a:r>
              <a:rPr lang="bg-BG" b="1" dirty="0"/>
              <a:t>модел</a:t>
            </a:r>
            <a:endParaRPr lang="en-US" b="1" dirty="0"/>
          </a:p>
          <a:p>
            <a:pPr lvl="1"/>
            <a:r>
              <a:rPr lang="bg-BG" dirty="0"/>
              <a:t>Колекцията се </a:t>
            </a:r>
            <a:r>
              <a:rPr lang="bg-BG" b="1" dirty="0">
                <a:solidFill>
                  <a:schemeClr val="bg1"/>
                </a:solidFill>
              </a:rPr>
              <a:t>инициализира</a:t>
            </a:r>
            <a:r>
              <a:rPr lang="bg-BG" dirty="0"/>
              <a:t> в </a:t>
            </a:r>
            <a:r>
              <a:rPr lang="bg-BG" b="1" dirty="0">
                <a:solidFill>
                  <a:schemeClr val="bg1"/>
                </a:solidFill>
              </a:rPr>
              <a:t>конструктора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Едно към много </a:t>
            </a:r>
            <a:r>
              <a:rPr lang="en-US" dirty="0"/>
              <a:t>(One-to-Many)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2226000" y="4401135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6950400" y="4401134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6950400" y="5373267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6950400" y="3429001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cxnSp>
        <p:nvCxnSpPr>
          <p:cNvPr id="19" name="Straight Arrow Connector 18"/>
          <p:cNvCxnSpPr>
            <a:cxnSpLocks/>
            <a:stCxn id="6" idx="3"/>
            <a:endCxn id="12" idx="1"/>
          </p:cNvCxnSpPr>
          <p:nvPr/>
        </p:nvCxnSpPr>
        <p:spPr>
          <a:xfrm flipV="1">
            <a:off x="4728582" y="3833012"/>
            <a:ext cx="2221818" cy="972134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6" idx="3"/>
            <a:endCxn id="7" idx="1"/>
          </p:cNvCxnSpPr>
          <p:nvPr/>
        </p:nvCxnSpPr>
        <p:spPr>
          <a:xfrm flipV="1">
            <a:off x="4728582" y="4805146"/>
            <a:ext cx="2221818" cy="1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6" idx="3"/>
            <a:endCxn id="11" idx="1"/>
          </p:cNvCxnSpPr>
          <p:nvPr/>
        </p:nvCxnSpPr>
        <p:spPr>
          <a:xfrm>
            <a:off x="4728582" y="4805146"/>
            <a:ext cx="2221818" cy="972132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">
            <a:extLst>
              <a:ext uri="{FF2B5EF4-FFF2-40B4-BE49-F238E27FC236}">
                <a16:creationId xmlns:a16="http://schemas.microsoft.com/office/drawing/2014/main" id="{A4AC93A7-FBAC-48A8-B621-3474902549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764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Създайте </a:t>
            </a:r>
            <a:r>
              <a:rPr lang="bg-BG" b="1" dirty="0"/>
              <a:t>БД</a:t>
            </a:r>
            <a:r>
              <a:rPr lang="bg-BG" dirty="0"/>
              <a:t> с </a:t>
            </a:r>
            <a:r>
              <a:rPr lang="bg-BG" b="1" dirty="0"/>
              <a:t>две таблици</a:t>
            </a:r>
            <a:endParaRPr lang="en-US" dirty="0"/>
          </a:p>
          <a:p>
            <a:pPr lvl="1"/>
            <a:r>
              <a:rPr lang="en-US" b="1" dirty="0">
                <a:solidFill>
                  <a:schemeClr val="bg1"/>
                </a:solidFill>
              </a:rPr>
              <a:t>Departments </a:t>
            </a:r>
            <a:r>
              <a:rPr lang="en-US" dirty="0"/>
              <a:t>(</a:t>
            </a:r>
            <a:r>
              <a:rPr lang="en-US" b="1" dirty="0"/>
              <a:t>Id,</a:t>
            </a:r>
            <a:r>
              <a:rPr lang="en-US" dirty="0"/>
              <a:t> </a:t>
            </a:r>
            <a:r>
              <a:rPr lang="en-US" b="1" dirty="0"/>
              <a:t>Name</a:t>
            </a:r>
            <a:r>
              <a:rPr lang="en-US" dirty="0"/>
              <a:t>)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Employees </a:t>
            </a:r>
            <a:r>
              <a:rPr lang="en-US" dirty="0"/>
              <a:t>(</a:t>
            </a:r>
            <a:r>
              <a:rPr lang="en-US" b="1" dirty="0"/>
              <a:t>Id</a:t>
            </a:r>
            <a:r>
              <a:rPr lang="en-US" dirty="0"/>
              <a:t>, </a:t>
            </a:r>
            <a:r>
              <a:rPr lang="en-US" b="1" dirty="0"/>
              <a:t>FirstName</a:t>
            </a:r>
            <a:r>
              <a:rPr lang="en-US" dirty="0"/>
              <a:t>, </a:t>
            </a:r>
            <a:r>
              <a:rPr lang="en-US" b="1" dirty="0"/>
              <a:t>LastName</a:t>
            </a:r>
            <a:r>
              <a:rPr lang="en-US" dirty="0"/>
              <a:t>, </a:t>
            </a:r>
            <a:r>
              <a:rPr lang="en-US" b="1" dirty="0"/>
              <a:t>DepartmentId</a:t>
            </a:r>
            <a:r>
              <a:rPr lang="en-US" dirty="0"/>
              <a:t>)</a:t>
            </a:r>
          </a:p>
          <a:p>
            <a:r>
              <a:rPr lang="bg-BG" b="1" dirty="0"/>
              <a:t>Връзката</a:t>
            </a:r>
            <a:r>
              <a:rPr lang="bg-BG" dirty="0"/>
              <a:t> между </a:t>
            </a:r>
            <a:r>
              <a:rPr lang="bg-BG" b="1" dirty="0"/>
              <a:t>таблиците</a:t>
            </a:r>
            <a:r>
              <a:rPr lang="bg-BG" dirty="0"/>
              <a:t> трябва да е </a:t>
            </a:r>
            <a:r>
              <a:rPr lang="bg-BG" b="1" dirty="0">
                <a:solidFill>
                  <a:schemeClr val="bg1"/>
                </a:solidFill>
              </a:rPr>
              <a:t>едно към много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</a:t>
            </a:r>
            <a:r>
              <a:rPr lang="bg-BG" dirty="0"/>
              <a:t>Пример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3417" y="4034609"/>
            <a:ext cx="9365166" cy="2620891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CE3D689-56EA-4428-A34B-0D872A841F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083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45AE7B-1809-42FA-ADC0-2C7EEF3C8DE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/>
              <a:t>Един отдел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Department</a:t>
            </a:r>
            <a:r>
              <a:rPr lang="en-US" dirty="0"/>
              <a:t>) </a:t>
            </a:r>
            <a:r>
              <a:rPr lang="bg-BG" dirty="0"/>
              <a:t>има </a:t>
            </a:r>
            <a:r>
              <a:rPr lang="bg-BG" b="1" dirty="0"/>
              <a:t>много</a:t>
            </a:r>
            <a:r>
              <a:rPr lang="bg-BG" dirty="0"/>
              <a:t> </a:t>
            </a:r>
            <a:r>
              <a:rPr lang="bg-BG" b="1" dirty="0"/>
              <a:t>служители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Employees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</a:t>
            </a:r>
            <a:r>
              <a:rPr lang="bg-BG" dirty="0"/>
              <a:t>Имплементация</a:t>
            </a:r>
            <a:r>
              <a:rPr lang="en-US" dirty="0"/>
              <a:t> (1)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2061351"/>
            <a:ext cx="11125200" cy="41576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ICollection&lt;Employee&gt; Employees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CEF8764-9888-4934-9E92-348687DAE7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929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61676</TotalTime>
  <Words>1805</Words>
  <Application>Microsoft Macintosh PowerPoint</Application>
  <PresentationFormat>Widescreen</PresentationFormat>
  <Paragraphs>325</Paragraphs>
  <Slides>32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SoftUni</vt:lpstr>
      <vt:lpstr>Навигация между свързани таблици</vt:lpstr>
      <vt:lpstr>Съдържание</vt:lpstr>
      <vt:lpstr>Master-Detail навигация</vt:lpstr>
      <vt:lpstr>Какво е Master-Detail навигация?</vt:lpstr>
      <vt:lpstr>Master-Detail навигация в действие</vt:lpstr>
      <vt:lpstr>Master-Detail с Entity Framework Core</vt:lpstr>
      <vt:lpstr>Едно към много (One-to-Many)</vt:lpstr>
      <vt:lpstr>One-to-Many: Пример</vt:lpstr>
      <vt:lpstr>One-to-Many: Имплементация (1)</vt:lpstr>
      <vt:lpstr>One-to-Many: Имплементация (2)</vt:lpstr>
      <vt:lpstr>Четене на master-detail таблици</vt:lpstr>
      <vt:lpstr>Master-Detail таблици в Windows Forms</vt:lpstr>
      <vt:lpstr>Навигация между свързани таблици – пример</vt:lpstr>
      <vt:lpstr>Филтриране и сортиране на таблица</vt:lpstr>
      <vt:lpstr>Филтриране на таблица</vt:lpstr>
      <vt:lpstr>Сортиране на таблица</vt:lpstr>
      <vt:lpstr>Примерно приложение</vt:lpstr>
      <vt:lpstr>Създаване на WinForms приложение</vt:lpstr>
      <vt:lpstr>Свързване с база данни EF Core</vt:lpstr>
      <vt:lpstr>Зареждане на данни от БД (1)</vt:lpstr>
      <vt:lpstr>Зареждане на данни от БД (2)</vt:lpstr>
      <vt:lpstr>Имплементация на Master-Detail навигация</vt:lpstr>
      <vt:lpstr>Филтриране на държави</vt:lpstr>
      <vt:lpstr>Филтриране на държавите по substring</vt:lpstr>
      <vt:lpstr>Сортиране на държави (1)</vt:lpstr>
      <vt:lpstr>Сортиране на държави (2)</vt:lpstr>
      <vt:lpstr>Обединяване на сортиране и филтриране</vt:lpstr>
      <vt:lpstr>Резултат - Master-Detail</vt:lpstr>
      <vt:lpstr>Резултат - филтриране и сортиране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Навигация между свързани таблици (master-detail навигация)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393</cp:revision>
  <dcterms:created xsi:type="dcterms:W3CDTF">2018-05-23T13:08:44Z</dcterms:created>
  <dcterms:modified xsi:type="dcterms:W3CDTF">2024-09-17T07:32:41Z</dcterms:modified>
  <cp:category/>
</cp:coreProperties>
</file>