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741" r:id="rId5"/>
    <p:sldId id="761" r:id="rId6"/>
    <p:sldId id="742" r:id="rId7"/>
    <p:sldId id="745" r:id="rId8"/>
    <p:sldId id="570" r:id="rId9"/>
    <p:sldId id="571" r:id="rId10"/>
    <p:sldId id="743" r:id="rId11"/>
    <p:sldId id="746" r:id="rId12"/>
    <p:sldId id="748" r:id="rId13"/>
    <p:sldId id="747" r:id="rId14"/>
    <p:sldId id="750" r:id="rId15"/>
    <p:sldId id="557" r:id="rId16"/>
    <p:sldId id="599" r:id="rId17"/>
    <p:sldId id="558" r:id="rId18"/>
    <p:sldId id="559" r:id="rId19"/>
    <p:sldId id="762" r:id="rId20"/>
    <p:sldId id="560" r:id="rId21"/>
    <p:sldId id="763" r:id="rId22"/>
    <p:sldId id="765" r:id="rId23"/>
    <p:sldId id="766" r:id="rId24"/>
    <p:sldId id="610" r:id="rId25"/>
    <p:sldId id="751" r:id="rId26"/>
    <p:sldId id="752" r:id="rId27"/>
    <p:sldId id="649" r:id="rId28"/>
    <p:sldId id="753" r:id="rId29"/>
    <p:sldId id="758" r:id="rId30"/>
    <p:sldId id="757" r:id="rId31"/>
    <p:sldId id="754" r:id="rId32"/>
    <p:sldId id="768" r:id="rId33"/>
    <p:sldId id="755" r:id="rId34"/>
    <p:sldId id="759" r:id="rId35"/>
    <p:sldId id="767" r:id="rId36"/>
    <p:sldId id="756" r:id="rId37"/>
    <p:sldId id="760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 Core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  <p14:sldId id="560"/>
            <p14:sldId id="763"/>
            <p14:sldId id="765"/>
            <p14:sldId id="766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95188" autoAdjust="0"/>
  </p:normalViewPr>
  <p:slideViewPr>
    <p:cSldViewPr showGuides="1">
      <p:cViewPr varScale="1">
        <p:scale>
          <a:sx n="70" d="100"/>
          <a:sy n="70" d="100"/>
        </p:scale>
        <p:origin x="67" y="1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D21C8B-0B3C-B0C0-58CE-823032571BA0}"/>
              </a:ext>
            </a:extLst>
          </p:cNvPr>
          <p:cNvSpPr/>
          <p:nvPr/>
        </p:nvSpPr>
        <p:spPr bwMode="auto">
          <a:xfrm>
            <a:off x="5016000" y="153627"/>
            <a:ext cx="6930000" cy="17047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Защо им е на учениците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Fluent API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атрибути? Целият курс е изграден върху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first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подхода.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  <a:highlight>
                  <a:srgbClr val="FFFF00"/>
                </a:highlight>
              </a:rPr>
              <a:t>Да се смени примера: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Department(ID, Name)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 Employee(ID, Name,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DepartmentID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284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/>
              <a:t>отдели</a:t>
            </a:r>
            <a:r>
              <a:rPr lang="bg-BG" dirty="0"/>
              <a:t> и </a:t>
            </a:r>
            <a:r>
              <a:rPr lang="bg-BG" b="1" dirty="0"/>
              <a:t>служителите</a:t>
            </a:r>
            <a:r>
              <a:rPr lang="bg-BG" dirty="0"/>
              <a:t> за всеки отдел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15648"/>
            <a:ext cx="11125200" cy="43833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(Department dep in dbContext.Departments)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Console.WriteLine($"Department `{dep.Name}`");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var emps = dep.Employees;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foreach (Employee emp in emps)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Console.WriteLine(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 $" -&gt; {emp.FirstName} {emp.LastName}");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 Core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6A7405-FDB0-156F-16A4-8A59213C557A}"/>
              </a:ext>
            </a:extLst>
          </p:cNvPr>
          <p:cNvSpPr/>
          <p:nvPr/>
        </p:nvSpPr>
        <p:spPr bwMode="auto">
          <a:xfrm>
            <a:off x="7716000" y="2304000"/>
            <a:ext cx="3960000" cy="9900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Тези двете са излишни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0E1401-2F58-D247-60DB-755FF4FC55F0}"/>
              </a:ext>
            </a:extLst>
          </p:cNvPr>
          <p:cNvSpPr/>
          <p:nvPr/>
        </p:nvSpPr>
        <p:spPr bwMode="auto">
          <a:xfrm>
            <a:off x="637078" y="4053379"/>
            <a:ext cx="6930000" cy="125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Учениците няма да пишат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Fluent API,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защото ползват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first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подхода.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34EC07-05DE-A31F-1121-5869365C2753}"/>
              </a:ext>
            </a:extLst>
          </p:cNvPr>
          <p:cNvSpPr/>
          <p:nvPr/>
        </p:nvSpPr>
        <p:spPr bwMode="auto">
          <a:xfrm>
            <a:off x="4179394" y="5036688"/>
            <a:ext cx="6930000" cy="125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Вместо това, даваме пример как да навигират между свързани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entities.</a:t>
            </a:r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0D40F-E9C3-791C-12BC-BCE3B6E1FF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578FB6-F21D-9381-5D68-4079E3F7EA0C}"/>
              </a:ext>
            </a:extLst>
          </p:cNvPr>
          <p:cNvSpPr/>
          <p:nvPr/>
        </p:nvSpPr>
        <p:spPr bwMode="auto">
          <a:xfrm>
            <a:off x="1146000" y="2453008"/>
            <a:ext cx="4545000" cy="30150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покаже с код как при смяна на избрания ред в едната таблица, сменяме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другата таблица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Навигация между свързани таблици – пример</a:t>
            </a:r>
            <a:endParaRPr lang="en-US" sz="3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BA32-353B-F5E8-383E-DFE41629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1359000"/>
            <a:ext cx="11125200" cy="52348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private void </a:t>
            </a:r>
            <a:r>
              <a:rPr lang="en-US" b="1" dirty="0" err="1"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</a:t>
            </a:r>
            <a:r>
              <a:rPr lang="en-US" b="1" dirty="0" err="1">
                <a:latin typeface="Consolas" panose="020B0609020204030204" pitchFamily="49" charset="0"/>
              </a:rPr>
              <a:t>EventArgs</a:t>
            </a:r>
            <a:r>
              <a:rPr lang="en-US" b="1" dirty="0">
                <a:latin typeface="Consolas" panose="020B0609020204030204" pitchFamily="49" charset="0"/>
              </a:rPr>
              <a:t>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dataGridViewCountries.SelectedRows.Count</a:t>
            </a:r>
            <a:r>
              <a:rPr lang="en-US" b="1" dirty="0">
                <a:latin typeface="Consolas" panose="020B0609020204030204" pitchFamily="49" charset="0"/>
              </a:rPr>
              <a:t> == 0) return; // </a:t>
            </a:r>
            <a:r>
              <a:rPr lang="bg-BG" b="1" dirty="0">
                <a:latin typeface="Consolas" panose="020B0609020204030204" pitchFamily="49" charset="0"/>
              </a:rPr>
              <a:t>няма избрана държава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var </a:t>
            </a:r>
            <a:r>
              <a:rPr lang="en-US" b="1" dirty="0" err="1">
                <a:latin typeface="Consolas" panose="020B0609020204030204" pitchFamily="49" charset="0"/>
              </a:rPr>
              <a:t>selCountry</a:t>
            </a:r>
            <a:r>
              <a:rPr lang="en-US" b="1" dirty="0">
                <a:latin typeface="Consolas" panose="020B0609020204030204" pitchFamily="49" charset="0"/>
              </a:rPr>
              <a:t> = (Country)</a:t>
            </a:r>
            <a:r>
              <a:rPr lang="en-US" b="1" dirty="0" err="1">
                <a:latin typeface="Consolas" panose="020B0609020204030204" pitchFamily="49" charset="0"/>
              </a:rPr>
              <a:t>dataGridViewCountries.SelectedItem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using (var </a:t>
            </a:r>
            <a:r>
              <a:rPr lang="en-US" b="1" dirty="0" err="1">
                <a:latin typeface="Consolas" panose="020B0609020204030204" pitchFamily="49" charset="0"/>
              </a:rPr>
              <a:t>dbContext</a:t>
            </a:r>
            <a:r>
              <a:rPr lang="en-US" b="1" dirty="0">
                <a:latin typeface="Consolas" panose="020B0609020204030204" pitchFamily="49" charset="0"/>
              </a:rPr>
              <a:t> = new </a:t>
            </a:r>
            <a:r>
              <a:rPr lang="en-US" b="1" dirty="0" err="1">
                <a:latin typeface="Consolas" panose="020B0609020204030204" pitchFamily="49" charset="0"/>
              </a:rPr>
              <a:t>CountriesDbContext</a:t>
            </a:r>
            <a:r>
              <a:rPr lang="en-US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var towns = </a:t>
            </a:r>
            <a:r>
              <a:rPr lang="en-US" b="1" dirty="0" err="1">
                <a:latin typeface="Consolas" panose="020B0609020204030204" pitchFamily="49" charset="0"/>
              </a:rPr>
              <a:t>dbContext.Towns.Where</a:t>
            </a:r>
            <a:r>
              <a:rPr lang="en-US" b="1" dirty="0">
                <a:latin typeface="Consolas" panose="020B0609020204030204" pitchFamily="49" charset="0"/>
              </a:rPr>
              <a:t>(t =&gt; </a:t>
            </a:r>
            <a:r>
              <a:rPr lang="en-US" b="1" dirty="0" err="1">
                <a:latin typeface="Consolas" panose="020B0609020204030204" pitchFamily="49" charset="0"/>
              </a:rPr>
              <a:t>t.CountryId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 err="1">
                <a:latin typeface="Consolas" panose="020B0609020204030204" pitchFamily="49" charset="0"/>
              </a:rPr>
              <a:t>selCountry.Id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</a:rPr>
              <a:t>Обновяване на </a:t>
            </a:r>
            <a:r>
              <a:rPr lang="en-US" b="1" dirty="0" err="1">
                <a:latin typeface="Consolas" panose="020B0609020204030204" pitchFamily="49" charset="0"/>
              </a:rPr>
              <a:t>DataGridView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bg-BG" b="1" dirty="0"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dirty="0"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latin typeface="Consolas" panose="020B0609020204030204" pitchFamily="49" charset="0"/>
              </a:rPr>
              <a:t>dataGridViewTowns.DataSource</a:t>
            </a:r>
            <a:r>
              <a:rPr lang="en-US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397F17-6A59-5254-E962-8D4E7B1DA2DC}"/>
              </a:ext>
            </a:extLst>
          </p:cNvPr>
          <p:cNvSpPr/>
          <p:nvPr/>
        </p:nvSpPr>
        <p:spPr bwMode="auto">
          <a:xfrm>
            <a:off x="8031000" y="5061258"/>
            <a:ext cx="3375000" cy="169599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Кодът е примерен и не е тестван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803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89AC24-BC2F-2D09-0F6A-3C55ABD558C5}"/>
              </a:ext>
            </a:extLst>
          </p:cNvPr>
          <p:cNvSpPr/>
          <p:nvPr/>
        </p:nvSpPr>
        <p:spPr bwMode="auto">
          <a:xfrm>
            <a:off x="4507337" y="5139000"/>
            <a:ext cx="5966606" cy="125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сме го учили до момента!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62BD4D-8251-ED21-C019-10198BBB7CE5}"/>
              </a:ext>
            </a:extLst>
          </p:cNvPr>
          <p:cNvSpPr/>
          <p:nvPr/>
        </p:nvSpPr>
        <p:spPr bwMode="auto">
          <a:xfrm>
            <a:off x="5196000" y="4811688"/>
            <a:ext cx="5966606" cy="170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сме го учили до момента!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ползва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729000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EB0DEA-0861-1434-2578-24D96DEBF134}"/>
              </a:ext>
            </a:extLst>
          </p:cNvPr>
          <p:cNvSpPr/>
          <p:nvPr/>
        </p:nvSpPr>
        <p:spPr bwMode="auto">
          <a:xfrm>
            <a:off x="5961000" y="3609000"/>
            <a:ext cx="5966606" cy="296037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тази картинка изглежда, че сортирането се отнася за градовете, а в кода се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сортурат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държави. Нека да останат държавите и да се премести вляво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сортинг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менюто!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selectedCountry = 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(selectedCountry == null) 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towns = dbContext.Towns.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71505B-99AB-A64A-72A3-D9EB6474E5B8}"/>
              </a:ext>
            </a:extLst>
          </p:cNvPr>
          <p:cNvSpPr/>
          <p:nvPr/>
        </p:nvSpPr>
        <p:spPr bwMode="auto">
          <a:xfrm>
            <a:off x="3936000" y="5661875"/>
            <a:ext cx="5966606" cy="14571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къде идва този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имаме ръчно свързване и не ползваме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bindingsource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794456"/>
            <a:ext cx="11125200" cy="26495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1539000"/>
            <a:ext cx="11125200" cy="4003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void FilterCountries(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  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var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.Where(c =&gt;         	 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c.CountryName.ToLower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().Contains(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filterText</a:t>
            </a:r>
            <a:r>
              <a:rPr lang="en-US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return 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endParaRPr lang="en-US" sz="28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5C3B99-A88F-8401-2759-2942ECBF9D7A}"/>
              </a:ext>
            </a:extLst>
          </p:cNvPr>
          <p:cNvSpPr/>
          <p:nvPr/>
        </p:nvSpPr>
        <p:spPr bwMode="auto">
          <a:xfrm>
            <a:off x="5769367" y="3429001"/>
            <a:ext cx="5966606" cy="19180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 algn="ctr">
              <a:buAutoNum type="arabicPeriod"/>
            </a:pP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държавите от базата</a:t>
            </a:r>
          </a:p>
          <a:p>
            <a:pPr marL="514350" indent="-514350" algn="ctr">
              <a:buAutoNum type="arabicPeriod"/>
            </a:pP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сортираме ги</a:t>
            </a:r>
          </a:p>
          <a:p>
            <a:pPr marL="514350" indent="-514350" algn="ctr">
              <a:buAutoNum type="arabicPeriod"/>
            </a:pP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показваме ги в таблицата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dbContext.Countries.AsQueryable();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C9FC108-5A90-9B1A-4664-E70DA36E5FE4}"/>
              </a:ext>
            </a:extLst>
          </p:cNvPr>
          <p:cNvSpPr/>
          <p:nvPr/>
        </p:nvSpPr>
        <p:spPr bwMode="auto">
          <a:xfrm>
            <a:off x="5801338" y="1449000"/>
            <a:ext cx="5966606" cy="145712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направи да прима като вход държавите и като изход да връща същите държави, но сортирани.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err="1"/>
              <a:t>textBoxFilter</a:t>
            </a:r>
            <a:r>
              <a:rPr lang="bg-BG" sz="3600" b="1" dirty="0"/>
              <a:t>_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3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filterAndSortCountries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GB" sz="3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comboBoxSort_SelectedIndexChanged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</a:t>
            </a:r>
            <a:r>
              <a:rPr lang="en-US" sz="3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filterAndSortCountries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</a:t>
            </a:r>
          </a:p>
          <a:p>
            <a:r>
              <a:rPr lang="en-US" sz="36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filterAndSortCountries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() 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взимаме всички държави</a:t>
            </a:r>
            <a:endParaRPr lang="en-US" sz="3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957262" lvl="1" indent="-514350">
              <a:buFont typeface="+mj-lt"/>
              <a:buAutoNum type="arabicPeriod"/>
            </a:pP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прилагаме филтъра за име на държава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прилагаме критерия за сортиране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обновяване таблицата (</a:t>
            </a:r>
            <a:r>
              <a:rPr lang="en-US" sz="3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datasource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bg-BG" sz="36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 Core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Примерен </a:t>
            </a:r>
            <a:r>
              <a:rPr lang="en-US" dirty="0">
                <a:highlight>
                  <a:srgbClr val="FFFF00"/>
                </a:highlight>
              </a:rPr>
              <a:t>screenshot </a:t>
            </a:r>
            <a:r>
              <a:rPr lang="bg-BG" dirty="0">
                <a:highlight>
                  <a:srgbClr val="FFFF00"/>
                </a:highlight>
              </a:rPr>
              <a:t>с 2 таблици: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customers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orders</a:t>
            </a:r>
          </a:p>
          <a:p>
            <a:pPr lvl="1"/>
            <a:r>
              <a:rPr lang="bg-BG" dirty="0">
                <a:highlight>
                  <a:srgbClr val="FFFF00"/>
                </a:highlight>
                <a:sym typeface="Wingdings" panose="05000000000000000000" pitchFamily="2" charset="2"/>
              </a:rPr>
              <a:t>нещо подобно на долната картинка:</a:t>
            </a:r>
            <a:endParaRPr lang="bg-BG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18304-CB9E-D2E3-1F28-F4A56FB0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1146000" y="3609000"/>
            <a:ext cx="5573931" cy="267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F07000-9324-7A30-F67D-BF7563544B17}"/>
              </a:ext>
            </a:extLst>
          </p:cNvPr>
          <p:cNvSpPr/>
          <p:nvPr/>
        </p:nvSpPr>
        <p:spPr bwMode="auto">
          <a:xfrm>
            <a:off x="5016000" y="153627"/>
            <a:ext cx="6930000" cy="1704796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Защо им е на учениците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Fluent API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Целият курс е изграден върху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first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подхода.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43895</TotalTime>
  <Words>2199</Words>
  <Application>Microsoft Office PowerPoint</Application>
  <PresentationFormat>Widescreen</PresentationFormat>
  <Paragraphs>371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Fluent API</vt:lpstr>
      <vt:lpstr>Fluent API</vt:lpstr>
      <vt:lpstr>Fluent API: Примери (1)</vt:lpstr>
      <vt:lpstr>Fluent API: Примери (2)</vt:lpstr>
      <vt:lpstr>Атрибути в Entity Framework Core</vt:lpstr>
      <vt:lpstr>Атрибути в EF Core (1)</vt:lpstr>
      <vt:lpstr>Атрибути в EF Core (2)</vt:lpstr>
      <vt:lpstr>Fluent API и Атрибути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Конфигурация с Fluent API</vt:lpstr>
      <vt:lpstr>Master-Detail таблици в Windows Forms</vt:lpstr>
      <vt:lpstr>PowerPoint Presentation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370</cp:revision>
  <dcterms:created xsi:type="dcterms:W3CDTF">2018-05-23T13:08:44Z</dcterms:created>
  <dcterms:modified xsi:type="dcterms:W3CDTF">2024-08-09T10:09:12Z</dcterms:modified>
  <cp:category/>
</cp:coreProperties>
</file>