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42" r:id="rId6"/>
    <p:sldId id="745" r:id="rId7"/>
    <p:sldId id="570" r:id="rId8"/>
    <p:sldId id="571" r:id="rId9"/>
    <p:sldId id="743" r:id="rId10"/>
    <p:sldId id="746" r:id="rId11"/>
    <p:sldId id="748" r:id="rId12"/>
    <p:sldId id="747" r:id="rId13"/>
    <p:sldId id="750" r:id="rId14"/>
    <p:sldId id="557" r:id="rId15"/>
    <p:sldId id="599" r:id="rId16"/>
    <p:sldId id="558" r:id="rId17"/>
    <p:sldId id="559" r:id="rId18"/>
    <p:sldId id="560" r:id="rId19"/>
    <p:sldId id="610" r:id="rId20"/>
    <p:sldId id="751" r:id="rId21"/>
    <p:sldId id="752" r:id="rId22"/>
    <p:sldId id="649" r:id="rId23"/>
    <p:sldId id="753" r:id="rId24"/>
    <p:sldId id="758" r:id="rId25"/>
    <p:sldId id="757" r:id="rId26"/>
    <p:sldId id="754" r:id="rId27"/>
    <p:sldId id="755" r:id="rId28"/>
    <p:sldId id="759" r:id="rId29"/>
    <p:sldId id="756" r:id="rId30"/>
    <p:sldId id="760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</p14:sldIdLst>
        </p14:section>
        <p14:section name="Fluent API и Model Builder" id="{2D5756AF-8390-6F4F-9933-47BC1B44579B}">
          <p14:sldIdLst>
            <p14:sldId id="742"/>
            <p14:sldId id="745"/>
            <p14:sldId id="570"/>
            <p14:sldId id="571"/>
          </p14:sldIdLst>
        </p14:section>
        <p14:section name="Атрибути в EF" id="{147F3A6C-0EC2-DF40-AC60-15E62D26AFD7}">
          <p14:sldIdLst>
            <p14:sldId id="743"/>
            <p14:sldId id="746"/>
            <p14:sldId id="748"/>
            <p14:sldId id="747"/>
          </p14:sldIdLst>
        </p14:section>
        <p14:section name="Имплементиране на Master-Detail с EF" id="{7301398C-D23A-B047-96BF-236852349065}">
          <p14:sldIdLst>
            <p14:sldId id="750"/>
            <p14:sldId id="557"/>
            <p14:sldId id="599"/>
            <p14:sldId id="558"/>
            <p14:sldId id="559"/>
            <p14:sldId id="560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55"/>
            <p14:sldId id="75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37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184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53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4" b="684"/>
          <a:stretch/>
        </p:blipFill>
        <p:spPr>
          <a:xfrm>
            <a:off x="5621536" y="2583415"/>
            <a:ext cx="5844291" cy="28026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Декларативен</a:t>
            </a:r>
            <a:r>
              <a:rPr lang="bg-BG" sz="3000" dirty="0"/>
              <a:t> </a:t>
            </a:r>
            <a:r>
              <a:rPr lang="bg-BG" sz="3000" b="1" dirty="0"/>
              <a:t>начин</a:t>
            </a:r>
            <a:r>
              <a:rPr lang="bg-BG" sz="3000" dirty="0"/>
              <a:t> за </a:t>
            </a:r>
            <a:r>
              <a:rPr lang="bg-BG" sz="3000" b="1" dirty="0"/>
              <a:t>конфигуриране</a:t>
            </a:r>
            <a:r>
              <a:rPr lang="bg-BG" sz="3000" dirty="0"/>
              <a:t> на </a:t>
            </a:r>
            <a:r>
              <a:rPr lang="bg-BG" sz="3000" b="1" dirty="0"/>
              <a:t>модели</a:t>
            </a:r>
            <a:r>
              <a:rPr lang="bg-BG" sz="3000" dirty="0"/>
              <a:t> на данни</a:t>
            </a:r>
          </a:p>
          <a:p>
            <a:r>
              <a:rPr lang="bg-BG" sz="3000" dirty="0"/>
              <a:t>Използват се </a:t>
            </a:r>
            <a:r>
              <a:rPr lang="bg-BG" sz="3000" b="1" dirty="0">
                <a:solidFill>
                  <a:schemeClr val="bg1"/>
                </a:solidFill>
              </a:rPr>
              <a:t>директно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класовете</a:t>
            </a:r>
            <a:r>
              <a:rPr lang="bg-BG" sz="3000" dirty="0"/>
              <a:t> на </a:t>
            </a:r>
            <a:r>
              <a:rPr lang="bg-BG" sz="3000" b="1" dirty="0"/>
              <a:t>моделите</a:t>
            </a:r>
          </a:p>
          <a:p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[Key]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първичен ключ</a:t>
            </a: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ForeignKey]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външен ключ</a:t>
            </a:r>
          </a:p>
          <a:p>
            <a:endParaRPr lang="bg-BG" sz="32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EEFFA9-392F-B0BD-8CBD-FAC1C4130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3059892"/>
            <a:ext cx="11102030" cy="7382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int StudentId { get; set;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A3484C-EBFC-31CB-548E-00888BB12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374490"/>
            <a:ext cx="11102030" cy="23386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6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11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86C2D-E0D0-67E0-7D35-A9CE161A26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Указва </a:t>
            </a:r>
            <a:r>
              <a:rPr lang="bg-BG" sz="3000" b="1" dirty="0"/>
              <a:t>името на таблицата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 за този модел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Required]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Свойството е </a:t>
            </a:r>
            <a:r>
              <a:rPr lang="bg-BG" sz="3000" b="1" dirty="0"/>
              <a:t>задължително</a:t>
            </a:r>
          </a:p>
          <a:p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MaxLength]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/>
              <a:t>- </a:t>
            </a:r>
            <a:r>
              <a:rPr lang="bg-BG" sz="3000" b="1" dirty="0"/>
              <a:t>Максимална дължина </a:t>
            </a:r>
            <a:r>
              <a:rPr lang="bg-BG" sz="3000" dirty="0"/>
              <a:t>на свойството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Атрибути в </a:t>
            </a:r>
            <a:r>
              <a:rPr lang="en-US" dirty="0"/>
              <a:t>EF (2)</a:t>
            </a:r>
            <a:endParaRPr lang="en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A5D032-3C89-B6C6-BCEA-6F3ECC27DDA3}"/>
              </a:ext>
            </a:extLst>
          </p:cNvPr>
          <p:cNvSpPr txBox="1"/>
          <p:nvPr/>
        </p:nvSpPr>
        <p:spPr>
          <a:xfrm>
            <a:off x="606000" y="3081650"/>
            <a:ext cx="11147030" cy="3643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</a:rPr>
              <a:t>("Students")]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int StudentId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Required</a:t>
            </a:r>
            <a:r>
              <a:rPr lang="en-US" sz="24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>
              <a:lnSpc>
                <a:spcPct val="8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MaxLength</a:t>
            </a:r>
            <a:r>
              <a:rPr lang="en-US" sz="2400" b="1" noProof="1">
                <a:latin typeface="Consolas" pitchFamily="49" charset="0"/>
              </a:rPr>
              <a:t>(100)]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    public string Email { get; set; }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0530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AE9B3-21CD-23FC-C4F5-FB3F50F6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202C1-B37B-63C9-33B7-FB47F6D2ED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Атрибутите</a:t>
            </a:r>
            <a:r>
              <a:rPr lang="bg-BG" dirty="0"/>
              <a:t> са </a:t>
            </a:r>
            <a:r>
              <a:rPr lang="bg-BG" b="1" dirty="0">
                <a:solidFill>
                  <a:schemeClr val="bg1"/>
                </a:solidFill>
              </a:rPr>
              <a:t>лесни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използване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</a:p>
          <a:p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конфигурации</a:t>
            </a:r>
          </a:p>
          <a:p>
            <a:r>
              <a:rPr lang="bg-BG" b="1" dirty="0"/>
              <a:t>Конфигурацията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вградена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директно</a:t>
            </a:r>
            <a:r>
              <a:rPr lang="bg-BG" dirty="0"/>
              <a:t> в кода на </a:t>
            </a:r>
            <a:r>
              <a:rPr lang="bg-BG" b="1" dirty="0"/>
              <a:t>моделите</a:t>
            </a:r>
            <a:endParaRPr lang="en-BG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79D3D-7D28-4E81-B10B-78D7414A4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680598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BG" sz="3600" b="1" dirty="0"/>
              <a:t>Fluent API </a:t>
            </a:r>
            <a:r>
              <a:rPr lang="bg-BG" sz="3600" dirty="0"/>
              <a:t>е подходящ за </a:t>
            </a:r>
            <a:r>
              <a:rPr lang="bg-BG" sz="3600" b="1" dirty="0">
                <a:solidFill>
                  <a:schemeClr val="bg1"/>
                </a:solidFill>
              </a:rPr>
              <a:t>сложни конфигурации</a:t>
            </a:r>
          </a:p>
          <a:p>
            <a:r>
              <a:rPr lang="bg-BG" sz="3600" dirty="0"/>
              <a:t>Предоставя </a:t>
            </a:r>
            <a:r>
              <a:rPr lang="bg-BG" sz="3600" b="1" dirty="0">
                <a:solidFill>
                  <a:schemeClr val="bg1"/>
                </a:solidFill>
              </a:rPr>
              <a:t>пълен контрол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</a:p>
          <a:p>
            <a:r>
              <a:rPr lang="bg-BG" sz="3600" b="1" dirty="0"/>
              <a:t>Конфигурацията</a:t>
            </a:r>
            <a:r>
              <a:rPr lang="bg-BG" sz="3600" dirty="0"/>
              <a:t> е </a:t>
            </a:r>
            <a:r>
              <a:rPr lang="bg-BG" sz="3600" b="1" dirty="0">
                <a:solidFill>
                  <a:schemeClr val="bg1"/>
                </a:solidFill>
              </a:rPr>
              <a:t>отделена</a:t>
            </a:r>
            <a:r>
              <a:rPr lang="bg-BG" sz="3600" dirty="0"/>
              <a:t> от кода на </a:t>
            </a:r>
            <a:r>
              <a:rPr lang="bg-BG" sz="3600" b="1" dirty="0"/>
              <a:t>моделите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5B0AA2-345A-C12D-26DD-C05E52A3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 </a:t>
            </a:r>
            <a:r>
              <a:rPr lang="bg-BG" dirty="0"/>
              <a:t>и Атрибути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3896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Една оценка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ученици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ICollection&lt;Student&gt; Students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Ученикът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) </a:t>
            </a:r>
            <a:r>
              <a:rPr lang="bg-BG" dirty="0"/>
              <a:t>има една</a:t>
            </a:r>
            <a:r>
              <a:rPr lang="en-US" dirty="0"/>
              <a:t> </a:t>
            </a:r>
            <a:r>
              <a:rPr lang="bg-BG" b="1" dirty="0"/>
              <a:t>оценка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Конфигурация с </a:t>
            </a:r>
            <a:r>
              <a:rPr lang="en-US" dirty="0"/>
              <a:t>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7078" y="18990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en-US" dirty="0"/>
              <a:t>​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ModelBuilder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bg-BG" dirty="0"/>
              <a:t> в </a:t>
            </a:r>
            <a:r>
              <a:rPr lang="en-US" b="1" dirty="0"/>
              <a:t>Entity Framework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SortTowns(string sortBy)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EF.Property&lt;object&gt;(t sortBy))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1232C-34BE-227F-E01A-E20651D66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" b="49"/>
          <a:stretch/>
        </p:blipFill>
        <p:spPr>
          <a:xfrm>
            <a:off x="2161747" y="839754"/>
            <a:ext cx="7868505" cy="37733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7642" y="2895824"/>
            <a:ext cx="7015388" cy="33916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635736"/>
            <a:ext cx="11125200" cy="3080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void dataGridViewCountries_SelectionChanged(object sender, EventArgs e)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(int)this.dataGridViewCountries.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		                CurrentRow.Cells["CountryId"].Value; 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    var towns = this.dbContext.Towns.Where(t =&gt; t.CountryId == countryId).ToList();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this.dataGridViewTowns.DataSource = towns;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40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/>
              <a:t>метод-обработчик</a:t>
            </a:r>
            <a:r>
              <a:rPr lang="bg-BG" sz="2600" dirty="0"/>
              <a:t> 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dirty="0"/>
              <a:t>на </a:t>
            </a:r>
            <a:r>
              <a:rPr lang="en-US" sz="2600" b="1" dirty="0"/>
              <a:t>textBoxFilter</a:t>
            </a:r>
            <a:endParaRPr lang="bg-BG" sz="26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2600" dirty="0"/>
          </a:p>
          <a:p>
            <a:endParaRPr lang="bg-BG" sz="26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живо търсене </a:t>
            </a:r>
            <a:r>
              <a:rPr lang="bg-BG" sz="2600" dirty="0"/>
              <a:t>по </a:t>
            </a:r>
            <a:r>
              <a:rPr lang="bg-BG" sz="2600" b="1" dirty="0"/>
              <a:t>име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935190"/>
            <a:ext cx="111252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private void textBoxFilter_TextChanged(object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var filteredCountries = this.dbContext.Countries.Where(c =&gt; </a:t>
            </a:r>
            <a:r>
              <a:rPr lang="bg-BG" sz="1600" b="1" noProof="1"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c.CountryName.ToLower().Contains(filterText)).ToList();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    this.dataGridViewCountries.DataSource = filteredCountries;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748649"/>
            <a:ext cx="4068592" cy="1634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Добавяме </a:t>
            </a:r>
            <a:r>
              <a:rPr lang="bg-BG" sz="2600" b="1" dirty="0"/>
              <a:t>опции</a:t>
            </a:r>
            <a:r>
              <a:rPr lang="bg-BG" sz="2600" dirty="0"/>
              <a:t>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600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сортиране</a:t>
            </a:r>
            <a:endParaRPr lang="en-US" sz="2600" b="1" dirty="0"/>
          </a:p>
          <a:p>
            <a:endParaRPr lang="en-US" sz="30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bg-BG" sz="2600" dirty="0"/>
              <a:t>Добавяме </a:t>
            </a:r>
            <a:r>
              <a:rPr lang="bg-BG" sz="2600" b="1" dirty="0"/>
              <a:t>метод</a:t>
            </a:r>
            <a:r>
              <a:rPr lang="en-US" sz="2600" b="1" dirty="0"/>
              <a:t>-</a:t>
            </a:r>
            <a:r>
              <a:rPr lang="bg-BG" sz="2600" b="1" dirty="0"/>
              <a:t>обработчик </a:t>
            </a:r>
            <a:r>
              <a:rPr lang="bg-BG" sz="2600" dirty="0"/>
              <a:t>при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6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600" dirty="0">
                <a:cs typeface="Consolas" panose="020B0609020204030204" pitchFamily="49" charset="0"/>
              </a:rPr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831211"/>
            <a:ext cx="11125200" cy="1756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comboBoxSort_SelectedIndexChanged(object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var selectedSort = this.comboBoxSort.SelectedItem.ToString();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this.SortCountries(selectedSort);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854000"/>
            <a:ext cx="3510000" cy="23249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000" y="1776134"/>
            <a:ext cx="3510000" cy="2402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4521000" y="2754000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SortCountries(string 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countries = this.dbContext.Countries.AsQueryable();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switch (columnName)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c.CountryName);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case "Id (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countries = countries.OrderByDescending(c =&gt; c.CountryId);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    break;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this.dataGridViewCountries.DataSource = countries.ToList();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817" y="2371442"/>
            <a:ext cx="5314183" cy="2556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2555" y="2371443"/>
            <a:ext cx="5314182" cy="25564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706777" y="3416026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0173" y="2465517"/>
            <a:ext cx="5558621" cy="26740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1009" y="2460375"/>
            <a:ext cx="5580000" cy="26843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Fluent API </a:t>
            </a:r>
            <a:r>
              <a:rPr lang="bg-BG" sz="2800" dirty="0"/>
              <a:t>и </a:t>
            </a:r>
            <a:r>
              <a:rPr lang="en-GB" sz="2800" b="1" dirty="0">
                <a:solidFill>
                  <a:schemeClr val="accent1"/>
                </a:solidFill>
              </a:rPr>
              <a:t>ModelBuilder</a:t>
            </a:r>
            <a:r>
              <a:rPr lang="en-GB" sz="2800" dirty="0"/>
              <a:t> </a:t>
            </a:r>
            <a:r>
              <a:rPr lang="bg-BG" sz="2800" dirty="0"/>
              <a:t>предоставят </a:t>
            </a:r>
            <a:r>
              <a:rPr lang="bg-BG" sz="2800" b="1" dirty="0"/>
              <a:t>мощен</a:t>
            </a:r>
            <a:r>
              <a:rPr lang="bg-BG" sz="2800" dirty="0"/>
              <a:t> и </a:t>
            </a:r>
            <a:r>
              <a:rPr lang="bg-BG" sz="2800" b="1" dirty="0"/>
              <a:t>гъвкав</a:t>
            </a:r>
            <a:r>
              <a:rPr lang="bg-BG" sz="2800" dirty="0"/>
              <a:t> начин за </a:t>
            </a:r>
            <a:r>
              <a:rPr lang="bg-BG" sz="2800" b="1" dirty="0">
                <a:solidFill>
                  <a:schemeClr val="accent1"/>
                </a:solidFill>
              </a:rPr>
              <a:t>конфигуриране</a:t>
            </a:r>
            <a:r>
              <a:rPr lang="bg-BG" sz="2800" dirty="0"/>
              <a:t> на </a:t>
            </a:r>
            <a:r>
              <a:rPr lang="bg-BG" sz="2800" b="1" dirty="0"/>
              <a:t>модели</a:t>
            </a:r>
            <a:r>
              <a:rPr lang="bg-BG" sz="2800" dirty="0"/>
              <a:t> на </a:t>
            </a:r>
            <a:r>
              <a:rPr lang="bg-BG" sz="2800" b="1" dirty="0"/>
              <a:t>данни</a:t>
            </a:r>
            <a:r>
              <a:rPr lang="bg-BG" sz="2800" dirty="0"/>
              <a:t> в </a:t>
            </a:r>
            <a:r>
              <a:rPr lang="en-GB" sz="2800" b="1" dirty="0"/>
              <a:t>E</a:t>
            </a:r>
            <a:r>
              <a:rPr lang="en-US" sz="2800" b="1" dirty="0"/>
              <a:t>F</a:t>
            </a:r>
            <a:endParaRPr lang="bg-BG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Атрибутите</a:t>
            </a:r>
            <a:r>
              <a:rPr lang="bg-BG" sz="2800" dirty="0"/>
              <a:t> са лесни за използване и подходящи за </a:t>
            </a:r>
            <a:r>
              <a:rPr lang="bg-BG" sz="2800" b="1" dirty="0"/>
              <a:t>по-прости конфигурации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320599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ModelBuilder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Fluent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5B33F-1374-7EB3-804B-4C1846482EA0}"/>
              </a:ext>
            </a:extLst>
          </p:cNvPr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2D645B-629D-FF88-00A9-3B66BCAE7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E128-BF0A-DEE6-4909-CC48F6EC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bg-BG" sz="3000" dirty="0"/>
              <a:t>Позволява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пълен контрол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върху </a:t>
            </a:r>
            <a:r>
              <a:rPr lang="bg-BG" sz="3000" b="1" dirty="0"/>
              <a:t>БД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dirty="0">
                <a:solidFill>
                  <a:schemeClr val="bg1"/>
                </a:solidFill>
              </a:rPr>
              <a:t>ModelBuilder</a:t>
            </a:r>
            <a:r>
              <a:rPr lang="en-US" sz="3000" dirty="0"/>
              <a:t> </a:t>
            </a:r>
            <a:r>
              <a:rPr lang="bg-BG" sz="3000" b="1" dirty="0"/>
              <a:t>конфигурира</a:t>
            </a:r>
            <a:r>
              <a:rPr lang="bg-BG" sz="3000" dirty="0"/>
              <a:t> </a:t>
            </a:r>
            <a:r>
              <a:rPr lang="bg-BG" sz="3000" b="1" dirty="0"/>
              <a:t>модели</a:t>
            </a:r>
            <a:r>
              <a:rPr lang="bg-BG" sz="3000" dirty="0"/>
              <a:t> чрез </a:t>
            </a:r>
            <a:r>
              <a:rPr lang="en-GB" sz="3000" b="1" dirty="0"/>
              <a:t>Fluent API</a:t>
            </a:r>
            <a:endParaRPr lang="en-US" sz="30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Наименуване</a:t>
            </a:r>
            <a:r>
              <a:rPr lang="bg-BG" sz="2800" dirty="0"/>
              <a:t> на обекти </a:t>
            </a:r>
            <a:r>
              <a:rPr lang="en-US" sz="2800" dirty="0"/>
              <a:t>(</a:t>
            </a:r>
            <a:r>
              <a:rPr lang="bg-BG" sz="2800" dirty="0"/>
              <a:t>колони, таблици и др.</a:t>
            </a:r>
            <a:r>
              <a:rPr lang="en-US" sz="2800" dirty="0"/>
              <a:t>)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b="1" dirty="0"/>
              <a:t>Валидации</a:t>
            </a:r>
            <a:r>
              <a:rPr lang="bg-BG" sz="2800" dirty="0"/>
              <a:t> и </a:t>
            </a:r>
            <a:r>
              <a:rPr lang="bg-BG" sz="2800" b="1" dirty="0"/>
              <a:t>типове данни</a:t>
            </a:r>
            <a:endParaRPr lang="en-US" sz="2800" b="1" dirty="0"/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bg-BG" sz="2800" dirty="0"/>
              <a:t>Дефиниране на </a:t>
            </a:r>
            <a:r>
              <a:rPr lang="bg-BG" sz="2800" b="1" dirty="0"/>
              <a:t>сложни</a:t>
            </a:r>
            <a:r>
              <a:rPr lang="bg-BG" sz="2800" dirty="0"/>
              <a:t> </a:t>
            </a:r>
            <a:r>
              <a:rPr lang="bg-BG" sz="2800" b="1" dirty="0"/>
              <a:t>връзки</a:t>
            </a:r>
            <a:r>
              <a:rPr lang="bg-BG" sz="2800" dirty="0"/>
              <a:t> между </a:t>
            </a:r>
            <a:r>
              <a:rPr lang="bg-BG" sz="2800" b="1" dirty="0"/>
              <a:t>обекти</a:t>
            </a:r>
            <a:endParaRPr lang="en-US" sz="2800" b="1" dirty="0"/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000" b="1" noProof="1">
                <a:solidFill>
                  <a:schemeClr val="bg1"/>
                </a:solidFill>
              </a:rPr>
              <a:t>OnModelCreating</a:t>
            </a:r>
            <a:r>
              <a:rPr lang="en-US" sz="3000" dirty="0"/>
              <a:t> </a:t>
            </a:r>
            <a:r>
              <a:rPr lang="bg-BG" sz="3000" dirty="0"/>
              <a:t>използва </a:t>
            </a:r>
            <a:r>
              <a:rPr lang="en-GB" sz="3000" b="1" dirty="0"/>
              <a:t>ModelBuilder</a:t>
            </a:r>
            <a:r>
              <a:rPr lang="en-GB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настройка</a:t>
            </a:r>
            <a:r>
              <a:rPr lang="bg-BG" sz="3000" dirty="0"/>
              <a:t> на модели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2B8832-301A-75F9-C11C-D38DB43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G" dirty="0"/>
              <a:t>Fluent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AE05A-5ECD-94BF-7D87-F2A1C3BB9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35" y="4149000"/>
            <a:ext cx="11254102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protected override</a:t>
            </a:r>
            <a:r>
              <a:rPr lang="bg-BG" sz="2200" b="1" noProof="1">
                <a:latin typeface="Consolas" pitchFamily="49" charset="0"/>
              </a:rPr>
              <a:t> </a:t>
            </a:r>
            <a:r>
              <a:rPr lang="en-US" sz="2200" b="1" noProof="1">
                <a:latin typeface="Consolas" pitchFamily="49" charset="0"/>
              </a:rPr>
              <a:t>void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OnModelCreating</a:t>
            </a:r>
            <a:r>
              <a:rPr lang="en-US" sz="2200" b="1" noProof="1">
                <a:latin typeface="Consolas" pitchFamily="49" charset="0"/>
              </a:rPr>
              <a:t>(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</a:rPr>
              <a:t>ModelBuilder</a:t>
            </a:r>
            <a:r>
              <a:rPr lang="en-US" sz="2200" b="1" noProof="1">
                <a:latin typeface="Consolas" pitchFamily="49" charset="0"/>
              </a:rPr>
              <a:t>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{</a:t>
            </a:r>
            <a:endParaRPr lang="bg-BG" sz="2200" b="1" noProof="1"/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200" b="1" noProof="1">
                <a:latin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</a:rPr>
              <a:t>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2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bg-BG" dirty="0"/>
              <a:t>Задаване на име на колона и тип в БД</a:t>
            </a:r>
          </a:p>
          <a:p>
            <a:pPr>
              <a:spcBef>
                <a:spcPts val="3000"/>
              </a:spcBef>
            </a:pPr>
            <a:endParaRPr lang="bg-BG" dirty="0"/>
          </a:p>
          <a:p>
            <a:pPr>
              <a:spcBef>
                <a:spcPts val="3000"/>
              </a:spcBef>
            </a:pPr>
            <a:endParaRPr lang="bg-BG" dirty="0"/>
          </a:p>
          <a:p>
            <a:r>
              <a:rPr lang="bg-BG" dirty="0"/>
              <a:t>Задаване на първичен ключ </a:t>
            </a:r>
            <a:r>
              <a:rPr lang="en-US" dirty="0"/>
              <a:t>(private key)</a:t>
            </a:r>
          </a:p>
          <a:p>
            <a:endParaRPr lang="en-US" sz="4800" dirty="0"/>
          </a:p>
          <a:p>
            <a:pPr>
              <a:spcBef>
                <a:spcPts val="3000"/>
              </a:spcBef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185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7DC293-92FE-3160-97EC-A48DD2A7C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00" y="4644000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sz="3400" dirty="0"/>
              <a:t>Други атрибути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Fluent API: </a:t>
            </a:r>
            <a:r>
              <a:rPr lang="bg-BG" dirty="0"/>
              <a:t>Примери </a:t>
            </a:r>
            <a:r>
              <a:rPr lang="en-US" dirty="0"/>
              <a:t>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1951672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4" y="3789000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Анотации 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Атрибути в </a:t>
            </a:r>
            <a:r>
              <a:rPr lang="en-US" sz="4400" dirty="0"/>
              <a:t>Entity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5970DC-D0E1-2341-2957-D0503320D5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43765</TotalTime>
  <Words>1642</Words>
  <Application>Microsoft Macintosh PowerPoint</Application>
  <PresentationFormat>Widescreen</PresentationFormat>
  <Paragraphs>288</Paragraphs>
  <Slides>33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Fluent API</vt:lpstr>
      <vt:lpstr>Fluent API</vt:lpstr>
      <vt:lpstr>Fluent API: Примери (1)</vt:lpstr>
      <vt:lpstr>Fluent API: Примери (2)</vt:lpstr>
      <vt:lpstr>Атрибути в Entity Framework</vt:lpstr>
      <vt:lpstr>Атрибути в EF (1)</vt:lpstr>
      <vt:lpstr>Атрибути в EF (2)</vt:lpstr>
      <vt:lpstr>Fluent API и Атрибути</vt:lpstr>
      <vt:lpstr>Master-Detail с Entity Framework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Конфигурация с Fluent API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</vt:lpstr>
      <vt:lpstr>Имплементация на Master-Detail</vt:lpstr>
      <vt:lpstr>Филтриране на държави</vt:lpstr>
      <vt:lpstr>Сортиране на държави (1)</vt:lpstr>
      <vt:lpstr>Сортиране на държави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354</cp:revision>
  <dcterms:created xsi:type="dcterms:W3CDTF">2018-05-23T13:08:44Z</dcterms:created>
  <dcterms:modified xsi:type="dcterms:W3CDTF">2024-06-10T07:57:41Z</dcterms:modified>
  <cp:category/>
</cp:coreProperties>
</file>