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4" r:id="rId10"/>
    <p:sldId id="596" r:id="rId11"/>
    <p:sldId id="597" r:id="rId12"/>
    <p:sldId id="598" r:id="rId13"/>
    <p:sldId id="600" r:id="rId14"/>
    <p:sldId id="601" r:id="rId15"/>
    <p:sldId id="602" r:id="rId16"/>
    <p:sldId id="603" r:id="rId17"/>
    <p:sldId id="604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Библиотеки" id="{21F5C8BA-2C99-4AE9-91A4-F9607D8D70EB}">
          <p14:sldIdLst>
            <p14:sldId id="587"/>
            <p14:sldId id="588"/>
          </p14:sldIdLst>
        </p14:section>
        <p14:section name="Използване на библиотеки" id="{394B0A69-030A-4B6F-BB41-B4610C424DEF}">
          <p14:sldIdLst>
            <p14:sldId id="589"/>
            <p14:sldId id="590"/>
            <p14:sldId id="591"/>
            <p14:sldId id="592"/>
            <p14:sldId id="594"/>
            <p14:sldId id="596"/>
            <p14:sldId id="597"/>
            <p14:sldId id="598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83" d="100"/>
          <a:sy n="83" d="100"/>
        </p:scale>
        <p:origin x="67" y="341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12/6/2024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hyperlink" Target="https://www.google.com/url?sa=i&amp;url=https%3A%2F%2Fwww.freepik.com%2Ficons%2Ftime&amp;psig=AOvVaw1bs_Ize7hLmJ6dA4IZzQ8z&amp;ust=1733480335350000&amp;source=images&amp;cd=vfe&amp;opi=89978449&amp;ved=0CBQQjRxqFwoTCPDSx8-zkIoDFQAAAAAdAAAAABAE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61000" y="1359000"/>
            <a:ext cx="11083636" cy="720000"/>
          </a:xfrm>
        </p:spPr>
        <p:txBody>
          <a:bodyPr>
            <a:normAutofit/>
          </a:bodyPr>
          <a:lstStyle/>
          <a:p>
            <a:r>
              <a:rPr lang="bg-BG" dirty="0"/>
              <a:t>Инструменти за по-лесно програмиране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/>
              <a:t>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8" name="Picture 4" descr="Don't give me another DSL. Give me a library : r/programming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416" b="1441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90"/>
    </mc:Choice>
    <mc:Fallback xmlns="">
      <p:transition spd="slow" advClick="0" advTm="89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294000"/>
            <a:ext cx="6065892" cy="1215613"/>
          </a:xfrm>
        </p:spPr>
        <p:txBody>
          <a:bodyPr/>
          <a:lstStyle/>
          <a:p>
            <a:r>
              <a:rPr lang="bg-BG" dirty="0"/>
              <a:t>Библиотека за време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time</a:t>
            </a:r>
          </a:p>
        </p:txBody>
      </p:sp>
      <p:pic>
        <p:nvPicPr>
          <p:cNvPr id="8" name="Picture 10" descr="Time icons for free download | Freepik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5050" y="1899000"/>
            <a:ext cx="1980000" cy="19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2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F1F73-E06B-1414-8333-8438BDD27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110DDD-AC84-9C98-9AF9-8F663569FE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4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sleep()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– </a:t>
            </a:r>
            <a:r>
              <a:rPr lang="bg-BG" sz="3400" b="1" dirty="0"/>
              <a:t>с</a:t>
            </a:r>
            <a:r>
              <a:rPr lang="ru-RU" sz="3400" b="1" dirty="0"/>
              <a:t>пира програмата </a:t>
            </a:r>
            <a:r>
              <a:rPr lang="ru-RU" sz="3400" dirty="0"/>
              <a:t>за определен период от време</a:t>
            </a:r>
            <a:endParaRPr lang="en-US" sz="3400" dirty="0">
              <a:solidFill>
                <a:schemeClr val="accent4"/>
              </a:solidFill>
            </a:endParaRP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ctime()</a:t>
            </a:r>
            <a:r>
              <a:rPr lang="sv-SE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 получаване </a:t>
            </a:r>
            <a:r>
              <a:rPr lang="bg-BG" sz="3400" dirty="0"/>
              <a:t>на</a:t>
            </a:r>
            <a:r>
              <a:rPr lang="bg-BG" sz="3400" b="1" dirty="0"/>
              <a:t> текущо време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EE9685-A110-B8D2-1F96-07F266C15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9E0EFB-769C-F257-80B5-6B73C4F8EE25}"/>
              </a:ext>
            </a:extLst>
          </p:cNvPr>
          <p:cNvSpPr txBox="1"/>
          <p:nvPr/>
        </p:nvSpPr>
        <p:spPr>
          <a:xfrm>
            <a:off x="693900" y="1973207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r>
              <a:rPr lang="ru-RU" sz="2400" b="1" dirty="0">
                <a:latin typeface="Consolas" panose="020B0609020204030204" pitchFamily="49" charset="0"/>
              </a:rPr>
              <a:t>.</a:t>
            </a:r>
            <a:r>
              <a:rPr lang="ru-RU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sleep(</a:t>
            </a:r>
            <a:r>
              <a:rPr lang="ru-RU" sz="2400" b="1" dirty="0">
                <a:latin typeface="Consolas" panose="020B0609020204030204" pitchFamily="49" charset="0"/>
              </a:rPr>
              <a:t>2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ru-RU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ru-RU" sz="2400" b="1" dirty="0">
                <a:latin typeface="Consolas" panose="020B0609020204030204" pitchFamily="49" charset="0"/>
              </a:rPr>
              <a:t>print("Това се показва след 2 секунди.")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847421-8D30-B3D2-3F26-4556D3DD04AF}"/>
              </a:ext>
            </a:extLst>
          </p:cNvPr>
          <p:cNvSpPr txBox="1"/>
          <p:nvPr/>
        </p:nvSpPr>
        <p:spPr>
          <a:xfrm>
            <a:off x="693900" y="4509000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current_time =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time</a:t>
            </a:r>
            <a:r>
              <a:rPr lang="en-GB" sz="2400" b="1" dirty="0">
                <a:latin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ctime()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print(current_time)</a:t>
            </a:r>
            <a:endParaRPr lang="sv-SE" sz="2400" b="1" dirty="0">
              <a:latin typeface="Consolas" panose="020B0609020204030204" pitchFamily="49" charset="0"/>
            </a:endParaRPr>
          </a:p>
        </p:txBody>
      </p:sp>
      <p:pic>
        <p:nvPicPr>
          <p:cNvPr id="6" name="Picture 5" descr="A yellow rectangular object with black text">
            <a:extLst>
              <a:ext uri="{FF2B5EF4-FFF2-40B4-BE49-F238E27FC236}">
                <a16:creationId xmlns:a16="http://schemas.microsoft.com/office/drawing/2014/main" id="{28C0BD9F-C1C7-DFE5-4DBE-6EA24F73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84"/>
          <a:stretch/>
        </p:blipFill>
        <p:spPr>
          <a:xfrm>
            <a:off x="8725788" y="2105559"/>
            <a:ext cx="3106224" cy="1326087"/>
          </a:xfrm>
          <a:prstGeom prst="rect">
            <a:avLst/>
          </a:prstGeom>
        </p:spPr>
      </p:pic>
      <p:sp>
        <p:nvSpPr>
          <p:cNvPr id="12" name="Equal 7">
            <a:extLst>
              <a:ext uri="{FF2B5EF4-FFF2-40B4-BE49-F238E27FC236}">
                <a16:creationId xmlns:a16="http://schemas.microsoft.com/office/drawing/2014/main" id="{392EDD2F-996C-5560-38BD-732A248E25E4}"/>
              </a:ext>
            </a:extLst>
          </p:cNvPr>
          <p:cNvSpPr/>
          <p:nvPr/>
        </p:nvSpPr>
        <p:spPr bwMode="auto">
          <a:xfrm>
            <a:off x="7896000" y="2498603"/>
            <a:ext cx="900000" cy="540000"/>
          </a:xfrm>
          <a:prstGeom prst="mathEqual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71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969DE-27C6-60E1-C2E2-3B702B0A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7690C2D2-7C0C-C552-6D15-196BFD1EF80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5241000" y="3294000"/>
            <a:ext cx="6065892" cy="1215613"/>
          </a:xfrm>
        </p:spPr>
        <p:txBody>
          <a:bodyPr/>
          <a:lstStyle/>
          <a:p>
            <a:r>
              <a:rPr lang="bg-BG" dirty="0"/>
              <a:t>Библиотека за графика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791D58A-A7A2-78B3-27EE-0FC1585CCA2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turtle</a:t>
            </a:r>
          </a:p>
        </p:txBody>
      </p:sp>
      <p:pic>
        <p:nvPicPr>
          <p:cNvPr id="2" name="Picture 2" descr="A Turtle Introduction to Python">
            <a:extLst>
              <a:ext uri="{FF2B5EF4-FFF2-40B4-BE49-F238E27FC236}">
                <a16:creationId xmlns:a16="http://schemas.microsoft.com/office/drawing/2014/main" id="{28FDD148-3953-9D78-A489-947EFCDA7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6000" y="2034000"/>
            <a:ext cx="2610000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87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2CFC6-305E-1465-5B9B-B4179D3B0CC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Библиотеката</a:t>
            </a:r>
            <a:r>
              <a:rPr lang="bg-BG" dirty="0"/>
              <a:t> </a:t>
            </a:r>
            <a:r>
              <a:rPr lang="en-GB" b="1" dirty="0">
                <a:solidFill>
                  <a:schemeClr val="bg1"/>
                </a:solidFill>
              </a:rPr>
              <a:t>turtle</a:t>
            </a:r>
            <a:r>
              <a:rPr lang="en-GB" dirty="0"/>
              <a:t> </a:t>
            </a:r>
            <a:r>
              <a:rPr lang="bg-BG" dirty="0"/>
              <a:t>се вмъква по следния начин:</a:t>
            </a:r>
          </a:p>
          <a:p>
            <a:pPr marL="0" indent="0">
              <a:buNone/>
            </a:pPr>
            <a:endParaRPr lang="en-GB" dirty="0"/>
          </a:p>
          <a:p>
            <a:r>
              <a:rPr lang="bg-BG" dirty="0"/>
              <a:t>Основните </a:t>
            </a:r>
            <a:r>
              <a:rPr lang="bg-BG" b="1" dirty="0"/>
              <a:t>елементи</a:t>
            </a:r>
            <a:r>
              <a:rPr lang="en-GB" dirty="0"/>
              <a:t> (</a:t>
            </a:r>
            <a:r>
              <a:rPr lang="bg-BG" dirty="0"/>
              <a:t>класове</a:t>
            </a:r>
            <a:r>
              <a:rPr lang="en-GB" dirty="0"/>
              <a:t>)</a:t>
            </a:r>
            <a:r>
              <a:rPr lang="bg-BG" dirty="0"/>
              <a:t> в нея са: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Turtle()</a:t>
            </a:r>
            <a:r>
              <a:rPr lang="en-GB" dirty="0"/>
              <a:t> –</a:t>
            </a:r>
            <a:r>
              <a:rPr lang="bg-BG" dirty="0"/>
              <a:t> </a:t>
            </a:r>
            <a:r>
              <a:rPr lang="bg-BG" b="1" dirty="0"/>
              <a:t>героя</a:t>
            </a:r>
            <a:r>
              <a:rPr lang="bg-BG" dirty="0"/>
              <a:t>, който чертае</a:t>
            </a:r>
          </a:p>
          <a:p>
            <a:pPr lvl="1">
              <a:buClr>
                <a:schemeClr val="tx1"/>
              </a:buClr>
            </a:pPr>
            <a:r>
              <a:rPr lang="en-GB" b="1" dirty="0">
                <a:solidFill>
                  <a:schemeClr val="bg1"/>
                </a:solidFill>
              </a:rPr>
              <a:t>Screen()</a:t>
            </a:r>
            <a:r>
              <a:rPr lang="en-GB" dirty="0"/>
              <a:t> –</a:t>
            </a:r>
            <a:r>
              <a:rPr lang="bg-BG" dirty="0"/>
              <a:t> </a:t>
            </a:r>
            <a:r>
              <a:rPr lang="bg-BG" b="1" dirty="0"/>
              <a:t>сцената</a:t>
            </a:r>
            <a:r>
              <a:rPr lang="bg-BG" dirty="0"/>
              <a:t> за рисуване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85A1811-BD2D-4994-11FE-4150B869C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Библиотеката </a:t>
            </a:r>
            <a:r>
              <a:rPr lang="en-GB" dirty="0"/>
              <a:t>turtle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A7B3A-B482-8737-0B6F-1D0B24C11571}"/>
              </a:ext>
            </a:extLst>
          </p:cNvPr>
          <p:cNvSpPr txBox="1"/>
          <p:nvPr/>
        </p:nvSpPr>
        <p:spPr>
          <a:xfrm>
            <a:off x="696000" y="1899000"/>
            <a:ext cx="3780000" cy="601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from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turtle</a:t>
            </a:r>
            <a:r>
              <a:rPr lang="en-GB" sz="2400" b="1" dirty="0">
                <a:latin typeface="Consolas" panose="020B0609020204030204" pitchFamily="49" charset="0"/>
              </a:rPr>
              <a:t> </a:t>
            </a: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bg-BG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r>
              <a:rPr lang="bg-BG" sz="2400" b="1" dirty="0">
                <a:latin typeface="Consolas" panose="020B0609020204030204" pitchFamily="49" charset="0"/>
              </a:rPr>
              <a:t> 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825247-27DF-F566-863D-5515C7B8B91B}"/>
              </a:ext>
            </a:extLst>
          </p:cNvPr>
          <p:cNvSpPr txBox="1"/>
          <p:nvPr/>
        </p:nvSpPr>
        <p:spPr>
          <a:xfrm>
            <a:off x="1011000" y="4788089"/>
            <a:ext cx="4275000" cy="15684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from turtle </a:t>
            </a: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bg-BG" sz="2400" b="1" dirty="0">
                <a:latin typeface="Consolas" panose="020B0609020204030204" pitchFamily="49" charset="0"/>
              </a:rPr>
              <a:t>*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 err="1">
                <a:latin typeface="Consolas" panose="020B0609020204030204" pitchFamily="49" charset="0"/>
              </a:rPr>
              <a:t>my_turtle</a:t>
            </a:r>
            <a:r>
              <a:rPr lang="en-GB" sz="2400" b="1" dirty="0">
                <a:latin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Turtle()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b="1" dirty="0">
                <a:latin typeface="Consolas" panose="020B0609020204030204" pitchFamily="49" charset="0"/>
              </a:rPr>
              <a:t>screen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Screen()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Speech Bubble: Rectangle with Corners Rounded 8">
            <a:extLst>
              <a:ext uri="{FF2B5EF4-FFF2-40B4-BE49-F238E27FC236}">
                <a16:creationId xmlns:a16="http://schemas.microsoft.com/office/drawing/2014/main" id="{F8E2A4BB-0786-CC5B-EFC3-D2195C79213B}"/>
              </a:ext>
            </a:extLst>
          </p:cNvPr>
          <p:cNvSpPr/>
          <p:nvPr/>
        </p:nvSpPr>
        <p:spPr bwMode="auto">
          <a:xfrm>
            <a:off x="6591000" y="4464001"/>
            <a:ext cx="5085000" cy="1443385"/>
          </a:xfrm>
          <a:prstGeom prst="wedgeRoundRectCallout">
            <a:avLst>
              <a:gd name="adj1" fmla="val -88976"/>
              <a:gd name="adj2" fmla="val 308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596D5590-AAC4-7743-91B9-FF66F3066FF1}"/>
              </a:ext>
            </a:extLst>
          </p:cNvPr>
          <p:cNvSpPr/>
          <p:nvPr/>
        </p:nvSpPr>
        <p:spPr bwMode="auto">
          <a:xfrm>
            <a:off x="6591000" y="4464000"/>
            <a:ext cx="5085000" cy="1443385"/>
          </a:xfrm>
          <a:prstGeom prst="wedgeRoundRectCallout">
            <a:avLst>
              <a:gd name="adj1" fmla="val -98440"/>
              <a:gd name="adj2" fmla="val 65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дефинираме нашите обекти, които ще използваме в програмата ни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4522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60265E-2D29-BE37-0135-F13441EB7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0DF829-D21E-7B6F-E869-09CA0F0C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t</a:t>
            </a:r>
            <a:r>
              <a:rPr lang="en-GB" dirty="0"/>
              <a:t>urtle (1)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62C497-AFB9-14D3-0FA2-C50AA6D21C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9040665"/>
              </p:ext>
            </p:extLst>
          </p:nvPr>
        </p:nvGraphicFramePr>
        <p:xfrm>
          <a:off x="387485" y="1359000"/>
          <a:ext cx="11417030" cy="5175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0000">
                  <a:extLst>
                    <a:ext uri="{9D8B030D-6E8A-4147-A177-3AD203B41FA5}">
                      <a16:colId xmlns:a16="http://schemas.microsoft.com/office/drawing/2014/main" val="1555024472"/>
                    </a:ext>
                  </a:extLst>
                </a:gridCol>
                <a:gridCol w="6467030">
                  <a:extLst>
                    <a:ext uri="{9D8B030D-6E8A-4147-A177-3AD203B41FA5}">
                      <a16:colId xmlns:a16="http://schemas.microsoft.com/office/drawing/2014/main" val="2710482895"/>
                    </a:ext>
                  </a:extLst>
                </a:gridCol>
              </a:tblGrid>
              <a:tr h="620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Scratch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Python (turtle module)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8530"/>
                  </a:ext>
                </a:extLst>
              </a:tr>
              <a:tr h="108911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clear()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62438"/>
                  </a:ext>
                </a:extLst>
              </a:tr>
              <a:tr h="109733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pencolor(255, 0, 0) </a:t>
                      </a: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("red")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92551"/>
                  </a:ext>
                </a:extLst>
              </a:tr>
              <a:tr h="124144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pensize(3)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53616"/>
                  </a:ext>
                </a:extLst>
              </a:tr>
              <a:tr h="1126219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pendown()</a:t>
                      </a:r>
                    </a:p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penup()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8987"/>
                  </a:ext>
                </a:extLst>
              </a:tr>
            </a:tbl>
          </a:graphicData>
        </a:graphic>
      </p:graphicFrame>
      <p:pic>
        <p:nvPicPr>
          <p:cNvPr id="9" name="Picture 8" descr="A green rectangular object with white text&#10;&#10;Description automatically generated">
            <a:extLst>
              <a:ext uri="{FF2B5EF4-FFF2-40B4-BE49-F238E27FC236}">
                <a16:creationId xmlns:a16="http://schemas.microsoft.com/office/drawing/2014/main" id="{AB45C560-7649-D325-FAE7-9DA7879E5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0146" y="2034000"/>
            <a:ext cx="2385000" cy="1009661"/>
          </a:xfrm>
          <a:prstGeom prst="rect">
            <a:avLst/>
          </a:prstGeom>
        </p:spPr>
      </p:pic>
      <p:pic>
        <p:nvPicPr>
          <p:cNvPr id="13" name="Picture 12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6983A937-FB65-C684-2082-50FCF97E3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46" y="3160988"/>
            <a:ext cx="3735000" cy="898012"/>
          </a:xfrm>
          <a:prstGeom prst="rect">
            <a:avLst/>
          </a:prstGeom>
        </p:spPr>
      </p:pic>
      <p:pic>
        <p:nvPicPr>
          <p:cNvPr id="17" name="Picture 16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939E42CD-2E62-E72D-E94B-43A85655D0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291" y="4396643"/>
            <a:ext cx="4296709" cy="898012"/>
          </a:xfrm>
          <a:prstGeom prst="rect">
            <a:avLst/>
          </a:prstGeom>
        </p:spPr>
      </p:pic>
      <p:pic>
        <p:nvPicPr>
          <p:cNvPr id="19" name="Picture 18" descr="A green tag with white text&#10;&#10;Description automatically generated">
            <a:extLst>
              <a:ext uri="{FF2B5EF4-FFF2-40B4-BE49-F238E27FC236}">
                <a16:creationId xmlns:a16="http://schemas.microsoft.com/office/drawing/2014/main" id="{D35019FC-3336-35DD-B904-C5DDFF1798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146" y="5562668"/>
            <a:ext cx="1890000" cy="836332"/>
          </a:xfrm>
          <a:prstGeom prst="rect">
            <a:avLst/>
          </a:prstGeom>
        </p:spPr>
      </p:pic>
      <p:pic>
        <p:nvPicPr>
          <p:cNvPr id="21" name="Picture 20" descr="A green tag with white text&#10;&#10;Description automatically generated">
            <a:extLst>
              <a:ext uri="{FF2B5EF4-FFF2-40B4-BE49-F238E27FC236}">
                <a16:creationId xmlns:a16="http://schemas.microsoft.com/office/drawing/2014/main" id="{615F278A-4A66-478E-26F2-D206EA76F1F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0146" y="5571465"/>
            <a:ext cx="1845000" cy="818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312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15CF5-E698-6962-62D0-F957881A22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B8DF6A8-9167-27A6-24AE-786DDD1E60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920CE5-F8EC-3DEA-6E49-403C04ECE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t</a:t>
            </a:r>
            <a:r>
              <a:rPr lang="en-GB" dirty="0"/>
              <a:t>urtle (2)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212CC9-0D04-2539-D1AD-A9DC1A931D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7927928"/>
              </p:ext>
            </p:extLst>
          </p:nvPr>
        </p:nvGraphicFramePr>
        <p:xfrm>
          <a:off x="387485" y="1359000"/>
          <a:ext cx="11417030" cy="52200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5168515">
                  <a:extLst>
                    <a:ext uri="{9D8B030D-6E8A-4147-A177-3AD203B41FA5}">
                      <a16:colId xmlns:a16="http://schemas.microsoft.com/office/drawing/2014/main" val="1555024472"/>
                    </a:ext>
                  </a:extLst>
                </a:gridCol>
                <a:gridCol w="6248515">
                  <a:extLst>
                    <a:ext uri="{9D8B030D-6E8A-4147-A177-3AD203B41FA5}">
                      <a16:colId xmlns:a16="http://schemas.microsoft.com/office/drawing/2014/main" val="2710482895"/>
                    </a:ext>
                  </a:extLst>
                </a:gridCol>
              </a:tblGrid>
              <a:tr h="620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Scratch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Python (turtle module)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8530"/>
                  </a:ext>
                </a:extLst>
              </a:tr>
              <a:tr h="113411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goto(0, 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62438"/>
                  </a:ext>
                </a:extLst>
              </a:tr>
              <a:tr h="109733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setheading(0)</a:t>
                      </a:r>
                    </a:p>
                    <a:p>
                      <a:pPr algn="ctr"/>
                      <a:r>
                        <a:rPr lang="bg-BG" sz="20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GB" sz="2000" b="0" dirty="0">
                          <a:solidFill>
                            <a:schemeClr val="tx1"/>
                          </a:solidFill>
                        </a:rPr>
                        <a:t>0 – </a:t>
                      </a:r>
                      <a:r>
                        <a:rPr lang="bg-BG" sz="2000" b="0" dirty="0">
                          <a:solidFill>
                            <a:schemeClr val="tx1"/>
                          </a:solidFill>
                        </a:rPr>
                        <a:t>надясно, 90 – нагоре, 180 – наляво, 270 – надолу)</a:t>
                      </a:r>
                      <a:endParaRPr lang="en-GB" sz="20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92551"/>
                  </a:ext>
                </a:extLst>
              </a:tr>
              <a:tr h="1241446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setx(random.randint(-20, 60))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53616"/>
                  </a:ext>
                </a:extLst>
              </a:tr>
              <a:tr h="1126219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sety(random.randint(30, 80))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28987"/>
                  </a:ext>
                </a:extLst>
              </a:tr>
            </a:tbl>
          </a:graphicData>
        </a:graphic>
      </p:graphicFrame>
      <p:pic>
        <p:nvPicPr>
          <p:cNvPr id="11" name="Picture 10" descr="A blue rectangular object with white text&#10;&#10;Description automatically generated">
            <a:extLst>
              <a:ext uri="{FF2B5EF4-FFF2-40B4-BE49-F238E27FC236}">
                <a16:creationId xmlns:a16="http://schemas.microsoft.com/office/drawing/2014/main" id="{58FD6686-3AFA-1D71-702E-30573C00D5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2124000"/>
            <a:ext cx="3150000" cy="977953"/>
          </a:xfrm>
          <a:prstGeom prst="rect">
            <a:avLst/>
          </a:prstGeom>
        </p:spPr>
      </p:pic>
      <p:pic>
        <p:nvPicPr>
          <p:cNvPr id="15" name="Picture 14" descr="A blue rectangle with white text&#10;&#10;Description automatically generated">
            <a:extLst>
              <a:ext uri="{FF2B5EF4-FFF2-40B4-BE49-F238E27FC236}">
                <a16:creationId xmlns:a16="http://schemas.microsoft.com/office/drawing/2014/main" id="{911F348C-BE65-1D04-F4B7-D833F5F2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6000" y="3123900"/>
            <a:ext cx="3060000" cy="1033389"/>
          </a:xfrm>
          <a:prstGeom prst="rect">
            <a:avLst/>
          </a:prstGeom>
        </p:spPr>
      </p:pic>
      <p:pic>
        <p:nvPicPr>
          <p:cNvPr id="18" name="Picture 17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90F7DB20-9F5E-C667-5C68-9BFDF8D000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000" y="4532885"/>
            <a:ext cx="4950000" cy="705491"/>
          </a:xfrm>
          <a:prstGeom prst="rect">
            <a:avLst/>
          </a:prstGeom>
        </p:spPr>
      </p:pic>
      <p:pic>
        <p:nvPicPr>
          <p:cNvPr id="22" name="Picture 21" descr="A green rectangle with white text&#10;&#10;Description automatically generated">
            <a:extLst>
              <a:ext uri="{FF2B5EF4-FFF2-40B4-BE49-F238E27FC236}">
                <a16:creationId xmlns:a16="http://schemas.microsoft.com/office/drawing/2014/main" id="{6550AAE0-46CB-81A2-F4E5-3AAD45A38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361" y="5613972"/>
            <a:ext cx="4799277" cy="777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382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09045-B65A-59C6-18C8-1F070CB6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DC8B66-ADBB-74EC-B0F9-893F6424D8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2327D6-AEEB-BC85-6239-83379C9CD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t</a:t>
            </a:r>
            <a:r>
              <a:rPr lang="en-GB" dirty="0"/>
              <a:t>urtle (3)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32AC65B-63E3-3ACE-6E6A-F5B2BBC0C4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877678"/>
              </p:ext>
            </p:extLst>
          </p:nvPr>
        </p:nvGraphicFramePr>
        <p:xfrm>
          <a:off x="387485" y="1639486"/>
          <a:ext cx="11417030" cy="409378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068515">
                  <a:extLst>
                    <a:ext uri="{9D8B030D-6E8A-4147-A177-3AD203B41FA5}">
                      <a16:colId xmlns:a16="http://schemas.microsoft.com/office/drawing/2014/main" val="1555024472"/>
                    </a:ext>
                  </a:extLst>
                </a:gridCol>
                <a:gridCol w="5348515">
                  <a:extLst>
                    <a:ext uri="{9D8B030D-6E8A-4147-A177-3AD203B41FA5}">
                      <a16:colId xmlns:a16="http://schemas.microsoft.com/office/drawing/2014/main" val="2710482895"/>
                    </a:ext>
                  </a:extLst>
                </a:gridCol>
              </a:tblGrid>
              <a:tr h="620889"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Scratch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bg2"/>
                          </a:solidFill>
                        </a:rPr>
                        <a:t>Python (turtle module)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18530"/>
                  </a:ext>
                </a:extLst>
              </a:tr>
              <a:tr h="1134111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forward(30)</a:t>
                      </a:r>
                    </a:p>
                    <a:p>
                      <a:pPr algn="ctr"/>
                      <a:r>
                        <a:rPr lang="en-GB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backward(30)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1962438"/>
                  </a:ext>
                </a:extLst>
              </a:tr>
              <a:tr h="1097335"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left(15)</a:t>
                      </a:r>
                    </a:p>
                    <a:p>
                      <a:pPr algn="ctr"/>
                      <a:r>
                        <a:rPr lang="en-GB" sz="2400" b="0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sz="2400" b="1" dirty="0">
                          <a:solidFill>
                            <a:schemeClr val="tx1"/>
                          </a:solidFill>
                        </a:rPr>
                        <a:t>right(45)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6192551"/>
                  </a:ext>
                </a:extLst>
              </a:tr>
              <a:tr h="1241446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my_turtle.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speed(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цяло число</a:t>
                      </a:r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) </a:t>
                      </a:r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– 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задава </a:t>
                      </a:r>
                      <a:r>
                        <a:rPr lang="bg-BG" b="1" dirty="0">
                          <a:solidFill>
                            <a:schemeClr val="tx1"/>
                          </a:solidFill>
                        </a:rPr>
                        <a:t>скоростта</a:t>
                      </a:r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 на движение на героя </a:t>
                      </a:r>
                    </a:p>
                    <a:p>
                      <a:pPr algn="ctr"/>
                      <a:r>
                        <a:rPr lang="bg-BG" dirty="0">
                          <a:solidFill>
                            <a:schemeClr val="tx1"/>
                          </a:solidFill>
                        </a:rPr>
                        <a:t>(1 – много бавно, ..., 9 – много бързо)</a:t>
                      </a:r>
                      <a:endParaRPr lang="en-GB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GB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6353616"/>
                  </a:ext>
                </a:extLst>
              </a:tr>
            </a:tbl>
          </a:graphicData>
        </a:graphic>
      </p:graphicFrame>
      <p:pic>
        <p:nvPicPr>
          <p:cNvPr id="10" name="Picture 9" descr="A blue rectangular sign with white text and black background&#10;&#10;Description automatically generated">
            <a:extLst>
              <a:ext uri="{FF2B5EF4-FFF2-40B4-BE49-F238E27FC236}">
                <a16:creationId xmlns:a16="http://schemas.microsoft.com/office/drawing/2014/main" id="{F933E34E-32AD-AF7E-8958-1CC16BB93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2062" y="2398173"/>
            <a:ext cx="2588938" cy="789228"/>
          </a:xfrm>
          <a:prstGeom prst="rect">
            <a:avLst/>
          </a:prstGeom>
        </p:spPr>
      </p:pic>
      <p:pic>
        <p:nvPicPr>
          <p:cNvPr id="13" name="Picture 12" descr="A blue rectangle with white text and black background&#10;&#10;Description automatically generated">
            <a:extLst>
              <a:ext uri="{FF2B5EF4-FFF2-40B4-BE49-F238E27FC236}">
                <a16:creationId xmlns:a16="http://schemas.microsoft.com/office/drawing/2014/main" id="{280ADA94-879C-00F9-4679-2570BC0B6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152" y="2422401"/>
            <a:ext cx="2610000" cy="808147"/>
          </a:xfrm>
          <a:prstGeom prst="rect">
            <a:avLst/>
          </a:prstGeom>
        </p:spPr>
      </p:pic>
      <p:pic>
        <p:nvPicPr>
          <p:cNvPr id="16" name="Picture 15" descr="A blue screen with white arrows and a circle&#10;&#10;Description automatically generated">
            <a:extLst>
              <a:ext uri="{FF2B5EF4-FFF2-40B4-BE49-F238E27FC236}">
                <a16:creationId xmlns:a16="http://schemas.microsoft.com/office/drawing/2014/main" id="{21C9DA1F-B739-6377-8BF3-002E6C8F7F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3563052"/>
            <a:ext cx="2871848" cy="765948"/>
          </a:xfrm>
          <a:prstGeom prst="rect">
            <a:avLst/>
          </a:prstGeom>
        </p:spPr>
      </p:pic>
      <p:pic>
        <p:nvPicPr>
          <p:cNvPr id="19" name="Picture 18" descr="A blue screen with a white arrow and a white circle&#10;&#10;Description automatically generated">
            <a:extLst>
              <a:ext uri="{FF2B5EF4-FFF2-40B4-BE49-F238E27FC236}">
                <a16:creationId xmlns:a16="http://schemas.microsoft.com/office/drawing/2014/main" id="{811C870D-FD4F-9128-9F42-1FA3224EBA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848" y="3550557"/>
            <a:ext cx="2871848" cy="7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70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40410C-1963-160A-801D-ED86D557F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680AD7-C286-11AC-CF50-26446200C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Scratch </a:t>
            </a:r>
            <a:r>
              <a:rPr lang="bg-BG" dirty="0"/>
              <a:t>срещу </a:t>
            </a:r>
            <a:r>
              <a:rPr lang="en-GB" dirty="0"/>
              <a:t>Python (turtle)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210732-9528-83E3-CB05-BD0AEA1B5C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000" y="1255768"/>
            <a:ext cx="2930402" cy="48840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D27B0AE-61D8-DEA6-B159-1C5DA9744D79}"/>
              </a:ext>
            </a:extLst>
          </p:cNvPr>
          <p:cNvSpPr txBox="1"/>
          <p:nvPr/>
        </p:nvSpPr>
        <p:spPr>
          <a:xfrm>
            <a:off x="7433030" y="1224000"/>
            <a:ext cx="4320000" cy="493921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from turtle import *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 err="1">
                <a:latin typeface="Consolas" panose="020B0609020204030204" pitchFamily="49" charset="0"/>
              </a:rPr>
              <a:t>my_turtle</a:t>
            </a:r>
            <a:r>
              <a:rPr lang="en-GB" sz="2000" b="1" dirty="0">
                <a:latin typeface="Consolas" panose="020B0609020204030204" pitchFamily="49" charset="0"/>
              </a:rPr>
              <a:t> = Turtle()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my_turtle.clear()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my_turtle.pendown()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my_turtle.pencolor("purple")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my_turtle.setheading(0)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my_turtle.goto(0, 0)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for i in range(4):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   my_turtle.forward(100)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   my_turtle.left(90)</a:t>
            </a: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000" b="1" dirty="0">
              <a:latin typeface="Consolas" panose="020B0609020204030204" pitchFamily="49" charset="0"/>
            </a:endParaRPr>
          </a:p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000" b="1" dirty="0">
                <a:latin typeface="Consolas" panose="020B0609020204030204" pitchFamily="49" charset="0"/>
              </a:rPr>
              <a:t>my_turtle.penup()</a:t>
            </a:r>
          </a:p>
        </p:txBody>
      </p:sp>
      <p:sp>
        <p:nvSpPr>
          <p:cNvPr id="13" name="Speech Bubble: Rectangle with Corners Rounded 12">
            <a:extLst>
              <a:ext uri="{FF2B5EF4-FFF2-40B4-BE49-F238E27FC236}">
                <a16:creationId xmlns:a16="http://schemas.microsoft.com/office/drawing/2014/main" id="{6A6A3C85-CF10-DEAB-2694-55021F0A5B31}"/>
              </a:ext>
            </a:extLst>
          </p:cNvPr>
          <p:cNvSpPr/>
          <p:nvPr/>
        </p:nvSpPr>
        <p:spPr bwMode="auto">
          <a:xfrm>
            <a:off x="4301402" y="1359000"/>
            <a:ext cx="2930402" cy="1440000"/>
          </a:xfrm>
          <a:prstGeom prst="wedgeRoundRectCallout">
            <a:avLst>
              <a:gd name="adj1" fmla="val -48885"/>
              <a:gd name="adj2" fmla="val 855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Какво ще се начертае от тези блокове код?</a:t>
            </a:r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08532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Библиотеките</a:t>
            </a:r>
            <a:r>
              <a:rPr lang="ru-RU" sz="2800" dirty="0">
                <a:solidFill>
                  <a:schemeClr val="bg2"/>
                </a:solidFill>
              </a:rPr>
              <a:t> – </a:t>
            </a:r>
            <a:r>
              <a:rPr lang="ru-RU" sz="2800" b="1" dirty="0">
                <a:solidFill>
                  <a:schemeClr val="bg2"/>
                </a:solidFill>
              </a:rPr>
              <a:t>модули</a:t>
            </a:r>
            <a:r>
              <a:rPr lang="ru-RU" sz="2800" dirty="0">
                <a:solidFill>
                  <a:schemeClr val="bg2"/>
                </a:solidFill>
              </a:rPr>
              <a:t> с готови </a:t>
            </a:r>
            <a:r>
              <a:rPr lang="ru-RU" sz="2800" b="1" dirty="0">
                <a:solidFill>
                  <a:schemeClr val="bg2"/>
                </a:solidFill>
              </a:rPr>
              <a:t>функции</a:t>
            </a:r>
            <a:r>
              <a:rPr lang="ru-RU" sz="2800" dirty="0">
                <a:solidFill>
                  <a:schemeClr val="bg2"/>
                </a:solidFill>
              </a:rPr>
              <a:t>, които </a:t>
            </a:r>
            <a:r>
              <a:rPr lang="ru-RU" sz="2800" b="1" dirty="0">
                <a:solidFill>
                  <a:schemeClr val="bg2"/>
                </a:solidFill>
              </a:rPr>
              <a:t>улесняват</a:t>
            </a:r>
            <a:r>
              <a:rPr lang="ru-RU" sz="2800" dirty="0">
                <a:solidFill>
                  <a:schemeClr val="bg2"/>
                </a:solidFill>
              </a:rPr>
              <a:t> </a:t>
            </a:r>
            <a:r>
              <a:rPr lang="ru-RU" sz="2800" b="1" dirty="0">
                <a:solidFill>
                  <a:schemeClr val="bg2"/>
                </a:solidFill>
              </a:rPr>
              <a:t>програмирането</a:t>
            </a:r>
            <a:r>
              <a:rPr lang="ru-RU" sz="2800" dirty="0">
                <a:solidFill>
                  <a:schemeClr val="bg2"/>
                </a:solidFill>
              </a:rPr>
              <a:t> и </a:t>
            </a:r>
            <a:r>
              <a:rPr lang="ru-RU" sz="2800" b="1" dirty="0">
                <a:solidFill>
                  <a:schemeClr val="bg2"/>
                </a:solidFill>
              </a:rPr>
              <a:t>разширяват възможностите </a:t>
            </a:r>
            <a:r>
              <a:rPr lang="ru-RU" sz="2800" dirty="0">
                <a:solidFill>
                  <a:schemeClr val="bg2"/>
                </a:solidFill>
              </a:rPr>
              <a:t>на кода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2800" dirty="0">
                <a:solidFill>
                  <a:schemeClr val="bg2"/>
                </a:solidFill>
              </a:rPr>
              <a:t>"</a:t>
            </a:r>
            <a:r>
              <a:rPr lang="en-GB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</a:t>
            </a:r>
            <a:r>
              <a:rPr lang="en-GB" sz="2800" dirty="0">
                <a:solidFill>
                  <a:schemeClr val="bg2"/>
                </a:solidFill>
              </a:rPr>
              <a:t>" –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ключова дума </a:t>
            </a:r>
            <a:r>
              <a:rPr lang="bg-BG" sz="2800" dirty="0">
                <a:solidFill>
                  <a:schemeClr val="bg2"/>
                </a:solidFill>
              </a:rPr>
              <a:t>за </a:t>
            </a:r>
            <a:r>
              <a:rPr lang="bg-BG" sz="2800" b="1" dirty="0">
                <a:solidFill>
                  <a:schemeClr val="bg2"/>
                </a:solidFill>
              </a:rPr>
              <a:t>вмъкване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библиотеки</a:t>
            </a: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Примерни библиотеки: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600" dirty="0">
                <a:solidFill>
                  <a:schemeClr val="bg2"/>
                </a:solidFill>
              </a:rPr>
              <a:t>random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600" dirty="0">
                <a:solidFill>
                  <a:schemeClr val="bg2"/>
                </a:solidFill>
              </a:rPr>
              <a:t>time</a:t>
            </a:r>
          </a:p>
          <a:p>
            <a:pPr marL="989631" lvl="1" indent="-456565">
              <a:lnSpc>
                <a:spcPct val="100000"/>
              </a:lnSpc>
              <a:buClr>
                <a:schemeClr val="bg2"/>
              </a:buClr>
            </a:pPr>
            <a:r>
              <a:rPr lang="en-GB" sz="2600" dirty="0">
                <a:solidFill>
                  <a:schemeClr val="bg2"/>
                </a:solidFill>
              </a:rPr>
              <a:t>turtle</a:t>
            </a:r>
            <a:endParaRPr lang="ru-RU" sz="26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Библиотеки</a:t>
            </a:r>
          </a:p>
          <a:p>
            <a:r>
              <a:rPr lang="bg-BG" dirty="0"/>
              <a:t>͏</a:t>
            </a:r>
            <a:r>
              <a:rPr lang="bg-BG" b="1" dirty="0"/>
              <a:t>Използване</a:t>
            </a:r>
            <a:r>
              <a:rPr lang="bg-BG" dirty="0"/>
              <a:t> на библиотеки</a:t>
            </a:r>
          </a:p>
          <a:p>
            <a:pPr lvl="1"/>
            <a:r>
              <a:rPr lang="en-US" dirty="0"/>
              <a:t>random</a:t>
            </a:r>
          </a:p>
          <a:p>
            <a:pPr lvl="1"/>
            <a:r>
              <a:rPr lang="en-US" dirty="0"/>
              <a:t>time</a:t>
            </a:r>
          </a:p>
          <a:p>
            <a:pPr lvl="1"/>
            <a:r>
              <a:rPr lang="en-US" dirty="0"/>
              <a:t>turtle</a:t>
            </a:r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Допълнителни модули с функционалности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Библиотеки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344" y="1314000"/>
            <a:ext cx="1877311" cy="290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9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56000" y="1121143"/>
            <a:ext cx="9450000" cy="5546589"/>
          </a:xfrm>
        </p:spPr>
        <p:txBody>
          <a:bodyPr/>
          <a:lstStyle/>
          <a:p>
            <a:r>
              <a:rPr lang="ru-RU" dirty="0"/>
              <a:t>͏</a:t>
            </a:r>
            <a:r>
              <a:rPr lang="ru-RU" b="1" dirty="0">
                <a:solidFill>
                  <a:schemeClr val="bg1"/>
                </a:solidFill>
              </a:rPr>
              <a:t>Библиотеки</a:t>
            </a:r>
            <a:r>
              <a:rPr lang="ru-RU" dirty="0"/>
              <a:t> – допълнителни </a:t>
            </a:r>
            <a:r>
              <a:rPr lang="ru-RU" b="1" dirty="0"/>
              <a:t>модули</a:t>
            </a:r>
            <a:r>
              <a:rPr lang="ru-RU" dirty="0"/>
              <a:t> с </a:t>
            </a:r>
            <a:r>
              <a:rPr lang="ru-RU" b="1" dirty="0"/>
              <a:t>готови функции</a:t>
            </a:r>
            <a:r>
              <a:rPr lang="ru-RU" dirty="0"/>
              <a:t> и </a:t>
            </a:r>
            <a:r>
              <a:rPr lang="ru-RU" b="1" dirty="0"/>
              <a:t>команди</a:t>
            </a:r>
          </a:p>
          <a:p>
            <a:pPr lvl="1"/>
            <a:r>
              <a:rPr lang="ru-RU" b="1" dirty="0"/>
              <a:t>Улесняват</a:t>
            </a:r>
            <a:r>
              <a:rPr lang="ru-RU" dirty="0"/>
              <a:t> програмирането</a:t>
            </a:r>
          </a:p>
          <a:p>
            <a:pPr lvl="1"/>
            <a:r>
              <a:rPr lang="ru-RU" b="1" dirty="0"/>
              <a:t>Разширяват</a:t>
            </a:r>
            <a:r>
              <a:rPr lang="ru-RU" dirty="0"/>
              <a:t> възможностите на езика</a:t>
            </a:r>
          </a:p>
          <a:p>
            <a:r>
              <a:rPr lang="ru-RU" dirty="0"/>
              <a:t>Те се вмъкват в началото на кода с </a:t>
            </a:r>
            <a:r>
              <a:rPr lang="ru-RU" b="1" dirty="0"/>
              <a:t>ключовата дума</a:t>
            </a:r>
            <a:r>
              <a:rPr lang="ru-RU" dirty="0"/>
              <a:t> "</a:t>
            </a:r>
            <a:r>
              <a:rPr lang="en-US" b="1" dirty="0">
                <a:solidFill>
                  <a:schemeClr val="bg1"/>
                </a:solidFill>
              </a:rPr>
              <a:t>import</a:t>
            </a:r>
            <a:r>
              <a:rPr lang="ru-RU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библиотеките?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846000" y="5139000"/>
            <a:ext cx="427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random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Твоят код...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6523500" y="4755131"/>
            <a:ext cx="3915000" cy="630000"/>
          </a:xfrm>
          <a:prstGeom prst="wedgeRoundRectCallout">
            <a:avLst>
              <a:gd name="adj1" fmla="val -56929"/>
              <a:gd name="adj2" fmla="val 440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Името на библиотеката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6000" y="5184000"/>
            <a:ext cx="1996570" cy="199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403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ubtitle 7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Основни библиотеки в </a:t>
            </a:r>
            <a:r>
              <a:rPr lang="en-US" dirty="0"/>
              <a:t>Python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Използване на библиотеки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3500" y="1494000"/>
            <a:ext cx="2205000" cy="22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5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</a:t>
            </a:r>
            <a:r>
              <a:rPr lang="en-US" dirty="0"/>
              <a:t> </a:t>
            </a:r>
            <a:r>
              <a:rPr lang="bg-BG" dirty="0"/>
              <a:t>езика </a:t>
            </a:r>
            <a:r>
              <a:rPr lang="en-US" b="1" dirty="0"/>
              <a:t>Python</a:t>
            </a:r>
            <a:r>
              <a:rPr lang="en-US" dirty="0"/>
              <a:t> </a:t>
            </a:r>
            <a:r>
              <a:rPr lang="bg-BG" dirty="0"/>
              <a:t>има създадени </a:t>
            </a:r>
            <a:r>
              <a:rPr lang="bg-BG" b="1" dirty="0"/>
              <a:t>множество библиотеки </a:t>
            </a:r>
            <a:endParaRPr lang="en-US" b="1" dirty="0"/>
          </a:p>
          <a:p>
            <a:r>
              <a:rPr lang="bg-BG" b="1" dirty="0"/>
              <a:t>Примери</a:t>
            </a:r>
            <a:r>
              <a:rPr lang="bg-BG" dirty="0"/>
              <a:t>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random</a:t>
            </a:r>
          </a:p>
          <a:p>
            <a:pPr lvl="2"/>
            <a:r>
              <a:rPr lang="bg-BG" dirty="0"/>
              <a:t>При използване на </a:t>
            </a:r>
            <a:r>
              <a:rPr lang="bg-BG" b="1" dirty="0"/>
              <a:t>случайни величини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en-US" dirty="0"/>
              <a:t>͏͏</a:t>
            </a:r>
            <a:r>
              <a:rPr lang="en-US" b="1" dirty="0">
                <a:solidFill>
                  <a:schemeClr val="bg1"/>
                </a:solidFill>
              </a:rPr>
              <a:t>time</a:t>
            </a:r>
          </a:p>
          <a:p>
            <a:pPr lvl="2"/>
            <a:r>
              <a:rPr lang="bg-BG" dirty="0"/>
              <a:t>При нужда от команди за </a:t>
            </a:r>
            <a:r>
              <a:rPr lang="bg-BG" b="1" dirty="0"/>
              <a:t>време</a:t>
            </a:r>
            <a:endParaRPr lang="en-US" b="1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turtle</a:t>
            </a:r>
          </a:p>
          <a:p>
            <a:pPr lvl="2"/>
            <a:r>
              <a:rPr lang="bg-BG" dirty="0"/>
              <a:t>При работа с </a:t>
            </a:r>
            <a:r>
              <a:rPr lang="bg-BG" b="1" dirty="0"/>
              <a:t>графика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Библиотеки в </a:t>
            </a:r>
            <a:r>
              <a:rPr lang="en-US" dirty="0"/>
              <a:t>Python</a:t>
            </a:r>
          </a:p>
        </p:txBody>
      </p:sp>
      <p:pic>
        <p:nvPicPr>
          <p:cNvPr id="3074" name="Picture 2" descr="A Turtle Introduction to Pyth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000" y="4869000"/>
            <a:ext cx="2610000" cy="1526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6" descr="Dice Mahjong Game Random Number Generation Gambling, PNG, 568x551px, Dice,  Dice Game, Gambling, Game, Games Download"/>
          <p:cNvSpPr>
            <a:spLocks noChangeAspect="1" noChangeArrowheads="1"/>
          </p:cNvSpPr>
          <p:nvPr/>
        </p:nvSpPr>
        <p:spPr bwMode="auto">
          <a:xfrm>
            <a:off x="155575" y="-838200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80" name="Picture 8" descr="Weak Random Number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9642" y="1922354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Time icons for free download | Freepik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1000" y="4088027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203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>
          <a:xfrm>
            <a:off x="5241000" y="3338386"/>
            <a:ext cx="6065892" cy="1215613"/>
          </a:xfrm>
        </p:spPr>
        <p:txBody>
          <a:bodyPr/>
          <a:lstStyle/>
          <a:p>
            <a:r>
              <a:rPr lang="bg-BG" dirty="0"/>
              <a:t>Библиотека за случайни величини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5241000" y="1899000"/>
            <a:ext cx="6065892" cy="1326380"/>
          </a:xfrm>
        </p:spPr>
        <p:txBody>
          <a:bodyPr/>
          <a:lstStyle/>
          <a:p>
            <a:r>
              <a:rPr lang="en-US" dirty="0"/>
              <a:t>random</a:t>
            </a:r>
          </a:p>
        </p:txBody>
      </p:sp>
      <p:pic>
        <p:nvPicPr>
          <p:cNvPr id="7" name="Picture 8" descr="Weak Random Number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6000" y="2034000"/>
            <a:ext cx="2636633" cy="169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837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Aft>
                <a:spcPts val="4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randint()</a:t>
            </a:r>
            <a:r>
              <a:rPr lang="en-US" b="1" dirty="0">
                <a:solidFill>
                  <a:schemeClr val="accent4"/>
                </a:solidFill>
              </a:rPr>
              <a:t> </a:t>
            </a:r>
            <a:r>
              <a:rPr lang="en-US" b="1" dirty="0"/>
              <a:t>– </a:t>
            </a:r>
            <a:r>
              <a:rPr lang="bg-BG" sz="3400" b="1" dirty="0"/>
              <a:t>с</a:t>
            </a:r>
            <a:r>
              <a:rPr lang="ru-RU" sz="3400" b="1" dirty="0"/>
              <a:t>лучайно цяло число </a:t>
            </a:r>
            <a:r>
              <a:rPr lang="ru-RU" sz="3400" dirty="0"/>
              <a:t>в зададен </a:t>
            </a:r>
            <a:r>
              <a:rPr lang="ru-RU" sz="3400" b="1" dirty="0"/>
              <a:t>диапазон</a:t>
            </a:r>
            <a:endParaRPr lang="en-US" sz="3400" b="1" dirty="0">
              <a:solidFill>
                <a:schemeClr val="accent4"/>
              </a:solidFill>
            </a:endParaRPr>
          </a:p>
          <a:p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uniform()</a:t>
            </a:r>
            <a:r>
              <a:rPr lang="sv-SE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</a:t>
            </a:r>
            <a:r>
              <a:rPr lang="bg-BG" sz="3400" b="1" dirty="0">
                <a:solidFill>
                  <a:schemeClr val="accent4"/>
                </a:solidFill>
              </a:rPr>
              <a:t> </a:t>
            </a:r>
            <a:r>
              <a:rPr lang="ru-RU" sz="3400" b="1" dirty="0"/>
              <a:t>случайно десетично число </a:t>
            </a:r>
            <a:r>
              <a:rPr lang="ru-RU" sz="3400" dirty="0"/>
              <a:t>в </a:t>
            </a:r>
            <a:r>
              <a:rPr lang="ru-RU" sz="3400" b="1" dirty="0"/>
              <a:t>диапазон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random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3900" y="1973207"/>
            <a:ext cx="71100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random_integer = 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randint(</a:t>
            </a:r>
            <a:r>
              <a:rPr lang="sv-SE" sz="2400" b="1" dirty="0">
                <a:latin typeface="Consolas" panose="020B0609020204030204" pitchFamily="49" charset="0"/>
              </a:rPr>
              <a:t>1, 10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>
                <a:latin typeface="Consolas" panose="020B0609020204030204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print(random_integer)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3900" y="4509000"/>
            <a:ext cx="7697100" cy="15907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random_float = </a:t>
            </a:r>
            <a:r>
              <a:rPr lang="sv-SE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uniform(</a:t>
            </a:r>
            <a:r>
              <a:rPr lang="sv-SE" sz="2400" b="1" dirty="0">
                <a:latin typeface="Consolas" panose="020B0609020204030204" pitchFamily="49" charset="0"/>
              </a:rPr>
              <a:t>1.5, 5.5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sv-SE" sz="2400" b="1" dirty="0">
                <a:latin typeface="Consolas" panose="020B0609020204030204" pitchFamily="49" charset="0"/>
              </a:rPr>
              <a:t> print(random_float)</a:t>
            </a: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6742972" y="1789444"/>
            <a:ext cx="3808027" cy="858514"/>
          </a:xfrm>
          <a:prstGeom prst="wedgeRoundRectCallout">
            <a:avLst>
              <a:gd name="adj1" fmla="val -57532"/>
              <a:gd name="adj2" fmla="val 527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Най-малкото 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491000" y="2934000"/>
            <a:ext cx="3943027" cy="858514"/>
          </a:xfrm>
          <a:prstGeom prst="wedgeRoundRectCallout">
            <a:avLst>
              <a:gd name="adj1" fmla="val -63237"/>
              <a:gd name="adj2" fmla="val -406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Най-голямото число, което може да бъде избрано</a:t>
            </a:r>
            <a:endParaRPr lang="en-US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44696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400" b="1" dirty="0">
                <a:solidFill>
                  <a:schemeClr val="bg1"/>
                </a:solidFill>
              </a:rPr>
              <a:t>shuffle()</a:t>
            </a:r>
            <a:r>
              <a:rPr lang="bg-BG" sz="3400" b="1" dirty="0">
                <a:solidFill>
                  <a:schemeClr val="accent4"/>
                </a:solidFill>
              </a:rPr>
              <a:t> </a:t>
            </a:r>
            <a:r>
              <a:rPr lang="bg-BG" sz="3400" b="1" dirty="0"/>
              <a:t>– р</a:t>
            </a:r>
            <a:r>
              <a:rPr lang="ru-RU" b="1" dirty="0"/>
              <a:t>азбъркване</a:t>
            </a:r>
            <a:r>
              <a:rPr lang="ru-RU" dirty="0"/>
              <a:t> на </a:t>
            </a:r>
            <a:r>
              <a:rPr lang="ru-RU" b="1" dirty="0"/>
              <a:t>елементи</a:t>
            </a:r>
            <a:r>
              <a:rPr lang="ru-RU" dirty="0"/>
              <a:t> в списък</a:t>
            </a:r>
          </a:p>
          <a:p>
            <a:pPr>
              <a:spcAft>
                <a:spcPts val="5400"/>
              </a:spcAft>
              <a:buClr>
                <a:schemeClr val="tx1"/>
              </a:buClr>
            </a:pPr>
            <a:endParaRPr lang="en-US" sz="3400" b="1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sz="3400" b="1" dirty="0">
              <a:solidFill>
                <a:schemeClr val="accent4"/>
              </a:solidFill>
            </a:endParaRPr>
          </a:p>
          <a:p>
            <a:pPr>
              <a:buClr>
                <a:schemeClr val="tx1"/>
              </a:buClr>
            </a:pPr>
            <a:r>
              <a:rPr lang="sv-SE" sz="3400" b="1" dirty="0">
                <a:solidFill>
                  <a:schemeClr val="bg1"/>
                </a:solidFill>
              </a:rPr>
              <a:t>choice() </a:t>
            </a:r>
            <a:r>
              <a:rPr lang="bg-BG" sz="3400" b="1" dirty="0"/>
              <a:t>– случаен елемент </a:t>
            </a:r>
            <a:r>
              <a:rPr lang="bg-BG" sz="3400" dirty="0"/>
              <a:t>от списък</a:t>
            </a:r>
            <a:endParaRPr lang="bg-BG" sz="3400" dirty="0">
              <a:solidFill>
                <a:schemeClr val="accent4"/>
              </a:solidFill>
            </a:endParaRPr>
          </a:p>
          <a:p>
            <a:endParaRPr lang="en-US" sz="34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Команди от библиотеката </a:t>
            </a:r>
            <a:r>
              <a:rPr lang="en-US" dirty="0"/>
              <a:t>random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51000" y="1876534"/>
            <a:ext cx="7110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numbers = [1, 2, 3, 4, 5]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en-US" sz="2400" b="1" dirty="0">
                <a:latin typeface="Consolas" panose="020B06090202040302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shuffle(</a:t>
            </a:r>
            <a:r>
              <a:rPr lang="en-US" sz="2400" b="1" dirty="0">
                <a:latin typeface="Consolas" panose="020B0609020204030204" pitchFamily="49" charset="0"/>
              </a:rPr>
              <a:t>numbers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print(numbers)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51000" y="4554001"/>
            <a:ext cx="9585000" cy="199705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import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endParaRPr lang="bg-BG" sz="2400" b="1" dirty="0">
              <a:solidFill>
                <a:schemeClr val="accent4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fruits = ['apple', 'banana', 'cherry', 'orange']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random_fruit = </a:t>
            </a:r>
            <a:r>
              <a:rPr lang="en-US" sz="2400" b="1" dirty="0">
                <a:solidFill>
                  <a:schemeClr val="accent4"/>
                </a:solidFill>
                <a:latin typeface="Consolas" panose="020B0609020204030204" pitchFamily="49" charset="0"/>
              </a:rPr>
              <a:t>random</a:t>
            </a:r>
            <a:r>
              <a:rPr lang="sv-SE" sz="2400" b="1" dirty="0">
                <a:latin typeface="Consolas" panose="020B0609020204030204" pitchFamily="49" charset="0"/>
              </a:rPr>
              <a:t>.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choice(</a:t>
            </a:r>
            <a:r>
              <a:rPr lang="sv-SE" sz="2400" b="1" dirty="0">
                <a:latin typeface="Consolas" panose="020B0609020204030204" pitchFamily="49" charset="0"/>
              </a:rPr>
              <a:t>fruits</a:t>
            </a:r>
            <a:r>
              <a:rPr lang="sv-SE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400" b="1" dirty="0">
                <a:latin typeface="Consolas" panose="020B0609020204030204" pitchFamily="49" charset="0"/>
              </a:rPr>
              <a:t>print(random_fruit)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30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6250</TotalTime>
  <Words>939</Words>
  <Application>Microsoft Office PowerPoint</Application>
  <PresentationFormat>Widescreen</PresentationFormat>
  <Paragraphs>161</Paragraphs>
  <Slides>20</Slides>
  <Notes>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Consolas</vt:lpstr>
      <vt:lpstr>Wingdings</vt:lpstr>
      <vt:lpstr>SoftUni</vt:lpstr>
      <vt:lpstr>Библиотеки</vt:lpstr>
      <vt:lpstr>Съдържание</vt:lpstr>
      <vt:lpstr>Библиотеки</vt:lpstr>
      <vt:lpstr>Какво представляват библиотеките?</vt:lpstr>
      <vt:lpstr>Използване на библиотеки</vt:lpstr>
      <vt:lpstr>Библиотеки в Python</vt:lpstr>
      <vt:lpstr>random</vt:lpstr>
      <vt:lpstr>Команди от библиотеката random (1)</vt:lpstr>
      <vt:lpstr>Команди от библиотеката random (2)</vt:lpstr>
      <vt:lpstr>time</vt:lpstr>
      <vt:lpstr>Команди от библиотеката time</vt:lpstr>
      <vt:lpstr>turtle</vt:lpstr>
      <vt:lpstr>Библиотеката turtle</vt:lpstr>
      <vt:lpstr>Команди от библиотеката turtle (1)</vt:lpstr>
      <vt:lpstr>Команди от библиотеката turtle (2)</vt:lpstr>
      <vt:lpstr>Команди от библиотеката turtle (3)</vt:lpstr>
      <vt:lpstr>Scratch срещу Python (turtle)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Библиотеки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2116</cp:revision>
  <dcterms:created xsi:type="dcterms:W3CDTF">2018-05-23T13:08:44Z</dcterms:created>
  <dcterms:modified xsi:type="dcterms:W3CDTF">2024-12-06T16:40:21Z</dcterms:modified>
  <cp:category/>
</cp:coreProperties>
</file>