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91" r:id="rId2"/>
    <p:sldId id="292" r:id="rId3"/>
    <p:sldId id="294" r:id="rId4"/>
    <p:sldId id="295" r:id="rId5"/>
    <p:sldId id="296" r:id="rId6"/>
    <p:sldId id="297" r:id="rId7"/>
    <p:sldId id="498" r:id="rId8"/>
    <p:sldId id="298" r:id="rId9"/>
    <p:sldId id="300" r:id="rId10"/>
    <p:sldId id="304" r:id="rId11"/>
    <p:sldId id="499" r:id="rId12"/>
    <p:sldId id="305" r:id="rId13"/>
    <p:sldId id="500" r:id="rId14"/>
    <p:sldId id="306" r:id="rId15"/>
    <p:sldId id="307" r:id="rId16"/>
    <p:sldId id="308" r:id="rId17"/>
    <p:sldId id="309" r:id="rId18"/>
    <p:sldId id="495" r:id="rId19"/>
    <p:sldId id="503" r:id="rId20"/>
    <p:sldId id="494" r:id="rId21"/>
    <p:sldId id="496" r:id="rId22"/>
    <p:sldId id="501" r:id="rId23"/>
    <p:sldId id="312" r:id="rId24"/>
    <p:sldId id="313" r:id="rId25"/>
    <p:sldId id="502" r:id="rId26"/>
    <p:sldId id="314" r:id="rId27"/>
    <p:sldId id="315" r:id="rId28"/>
    <p:sldId id="316" r:id="rId29"/>
    <p:sldId id="317" r:id="rId30"/>
    <p:sldId id="497" r:id="rId31"/>
    <p:sldId id="319" r:id="rId32"/>
    <p:sldId id="320" r:id="rId33"/>
    <p:sldId id="321" r:id="rId34"/>
    <p:sldId id="401" r:id="rId35"/>
    <p:sldId id="4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07593C9-5B33-4FA5-9432-9CF914DE4B0F}">
          <p14:sldIdLst>
            <p14:sldId id="291"/>
            <p14:sldId id="292"/>
          </p14:sldIdLst>
        </p14:section>
        <p14:section name="Полиморфизъм" id="{203BC523-6FD6-427F-B9C5-8D8FCFDC3659}">
          <p14:sldIdLst>
            <p14:sldId id="294"/>
            <p14:sldId id="295"/>
            <p14:sldId id="296"/>
            <p14:sldId id="297"/>
          </p14:sldIdLst>
        </p14:section>
        <p14:section name="Операторите Is и As" id="{B1670E02-FD19-4E0C-9A0E-FE8938673957}">
          <p14:sldIdLst>
            <p14:sldId id="498"/>
            <p14:sldId id="298"/>
            <p14:sldId id="300"/>
            <p14:sldId id="304"/>
          </p14:sldIdLst>
        </p14:section>
        <p14:section name="Видове полиморфизъм" id="{63E83B1C-9D8E-4909-8E75-BFE6DA11D9E8}">
          <p14:sldIdLst>
            <p14:sldId id="499"/>
            <p14:sldId id="305"/>
          </p14:sldIdLst>
        </p14:section>
        <p14:section name="Полиморфизъм по време на компилация" id="{89DB8315-DBEF-43E4-B031-3B198A2F07EE}">
          <p14:sldIdLst>
            <p14:sldId id="500"/>
            <p14:sldId id="306"/>
            <p14:sldId id="307"/>
            <p14:sldId id="308"/>
            <p14:sldId id="309"/>
            <p14:sldId id="495"/>
            <p14:sldId id="503"/>
            <p14:sldId id="494"/>
            <p14:sldId id="496"/>
          </p14:sldIdLst>
        </p14:section>
        <p14:section name="Полиморфизъм по време на изпълнение" id="{8A53E92C-AE70-41EE-9D5E-3FA6EA7ECA86}">
          <p14:sldIdLst>
            <p14:sldId id="501"/>
            <p14:sldId id="312"/>
            <p14:sldId id="313"/>
            <p14:sldId id="502"/>
            <p14:sldId id="314"/>
            <p14:sldId id="315"/>
            <p14:sldId id="316"/>
            <p14:sldId id="317"/>
            <p14:sldId id="497"/>
            <p14:sldId id="319"/>
            <p14:sldId id="320"/>
          </p14:sldIdLst>
        </p14:section>
        <p14:section name="Обобщение" id="{1E6326BB-4894-4C48-A263-3B83877F80DD}">
          <p14:sldIdLst>
            <p14:sldId id="321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4" autoAdjust="0"/>
    <p:restoredTop sz="95215" autoAdjust="0"/>
  </p:normalViewPr>
  <p:slideViewPr>
    <p:cSldViewPr showGuides="1">
      <p:cViewPr varScale="1">
        <p:scale>
          <a:sx n="117" d="100"/>
          <a:sy n="117" d="100"/>
        </p:scale>
        <p:origin x="176" y="9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121" d="100"/>
          <a:sy n="121" d="100"/>
        </p:scale>
        <p:origin x="4304" y="17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21.12.22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BE104D-8D20-4C5A-BB48-BCE8C04E58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06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D7674E-73FC-445A-8E89-1B630A7C20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7201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</a:t>
            </a:r>
            <a:r>
              <a:rPr lang="bg-BG" dirty="0"/>
              <a:t> (</a:t>
            </a:r>
            <a:r>
              <a:rPr lang="en-US" dirty="0"/>
              <a:t>look at View -&gt; Notes Page)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4876800"/>
            <a:ext cx="5943600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noProof="1"/>
              <a:t>public static void main(String[] args) {</a:t>
            </a:r>
          </a:p>
          <a:p>
            <a:r>
              <a:rPr lang="en-US" sz="1800" noProof="1"/>
              <a:t>    Vegetarian babyDeer = new Deer();</a:t>
            </a:r>
          </a:p>
          <a:p>
            <a:r>
              <a:rPr lang="en-US" sz="1800" noProof="1"/>
              <a:t>    Vegetarian babyElephant  = new Elephant();</a:t>
            </a:r>
          </a:p>
          <a:p>
            <a:endParaRPr lang="en-US" sz="1800" noProof="1"/>
          </a:p>
          <a:p>
            <a:r>
              <a:rPr lang="nn-NO" sz="1800" noProof="1"/>
              <a:t>    List&lt;</a:t>
            </a:r>
            <a:r>
              <a:rPr lang="nn-NO" sz="1800" noProof="1">
                <a:solidFill>
                  <a:schemeClr val="tx2">
                    <a:lumMod val="75000"/>
                  </a:schemeClr>
                </a:solidFill>
              </a:rPr>
              <a:t>Vegetarian</a:t>
            </a:r>
            <a:r>
              <a:rPr lang="nn-NO" sz="1800" noProof="1"/>
              <a:t>&gt; vegetarianAnimals = new ArrayList&lt;&gt;();</a:t>
            </a:r>
          </a:p>
          <a:p>
            <a:endParaRPr lang="nn-NO" sz="1800" noProof="1"/>
          </a:p>
          <a:p>
            <a:r>
              <a:rPr lang="nn-NO" sz="1800" noProof="1"/>
              <a:t>    vegetarianAnimals.add(</a:t>
            </a:r>
            <a:r>
              <a:rPr lang="nn-NO" sz="1800" noProof="1">
                <a:solidFill>
                  <a:schemeClr val="tx2">
                    <a:lumMod val="75000"/>
                  </a:schemeClr>
                </a:solidFill>
              </a:rPr>
              <a:t>babyDeer</a:t>
            </a:r>
            <a:r>
              <a:rPr lang="nn-NO" sz="1800" noProof="1"/>
              <a:t>);</a:t>
            </a:r>
          </a:p>
          <a:p>
            <a:r>
              <a:rPr lang="nn-NO" sz="1800" noProof="1"/>
              <a:t>    vegetarianAnimals.add(</a:t>
            </a:r>
            <a:r>
              <a:rPr lang="nn-NO" sz="1800" noProof="1">
                <a:solidFill>
                  <a:schemeClr val="tx2">
                    <a:lumMod val="75000"/>
                  </a:schemeClr>
                </a:solidFill>
              </a:rPr>
              <a:t>babyElephant</a:t>
            </a:r>
            <a:r>
              <a:rPr lang="nn-NO" sz="1800" noProof="1"/>
              <a:t>);</a:t>
            </a:r>
            <a:endParaRPr lang="en-US" sz="1800" noProof="1"/>
          </a:p>
          <a:p>
            <a:r>
              <a:rPr lang="en-US" sz="1800" noProof="1"/>
              <a:t>}</a:t>
            </a: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7B6602D-D580-4D47-96E0-B65C8DAF26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4301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036D77-BAAA-45D2-AC1F-716B55268D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1034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</a:t>
            </a:r>
            <a:r>
              <a:rPr lang="en-US" sz="1000" i="1" dirty="0" err="1"/>
              <a:t>academy.devbg.org</a:t>
            </a:r>
            <a:r>
              <a:rPr lang="en-US" sz="1000" i="1" dirty="0"/>
              <a:t>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26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2B15F961-2BA5-43E0-82FC-562F859A8D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8896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27</a:t>
            </a:fld>
            <a:r>
              <a:rPr lang="en-US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/>
              <a:t>(c) 2006 National Academy for Software Development - http://academy.devbg.org*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27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CBE20B8-6D4F-4267-8086-2EF5A89C36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94072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28</a:t>
            </a:fld>
            <a:r>
              <a:rPr lang="en-US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/>
              <a:t>(c) 2006 National Academy for Software Development - http://academy.devbg.org*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28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94550A7A-7930-4ED5-AD05-7322F47C82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1663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29</a:t>
            </a:fld>
            <a:r>
              <a:rPr lang="en-US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/>
              <a:t>(c) 2006 National Academy for Software Development - http://academy.devbg.org*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29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4F1076A-EA72-4FF0-92DA-CF23352924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17141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6BB0D0-2CAD-42B2-83C5-3E865964F4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8617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34A3C6E-86CE-4490-9E1B-98BA4BC761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469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E1EDCD-0F30-4973-B316-1AAC81935F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009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5A78B66-58B9-4EE3-81B2-3AA6468B43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8937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A0BF6B8-4927-4681-900E-AB541BFFB0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85867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B989410-AC24-47F1-AFE0-26DCE11FB5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1483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91DDE2B-D4F5-46A4-96DE-7485F6465C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1807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F47DAB-9055-4550-872C-D666276D5F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6170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4D5B8CC-9CC5-4A51-AB00-83351BD487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9136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9517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22FAEB-717D-427B-A2F1-C3E906A6FF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4245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</a:t>
            </a:r>
            <a:r>
              <a:rPr lang="en-US" sz="1000" i="1" dirty="0" err="1"/>
              <a:t>academy.devbg.org</a:t>
            </a:r>
            <a:r>
              <a:rPr lang="en-US" sz="1000" i="1"/>
              <a:t>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15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95ECE08E-3AC2-4A57-AFA2-9E559F980E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1234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16</a:t>
            </a:fld>
            <a:r>
              <a:rPr lang="en-US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/>
              <a:t>(c) 2006 National Academy for Software Development - http://academy.devbg.org*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16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A59CA92B-E7B9-4FB2-9ADC-AF27BAF637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7771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7#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7#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Полиморфизъм</a:t>
            </a:r>
            <a:endParaRPr lang="en-US" dirty="0"/>
          </a:p>
        </p:txBody>
      </p:sp>
      <p:pic>
        <p:nvPicPr>
          <p:cNvPr id="1026" name="Picture 2" descr="OOP Concepts in C# - Polymorphism, Interfaces and Inheritance | Codeasy.net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9" b="18898"/>
          <a:stretch/>
        </p:blipFill>
        <p:spPr bwMode="auto">
          <a:xfrm>
            <a:off x="3745600" y="2079000"/>
            <a:ext cx="4706784" cy="29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72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Операторът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dirty="0"/>
              <a:t>се използва за </a:t>
            </a:r>
            <a:r>
              <a:rPr lang="bg-BG" b="1" dirty="0">
                <a:solidFill>
                  <a:schemeClr val="bg1"/>
                </a:solidFill>
              </a:rPr>
              <a:t>конвертиране</a:t>
            </a:r>
            <a:r>
              <a:rPr lang="en-US" dirty="0"/>
              <a:t> </a:t>
            </a:r>
            <a:r>
              <a:rPr lang="bg-BG" dirty="0"/>
              <a:t>между </a:t>
            </a:r>
            <a:r>
              <a:rPr lang="en-US" dirty="0"/>
              <a:t> </a:t>
            </a:r>
            <a:r>
              <a:rPr lang="bg-BG" dirty="0"/>
              <a:t>съвместими</a:t>
            </a:r>
            <a:r>
              <a:rPr lang="en-US" dirty="0"/>
              <a:t> </a:t>
            </a:r>
            <a:r>
              <a:rPr lang="bg-BG" dirty="0"/>
              <a:t>референтни типове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</a:t>
            </a:r>
            <a:r>
              <a:rPr lang="en-US" dirty="0"/>
              <a:t> As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5620" y="2401112"/>
            <a:ext cx="8190379" cy="40960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Mammal, Animal {}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Animal person = new Person();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 personTwo;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personTwo = personOne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Person;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(personTwo != null)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Специфични действия за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Person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5727350" y="4681668"/>
            <a:ext cx="3653650" cy="739844"/>
          </a:xfrm>
          <a:prstGeom prst="wedgeRoundRectCallout">
            <a:avLst>
              <a:gd name="adj1" fmla="val -56154"/>
              <a:gd name="adj2" fmla="val -188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Проверява дали е конвертиран успешно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7456217" y="3563343"/>
            <a:ext cx="4230000" cy="670357"/>
          </a:xfrm>
          <a:prstGeom prst="wedgeRoundRectCallout">
            <a:avLst>
              <a:gd name="adj1" fmla="val -57359"/>
              <a:gd name="adj2" fmla="val 493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Конвертира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Mammal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към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Person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1647D86-8E2C-41B2-9F73-FCCE256A05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656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Видове полиморфизъм</a:t>
            </a:r>
            <a:endParaRPr lang="en-US" dirty="0"/>
          </a:p>
        </p:txBody>
      </p:sp>
      <p:pic>
        <p:nvPicPr>
          <p:cNvPr id="1026" name="Picture 2" descr="https://www.simplilearn.com/ice9/free_resources_article_thumb/Types_of_Polymorphism-Polymorphism_in_Java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000" y="1849234"/>
            <a:ext cx="7335000" cy="18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63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25523-C291-47C8-A29F-4046D3EAF4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195931"/>
            <a:ext cx="5905597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По време на компилация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9C808-AD77-4EBE-B5FD-3B49CA5B1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По време на изпълнение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BFABA-BFEB-4329-A876-3304109B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полиморфизъм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DABEB5-03FB-42C8-80BF-6F365197F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47" y="1821848"/>
            <a:ext cx="5773547" cy="31316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Shape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Circle : Shape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Shape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shape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Circle()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1E4EE-003A-4468-A92B-DB510FF1A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000" y="1821847"/>
            <a:ext cx="6036662" cy="31316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Sum(int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a,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b,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double Sum(Double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a,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88BC343-6E33-441F-804B-CED8623BB4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4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Варианти на методи (</a:t>
            </a:r>
            <a:r>
              <a:rPr lang="en-US" dirty="0"/>
              <a:t>overloading)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376189" y="2188320"/>
            <a:ext cx="1170000" cy="91674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stCxn id="7" idx="6"/>
          </p:cNvCxnSpPr>
          <p:nvPr/>
        </p:nvCxnSpPr>
        <p:spPr>
          <a:xfrm flipV="1">
            <a:off x="5546189" y="2367370"/>
            <a:ext cx="385111" cy="27932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 bwMode="auto">
          <a:xfrm>
            <a:off x="5927564" y="1974444"/>
            <a:ext cx="1755000" cy="4165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Method(x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5935325" y="2453639"/>
            <a:ext cx="1755000" cy="4165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Method(x,y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5931300" y="2932834"/>
            <a:ext cx="1755000" cy="4165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Method(y,x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cxnSp>
        <p:nvCxnSpPr>
          <p:cNvPr id="20" name="Straight Arrow Connector 19"/>
          <p:cNvCxnSpPr>
            <a:stCxn id="7" idx="6"/>
            <a:endCxn id="21" idx="1"/>
          </p:cNvCxnSpPr>
          <p:nvPr/>
        </p:nvCxnSpPr>
        <p:spPr>
          <a:xfrm>
            <a:off x="5546189" y="2646694"/>
            <a:ext cx="389136" cy="151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</p:cNvCxnSpPr>
          <p:nvPr/>
        </p:nvCxnSpPr>
        <p:spPr>
          <a:xfrm>
            <a:off x="5546189" y="2646694"/>
            <a:ext cx="385111" cy="3390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64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500" dirty="0"/>
              <a:t>Още познат като </a:t>
            </a:r>
            <a:r>
              <a:rPr lang="bg-BG" sz="3500" b="1" dirty="0">
                <a:solidFill>
                  <a:schemeClr val="bg1"/>
                </a:solidFill>
              </a:rPr>
              <a:t>статичен полиморфизъм </a:t>
            </a:r>
            <a:r>
              <a:rPr lang="en-US" sz="3500" b="1" dirty="0"/>
              <a:t>–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bg-BG" dirty="0"/>
              <a:t>реализира се чрез 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overloading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5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500" dirty="0"/>
              <a:t>Списъкът с аргументи може да се различава по:</a:t>
            </a:r>
            <a:endParaRPr lang="en-US" sz="3500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Броя</a:t>
            </a:r>
            <a:r>
              <a:rPr lang="en-US" dirty="0"/>
              <a:t> </a:t>
            </a:r>
            <a:r>
              <a:rPr lang="bg-BG" dirty="0"/>
              <a:t>на аргументите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Типа </a:t>
            </a:r>
            <a:r>
              <a:rPr lang="bg-BG" dirty="0"/>
              <a:t>на аргументите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Реда</a:t>
            </a:r>
            <a:r>
              <a:rPr lang="en-US" dirty="0"/>
              <a:t> </a:t>
            </a:r>
            <a:r>
              <a:rPr lang="bg-BG" dirty="0"/>
              <a:t>на аргументите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Полиморфизъм по време на компилация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1000" y="2210493"/>
            <a:ext cx="9730200" cy="2378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MyMethod(int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{…}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MyMethod(double a, double b) {…}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MyMethod(int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{…}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761000" y="1995772"/>
            <a:ext cx="4359444" cy="979232"/>
          </a:xfrm>
          <a:prstGeom prst="wedgeRoundRectCallout">
            <a:avLst>
              <a:gd name="adj1" fmla="val -63444"/>
              <a:gd name="adj2" fmla="val 4220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Едно и също име на метода, различни имплементации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B26D4AA-E3EE-4151-BA8B-ECEA7CA9A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945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noProof="1"/>
              <a:t>Математически операции</a:t>
            </a:r>
            <a:endParaRPr lang="en-US" sz="4000" noProof="1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003850" y="1314000"/>
            <a:ext cx="8322150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MathOperation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03850" y="1921856"/>
            <a:ext cx="8322150" cy="162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+Add(int, int): int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+Add(double, double, double): double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+Add(decimal, decimal, decimal): decimal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003850" y="4014000"/>
            <a:ext cx="8322150" cy="21262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>
                <a:solidFill>
                  <a:schemeClr val="bg1"/>
                </a:solidFill>
              </a:rPr>
              <a:t>MathOperations</a:t>
            </a:r>
            <a:r>
              <a:rPr lang="en-US" sz="2600" noProof="1"/>
              <a:t> mo = new </a:t>
            </a:r>
            <a:r>
              <a:rPr lang="en-US" sz="2600" noProof="1">
                <a:solidFill>
                  <a:schemeClr val="bg1"/>
                </a:solidFill>
              </a:rPr>
              <a:t>MathOperations()</a:t>
            </a:r>
            <a:r>
              <a:rPr lang="en-US" sz="2600" noProof="1"/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/>
              <a:t>Console.WriteLine(mo.Add(2, 3));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/>
              <a:t>Console.WriteLine(mo.Add(2.2, 3.3, 5.5));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/>
              <a:t>Console.WriteLine(mo.Add(2.2m, 3.3m, 4.4m</a:t>
            </a:r>
            <a:r>
              <a:rPr lang="en-US" sz="2600" dirty="0"/>
              <a:t>));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E9B8057-A186-47B0-87E2-8D7F0649D0B5}"/>
              </a:ext>
            </a:extLst>
          </p:cNvPr>
          <p:cNvSpPr/>
          <p:nvPr/>
        </p:nvSpPr>
        <p:spPr bwMode="auto">
          <a:xfrm>
            <a:off x="5867885" y="3545422"/>
            <a:ext cx="456228" cy="46857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E59DB2D-834E-4968-9110-6BE10BD58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919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/>
              <a:t>Решение</a:t>
            </a:r>
            <a:r>
              <a:rPr lang="en-US" sz="4000"/>
              <a:t>: </a:t>
            </a:r>
            <a:r>
              <a:rPr lang="bg-BG" noProof="1"/>
              <a:t>Математически операции</a:t>
            </a:r>
            <a:endParaRPr lang="en-US" sz="4000" noProof="1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948482" y="1118301"/>
            <a:ext cx="10412159" cy="53886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>
                <a:solidFill>
                  <a:schemeClr val="tx1"/>
                </a:solidFill>
              </a:rPr>
              <a:t>public int Add(int a, int b)</a:t>
            </a:r>
          </a:p>
          <a:p>
            <a:r>
              <a:rPr lang="en-US" sz="2800">
                <a:solidFill>
                  <a:schemeClr val="tx1"/>
                </a:solidFill>
              </a:rPr>
              <a:t>{</a:t>
            </a:r>
          </a:p>
          <a:p>
            <a:r>
              <a:rPr lang="en-US" sz="2800">
                <a:solidFill>
                  <a:schemeClr val="tx1"/>
                </a:solidFill>
              </a:rPr>
              <a:t>  return a + b;</a:t>
            </a:r>
          </a:p>
          <a:p>
            <a:r>
              <a:rPr lang="en-US" sz="2800">
                <a:solidFill>
                  <a:schemeClr val="tx1"/>
                </a:solidFill>
              </a:rPr>
              <a:t>}</a:t>
            </a:r>
          </a:p>
          <a:p>
            <a:r>
              <a:rPr lang="en-US" sz="2800">
                <a:solidFill>
                  <a:schemeClr val="tx1"/>
                </a:solidFill>
              </a:rPr>
              <a:t>public double Add(double a, double b, double c)</a:t>
            </a:r>
          </a:p>
          <a:p>
            <a:r>
              <a:rPr lang="en-US" sz="2800">
                <a:solidFill>
                  <a:schemeClr val="tx1"/>
                </a:solidFill>
              </a:rPr>
              <a:t>{</a:t>
            </a:r>
          </a:p>
          <a:p>
            <a:r>
              <a:rPr lang="en-US" sz="2800">
                <a:solidFill>
                  <a:schemeClr val="tx1"/>
                </a:solidFill>
              </a:rPr>
              <a:t>  return a + b + c;</a:t>
            </a:r>
          </a:p>
          <a:p>
            <a:r>
              <a:rPr lang="en-US" sz="2800">
                <a:solidFill>
                  <a:schemeClr val="tx1"/>
                </a:solidFill>
              </a:rPr>
              <a:t>}</a:t>
            </a:r>
          </a:p>
          <a:p>
            <a:r>
              <a:rPr lang="en-US" sz="2800">
                <a:solidFill>
                  <a:schemeClr val="tx1"/>
                </a:solidFill>
              </a:rPr>
              <a:t>public decimal Add(decimal a, decimal b, decimal c)</a:t>
            </a:r>
          </a:p>
          <a:p>
            <a:r>
              <a:rPr lang="en-US" sz="2800">
                <a:solidFill>
                  <a:schemeClr val="tx1"/>
                </a:solidFill>
              </a:rPr>
              <a:t>{</a:t>
            </a:r>
          </a:p>
          <a:p>
            <a:r>
              <a:rPr lang="en-US" sz="2800">
                <a:solidFill>
                  <a:schemeClr val="tx1"/>
                </a:solidFill>
              </a:rPr>
              <a:t>  return a + b + c;</a:t>
            </a:r>
          </a:p>
          <a:p>
            <a:r>
              <a:rPr lang="en-US" sz="28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5207A6D-1F5E-4B19-968D-A07DDEABA0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B03D0-F5C9-44F1-9555-5FBD7665D836}"/>
              </a:ext>
            </a:extLst>
          </p:cNvPr>
          <p:cNvSpPr txBox="1"/>
          <p:nvPr/>
        </p:nvSpPr>
        <p:spPr>
          <a:xfrm>
            <a:off x="768841" y="64912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bg-BG" dirty="0"/>
              <a:t>Проверете решението си тук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https://judge.softuni.bg/Contests/Practice/Index/3167#0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26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4402" y="1206346"/>
            <a:ext cx="12001598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bg-BG"/>
              <a:t>Сигнатурите</a:t>
            </a:r>
            <a:r>
              <a:rPr lang="en-US"/>
              <a:t> </a:t>
            </a:r>
            <a:r>
              <a:rPr lang="bg-BG" b="1">
                <a:solidFill>
                  <a:schemeClr val="bg1"/>
                </a:solidFill>
              </a:rPr>
              <a:t>трябва да се различават</a:t>
            </a:r>
            <a:r>
              <a:rPr lang="en-US"/>
              <a:t> </a:t>
            </a:r>
            <a:r>
              <a:rPr lang="bg-BG"/>
              <a:t>по един от следните показатели</a:t>
            </a:r>
            <a:r>
              <a:rPr lang="en-US"/>
              <a:t>: </a:t>
            </a:r>
          </a:p>
          <a:p>
            <a:pPr lvl="1"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Броя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bg-BG"/>
              <a:t>на аргументите</a:t>
            </a:r>
            <a:endParaRPr lang="en-US"/>
          </a:p>
          <a:p>
            <a:pPr lvl="1"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Типа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bg-BG"/>
              <a:t>на аргументите</a:t>
            </a:r>
            <a:endParaRPr lang="en-US"/>
          </a:p>
          <a:p>
            <a:pPr lvl="1"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Реда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bg-BG"/>
              <a:t>на аргументите</a:t>
            </a:r>
            <a:endParaRPr lang="en-US"/>
          </a:p>
          <a:p>
            <a:pPr>
              <a:buClr>
                <a:schemeClr val="tx1"/>
              </a:buClr>
            </a:pPr>
            <a:r>
              <a:rPr lang="bg-BG"/>
              <a:t>Типът на върнатата стойност </a:t>
            </a:r>
            <a:r>
              <a:rPr lang="bg-BG" b="1">
                <a:solidFill>
                  <a:schemeClr val="bg1"/>
                </a:solidFill>
              </a:rPr>
              <a:t>не е </a:t>
            </a:r>
            <a:r>
              <a:rPr lang="bg-BG"/>
              <a:t>част от сигнатурата</a:t>
            </a:r>
            <a:endParaRPr lang="en-US"/>
          </a:p>
          <a:p>
            <a:pPr>
              <a:buClr>
                <a:schemeClr val="tx1"/>
              </a:buClr>
            </a:pPr>
            <a:r>
              <a:rPr lang="bg-BG"/>
              <a:t>Процесът на </a:t>
            </a:r>
            <a:r>
              <a:rPr lang="en-US"/>
              <a:t>overloading </a:t>
            </a:r>
            <a:r>
              <a:rPr lang="bg-BG"/>
              <a:t>може да се осъществи в</a:t>
            </a:r>
            <a:r>
              <a:rPr lang="en-US"/>
              <a:t> </a:t>
            </a:r>
            <a:r>
              <a:rPr lang="bg-BG" b="1">
                <a:solidFill>
                  <a:schemeClr val="bg1"/>
                </a:solidFill>
              </a:rPr>
              <a:t>един и същ клас </a:t>
            </a:r>
            <a:r>
              <a:rPr lang="bg-BG"/>
              <a:t>или в неговите </a:t>
            </a:r>
            <a:r>
              <a:rPr lang="bg-BG" b="1">
                <a:solidFill>
                  <a:schemeClr val="bg1"/>
                </a:solidFill>
              </a:rPr>
              <a:t>подкласове</a:t>
            </a:r>
            <a:endParaRPr lang="en-US" b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/>
              <a:t>Конструкторите също могат да имат </a:t>
            </a:r>
            <a:r>
              <a:rPr lang="bg-BG" b="1">
                <a:solidFill>
                  <a:schemeClr val="bg1"/>
                </a:solidFill>
              </a:rPr>
              <a:t>различни варианти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Правила при </a:t>
            </a:r>
            <a:r>
              <a:rPr lang="en-US" noProof="1"/>
              <a:t>overloading </a:t>
            </a:r>
            <a:r>
              <a:rPr lang="bg-BG" noProof="1"/>
              <a:t>методи </a:t>
            </a:r>
            <a:r>
              <a:rPr lang="en-US" noProof="1"/>
              <a:t>(1)</a:t>
            </a:r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9595A7C-5C9D-4EFE-9DF1-4A6C6CF4C4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1749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Различен брой </a:t>
            </a:r>
            <a:r>
              <a:rPr lang="bg-BG"/>
              <a:t>на аргументите</a:t>
            </a:r>
            <a:endParaRPr lang="en-US"/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910594" cy="882654"/>
          </a:xfrm>
        </p:spPr>
        <p:txBody>
          <a:bodyPr>
            <a:normAutofit/>
          </a:bodyPr>
          <a:lstStyle/>
          <a:p>
            <a:r>
              <a:rPr lang="bg-BG" noProof="1"/>
              <a:t>Правила при </a:t>
            </a:r>
            <a:r>
              <a:rPr lang="en-US" noProof="1"/>
              <a:t>overloading </a:t>
            </a:r>
            <a:r>
              <a:rPr lang="bg-BG" noProof="1"/>
              <a:t>методи </a:t>
            </a:r>
            <a:r>
              <a:rPr lang="en-US" noProof="1"/>
              <a:t>(1)</a:t>
            </a:r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9450" y="1771441"/>
            <a:ext cx="10800000" cy="21416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</a:rPr>
              <a:t>class Calculator 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{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  public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Add</a:t>
            </a:r>
            <a:r>
              <a:rPr lang="en-US" sz="2500" noProof="1">
                <a:solidFill>
                  <a:schemeClr val="tx1"/>
                </a:solidFill>
              </a:rPr>
              <a:t>(int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b</a:t>
            </a:r>
            <a:r>
              <a:rPr lang="en-US" sz="2500" noProof="1">
                <a:solidFill>
                  <a:schemeClr val="tx1"/>
                </a:solidFill>
              </a:rPr>
              <a:t>) { return a + b; }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  public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Add</a:t>
            </a:r>
            <a:r>
              <a:rPr lang="en-US" sz="2500" noProof="1">
                <a:solidFill>
                  <a:schemeClr val="tx1"/>
                </a:solidFill>
              </a:rPr>
              <a:t>(int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b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c</a:t>
            </a:r>
            <a:r>
              <a:rPr lang="en-US" sz="2500" noProof="1">
                <a:solidFill>
                  <a:schemeClr val="tx1"/>
                </a:solidFill>
              </a:rPr>
              <a:t>) { return a + b + c; }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7450" y="4370984"/>
            <a:ext cx="6813807" cy="1949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static void Main(){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Calculator calc = new Calculator();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sum1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calc.Add(</a:t>
            </a:r>
            <a:r>
              <a:rPr lang="en-US" sz="2500" noProof="1"/>
              <a:t>1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2</a:t>
            </a:r>
            <a:r>
              <a:rPr lang="en-US" sz="25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sum2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calc.Add(</a:t>
            </a:r>
            <a:r>
              <a:rPr lang="en-US" sz="2500" noProof="1"/>
              <a:t>1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2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3</a:t>
            </a:r>
            <a:r>
              <a:rPr lang="en-US" sz="25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3CCB263-6E87-4A3D-9C65-77FA281A5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5492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74EE0C-11AB-A152-F811-F53C6671C2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63EDB-108B-DA7D-A612-9C7BD1916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Различен тип </a:t>
            </a:r>
            <a:r>
              <a:rPr lang="bg-BG"/>
              <a:t>на аргументите</a:t>
            </a:r>
            <a:endParaRPr lang="en-US"/>
          </a:p>
          <a:p>
            <a:endParaRPr lang="en-B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0ADBC3-A8C5-C955-1D6B-FE3CA246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Правила при </a:t>
            </a:r>
            <a:r>
              <a:rPr lang="en-US" noProof="1"/>
              <a:t>overloading </a:t>
            </a:r>
            <a:r>
              <a:rPr lang="bg-BG" noProof="1"/>
              <a:t>методи </a:t>
            </a:r>
            <a:r>
              <a:rPr lang="en-US" noProof="1"/>
              <a:t>(</a:t>
            </a:r>
            <a:r>
              <a:rPr lang="bg-BG" noProof="1"/>
              <a:t>2</a:t>
            </a:r>
            <a:r>
              <a:rPr lang="en-US" noProof="1"/>
              <a:t>)</a:t>
            </a:r>
            <a:endParaRPr lang="en-BG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764719F-24C3-9AF4-9A9C-4224DFDB5F1F}"/>
              </a:ext>
            </a:extLst>
          </p:cNvPr>
          <p:cNvSpPr txBox="1">
            <a:spLocks/>
          </p:cNvSpPr>
          <p:nvPr/>
        </p:nvSpPr>
        <p:spPr>
          <a:xfrm>
            <a:off x="699450" y="1771441"/>
            <a:ext cx="10800000" cy="21416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</a:rPr>
              <a:t>class Calculator 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{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  public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Add</a:t>
            </a:r>
            <a:r>
              <a:rPr lang="en-US" sz="2500" noProof="1">
                <a:solidFill>
                  <a:schemeClr val="tx1"/>
                </a:solidFill>
              </a:rPr>
              <a:t>(int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b</a:t>
            </a:r>
            <a:r>
              <a:rPr lang="en-US" sz="2500" noProof="1">
                <a:solidFill>
                  <a:schemeClr val="tx1"/>
                </a:solidFill>
              </a:rPr>
              <a:t>) { return a + b; }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  public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double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Add</a:t>
            </a:r>
            <a:r>
              <a:rPr lang="en-US" sz="2500" noProof="1">
                <a:solidFill>
                  <a:schemeClr val="tx1"/>
                </a:solidFill>
              </a:rPr>
              <a:t>(double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double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b</a:t>
            </a:r>
            <a:r>
              <a:rPr lang="en-US" sz="2500" noProof="1">
                <a:solidFill>
                  <a:schemeClr val="tx1"/>
                </a:solidFill>
              </a:rPr>
              <a:t>) { return a + b; }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7981AAB-9A41-FFD1-90AC-93EF653F6840}"/>
              </a:ext>
            </a:extLst>
          </p:cNvPr>
          <p:cNvSpPr txBox="1">
            <a:spLocks/>
          </p:cNvSpPr>
          <p:nvPr/>
        </p:nvSpPr>
        <p:spPr>
          <a:xfrm>
            <a:off x="687450" y="4370984"/>
            <a:ext cx="8243550" cy="1949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static void Main(){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Calculator calc = new Calculator();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sum1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calc.Add(</a:t>
            </a:r>
            <a:r>
              <a:rPr lang="en-US" sz="2500" noProof="1"/>
              <a:t>1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2</a:t>
            </a:r>
            <a:r>
              <a:rPr lang="en-US" sz="25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double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sum2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calc.Add(</a:t>
            </a:r>
            <a:r>
              <a:rPr lang="en-US" sz="2500" noProof="1"/>
              <a:t>1.5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2.1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3.2</a:t>
            </a:r>
            <a:r>
              <a:rPr lang="en-US" sz="25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142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952" y="1539000"/>
            <a:ext cx="11818096" cy="552876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Полиморфизъм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Операторите </a:t>
            </a:r>
            <a:r>
              <a:rPr lang="en-US" dirty="0"/>
              <a:t>Is </a:t>
            </a:r>
            <a:r>
              <a:rPr lang="bg-BG" dirty="0"/>
              <a:t>и</a:t>
            </a:r>
            <a:r>
              <a:rPr lang="en-US" dirty="0"/>
              <a:t> As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Видове полиморфизъм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Полиморфизъм по време на компилация </a:t>
            </a:r>
            <a:r>
              <a:rPr lang="en-US" dirty="0"/>
              <a:t>– </a:t>
            </a:r>
            <a:r>
              <a:rPr lang="bg-BG" dirty="0"/>
              <a:t>варианти на методи (</a:t>
            </a:r>
            <a:r>
              <a:rPr lang="en-US" dirty="0"/>
              <a:t>overload)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Полиморфизъм по време на изпълнение</a:t>
            </a:r>
            <a:r>
              <a:rPr lang="en-US" dirty="0"/>
              <a:t>– </a:t>
            </a:r>
            <a:r>
              <a:rPr lang="bg-BG" dirty="0"/>
              <a:t>презаписване на методи</a:t>
            </a:r>
            <a:r>
              <a:rPr lang="en-US" dirty="0"/>
              <a:t> (override)</a:t>
            </a:r>
            <a:endParaRPr lang="en-GB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0F2539A-05DB-487F-A22E-88EF51AD9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621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Различен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bg-BG" b="1">
                <a:solidFill>
                  <a:schemeClr val="bg1"/>
                </a:solidFill>
              </a:rPr>
              <a:t>ред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bg-BG"/>
              <a:t>на аргументите</a:t>
            </a:r>
            <a:endParaRPr lang="en-US"/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Правила при </a:t>
            </a:r>
            <a:r>
              <a:rPr lang="en-US" noProof="1"/>
              <a:t>overloading </a:t>
            </a:r>
            <a:r>
              <a:rPr lang="bg-BG" noProof="1"/>
              <a:t>методи </a:t>
            </a:r>
            <a:r>
              <a:rPr lang="en-US" noProof="1"/>
              <a:t>(3)</a:t>
            </a:r>
            <a:endParaRPr lang="en-US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99450" y="1771441"/>
            <a:ext cx="8726550" cy="2526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</a:rPr>
              <a:t>class Guest {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string Identity(string </a:t>
            </a:r>
            <a:r>
              <a:rPr lang="en-US" sz="2500" noProof="1"/>
              <a:t>name</a:t>
            </a:r>
            <a:r>
              <a:rPr lang="en-US" sz="2500" noProof="1">
                <a:solidFill>
                  <a:schemeClr val="tx1"/>
                </a:solidFill>
              </a:rPr>
              <a:t>, int </a:t>
            </a:r>
            <a:r>
              <a:rPr lang="en-US" sz="2500" noProof="1"/>
              <a:t>id</a:t>
            </a:r>
            <a:r>
              <a:rPr lang="en-US" sz="25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{ return $"{name} + {id}"; }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string Identity(int </a:t>
            </a:r>
            <a:r>
              <a:rPr lang="en-US" sz="2500" noProof="1"/>
              <a:t>id</a:t>
            </a:r>
            <a:r>
              <a:rPr lang="en-US" sz="2500" noProof="1">
                <a:solidFill>
                  <a:schemeClr val="tx1"/>
                </a:solidFill>
              </a:rPr>
              <a:t>, string </a:t>
            </a:r>
            <a:r>
              <a:rPr lang="en-US" sz="2500" noProof="1"/>
              <a:t>name</a:t>
            </a:r>
            <a:r>
              <a:rPr lang="en-US" sz="25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{ return $"{name} + {id}"; }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87450" y="4370984"/>
            <a:ext cx="8738550" cy="2295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static void Main()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Guest guest = new Guest();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string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guest1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guest.Identity("Stephen",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15);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string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guest2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guest.Identity(15, "Stephen");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F269609-DBF9-493F-B9F8-FB3DBB6C86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3635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Не можете</a:t>
            </a:r>
            <a:r>
              <a:rPr lang="en-US" sz="3200" dirty="0"/>
              <a:t> </a:t>
            </a:r>
            <a:r>
              <a:rPr lang="bg-BG" sz="3200" dirty="0"/>
              <a:t>да декларирате </a:t>
            </a:r>
            <a:r>
              <a:rPr lang="bg-BG" sz="3200" b="1" dirty="0">
                <a:solidFill>
                  <a:schemeClr val="bg1"/>
                </a:solidFill>
              </a:rPr>
              <a:t>методи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bg-BG" sz="3200" b="1" dirty="0">
                <a:solidFill>
                  <a:schemeClr val="bg1"/>
                </a:solidFill>
              </a:rPr>
              <a:t>една и съща сигнатура</a:t>
            </a:r>
            <a:r>
              <a:rPr lang="bg-BG" sz="3200" dirty="0"/>
              <a:t>, а само с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различен тип на върнатата стойност (</a:t>
            </a:r>
            <a:r>
              <a:rPr lang="en-US" sz="3200" b="1" dirty="0">
                <a:solidFill>
                  <a:schemeClr val="bg1"/>
                </a:solidFill>
              </a:rPr>
              <a:t>return)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/>
              <a:t>Една сигнатура с различен тип на </a:t>
            </a:r>
            <a:r>
              <a:rPr lang="en-US" sz="3400"/>
              <a:t>return</a:t>
            </a:r>
            <a:r>
              <a:rPr lang="bg-BG" sz="3400"/>
              <a:t> стойност</a:t>
            </a:r>
            <a:endParaRPr lang="en-US" sz="340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928" y="2529000"/>
            <a:ext cx="8726550" cy="3680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</a:rPr>
              <a:t>static </a:t>
            </a:r>
            <a:r>
              <a:rPr lang="en-US" sz="2500" noProof="1"/>
              <a:t>void </a:t>
            </a:r>
            <a:r>
              <a:rPr lang="en-US" sz="2500" noProof="1">
                <a:solidFill>
                  <a:schemeClr val="tx1"/>
                </a:solidFill>
              </a:rPr>
              <a:t>Print(string text)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{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Console.WriteLine("Printing");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  <a:p>
            <a:endParaRPr lang="en-US" sz="25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static </a:t>
            </a:r>
            <a:r>
              <a:rPr lang="en-US" sz="2500" noProof="1"/>
              <a:t>string </a:t>
            </a:r>
            <a:r>
              <a:rPr lang="en-US" sz="2500" noProof="1">
                <a:solidFill>
                  <a:schemeClr val="tx1"/>
                </a:solidFill>
              </a:rPr>
              <a:t>Print(string text)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{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return "Printing";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895D03-9A01-43B2-B295-F9DF01841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480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 bwMode="auto">
          <a:xfrm>
            <a:off x="2903679" y="533175"/>
            <a:ext cx="6480000" cy="4065825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9223" y="4888041"/>
            <a:ext cx="10961783" cy="768084"/>
          </a:xfrm>
        </p:spPr>
        <p:txBody>
          <a:bodyPr/>
          <a:lstStyle/>
          <a:p>
            <a:r>
              <a:rPr lang="bg-BG" dirty="0"/>
              <a:t>Презаписване (</a:t>
            </a:r>
            <a:r>
              <a:rPr lang="en-US" dirty="0"/>
              <a:t>overriding)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394385" y="634503"/>
            <a:ext cx="1403230" cy="765000"/>
            <a:chOff x="5390270" y="1156500"/>
            <a:chExt cx="1403230" cy="765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5390270" y="1156500"/>
              <a:ext cx="1395000" cy="765000"/>
            </a:xfrm>
            <a:prstGeom prst="rect">
              <a:avLst/>
            </a:prstGeom>
            <a:solidFill>
              <a:schemeClr val="accent6">
                <a:lumMod val="25000"/>
                <a:alpha val="8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Shape</a:t>
              </a:r>
            </a:p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draw()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98500" y="1539000"/>
              <a:ext cx="1395000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" name="Hexagon 14"/>
          <p:cNvSpPr/>
          <p:nvPr/>
        </p:nvSpPr>
        <p:spPr bwMode="auto">
          <a:xfrm>
            <a:off x="7531806" y="2537898"/>
            <a:ext cx="1567057" cy="1261424"/>
          </a:xfrm>
          <a:prstGeom prst="hexagon">
            <a:avLst>
              <a:gd name="adj" fmla="val 31952"/>
              <a:gd name="vf" fmla="val 11547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draw()</a:t>
            </a:r>
          </a:p>
        </p:txBody>
      </p:sp>
      <p:sp>
        <p:nvSpPr>
          <p:cNvPr id="16" name="Flowchart: Connector 15"/>
          <p:cNvSpPr/>
          <p:nvPr/>
        </p:nvSpPr>
        <p:spPr bwMode="auto">
          <a:xfrm>
            <a:off x="5376439" y="3114000"/>
            <a:ext cx="1430892" cy="1395000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draw()</a:t>
            </a:r>
          </a:p>
        </p:txBody>
      </p:sp>
      <p:sp>
        <p:nvSpPr>
          <p:cNvPr id="17" name="Flowchart: Process 16"/>
          <p:cNvSpPr/>
          <p:nvPr/>
        </p:nvSpPr>
        <p:spPr bwMode="auto">
          <a:xfrm>
            <a:off x="3576000" y="2606110"/>
            <a:ext cx="1215000" cy="1125000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draw()</a:t>
            </a:r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>
          <a:xfrm flipV="1">
            <a:off x="4183500" y="1399503"/>
            <a:ext cx="1219115" cy="1206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8891555">
            <a:off x="3643638" y="1496610"/>
            <a:ext cx="1851881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Square class</a:t>
            </a:r>
          </a:p>
        </p:txBody>
      </p:sp>
      <p:cxnSp>
        <p:nvCxnSpPr>
          <p:cNvPr id="22" name="Straight Arrow Connector 21"/>
          <p:cNvCxnSpPr>
            <a:stCxn id="16" idx="0"/>
            <a:endCxn id="8" idx="2"/>
          </p:cNvCxnSpPr>
          <p:nvPr/>
        </p:nvCxnSpPr>
        <p:spPr>
          <a:xfrm flipV="1">
            <a:off x="6091885" y="1399503"/>
            <a:ext cx="0" cy="1714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6200000">
            <a:off x="5009137" y="1998675"/>
            <a:ext cx="166503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Circle class</a:t>
            </a:r>
          </a:p>
        </p:txBody>
      </p:sp>
      <p:cxnSp>
        <p:nvCxnSpPr>
          <p:cNvPr id="27" name="Straight Arrow Connector 26"/>
          <p:cNvCxnSpPr>
            <a:stCxn id="15" idx="4"/>
          </p:cNvCxnSpPr>
          <p:nvPr/>
        </p:nvCxnSpPr>
        <p:spPr>
          <a:xfrm flipH="1" flipV="1">
            <a:off x="6807332" y="1399504"/>
            <a:ext cx="1127524" cy="1138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715880">
            <a:off x="6565017" y="1549621"/>
            <a:ext cx="206873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Hexagon class</a:t>
            </a:r>
          </a:p>
        </p:txBody>
      </p:sp>
    </p:spTree>
    <p:extLst>
      <p:ext uri="{BB962C8B-B14F-4D97-AF65-F5344CB8AC3E}">
        <p14:creationId xmlns:p14="http://schemas.microsoft.com/office/powerpoint/2010/main" val="378399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Известен още като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динамичен полиморфизъм </a:t>
            </a:r>
            <a:r>
              <a:rPr lang="bg-BG" dirty="0"/>
              <a:t>–</a:t>
            </a:r>
            <a:r>
              <a:rPr lang="en-US" dirty="0"/>
              <a:t> </a:t>
            </a:r>
            <a:r>
              <a:rPr lang="bg-BG" dirty="0"/>
              <a:t>реализира се чрез презаписване на</a:t>
            </a:r>
            <a:r>
              <a:rPr lang="en-US" sz="3400" dirty="0"/>
              <a:t> </a:t>
            </a:r>
            <a:r>
              <a:rPr lang="bg-BG" sz="3400" dirty="0"/>
              <a:t>метод на базовия клас с ключовата дума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virtual</a:t>
            </a:r>
            <a:r>
              <a:rPr lang="en-US" sz="3400" dirty="0"/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override</a:t>
            </a:r>
            <a:endParaRPr lang="en-US" sz="3400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noProof="1"/>
              <a:t>Полиморфизъм по време на изпълнение</a:t>
            </a:r>
            <a:r>
              <a:rPr lang="en-US" noProof="1"/>
              <a:t>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5375" y="3196350"/>
            <a:ext cx="5724050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Rectangle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double Area()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return this.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* this.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59426" y="3196350"/>
            <a:ext cx="5940000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Square : Rectangle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double Area()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return this.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* this.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036386" y="5658634"/>
            <a:ext cx="3144614" cy="1066257"/>
          </a:xfrm>
          <a:prstGeom prst="wedgeRoundRectCallout">
            <a:avLst>
              <a:gd name="adj1" fmla="val -766"/>
              <a:gd name="adj2" fmla="val -906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Собствена дефиниция и имплементация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AC765AD-C667-431C-98EA-8F438F5AB7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124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/>
          <a:lstStyle/>
          <a:p>
            <a:r>
              <a:rPr lang="bg-BG" dirty="0"/>
              <a:t>Използване на </a:t>
            </a:r>
            <a:r>
              <a:rPr lang="en-US" b="1" dirty="0">
                <a:solidFill>
                  <a:schemeClr val="bg1"/>
                </a:solidFill>
              </a:rPr>
              <a:t>override</a:t>
            </a:r>
            <a:r>
              <a:rPr lang="en-US" dirty="0"/>
              <a:t> </a:t>
            </a:r>
            <a:r>
              <a:rPr lang="bg-BG" dirty="0"/>
              <a:t>метод (презаписване)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noProof="1"/>
              <a:t>Полиморфизъм по време на изпълнение</a:t>
            </a:r>
            <a:r>
              <a:rPr lang="en-US" noProof="1"/>
              <a:t> (</a:t>
            </a:r>
            <a:r>
              <a:rPr lang="bg-BG" noProof="1"/>
              <a:t>2</a:t>
            </a:r>
            <a:r>
              <a:rPr lang="en-US" noProof="1"/>
              <a:t>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5905" y="2127933"/>
            <a:ext cx="9150191" cy="3665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Rectangle rect = new Rectangle(3.0, 4.0);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Rectangle square = new Square(4.0);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Console.WriteLine(rect.Area());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Console.WriteLine(square.Area());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996000" y="5399770"/>
            <a:ext cx="2215664" cy="786626"/>
          </a:xfrm>
          <a:prstGeom prst="wedgeRoundRectCallout">
            <a:avLst>
              <a:gd name="adj1" fmla="val -63318"/>
              <a:gd name="adj2" fmla="val -492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Презаписване на метода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A55D9AF-BABF-4BE5-8BA3-48E3418BC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201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63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3200" dirty="0"/>
              <a:t>По време на изпълнение, обекти от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производния клас</a:t>
            </a:r>
            <a:r>
              <a:rPr lang="en-US" sz="3200" dirty="0"/>
              <a:t> </a:t>
            </a:r>
            <a:r>
              <a:rPr lang="bg-BG" sz="3200" dirty="0"/>
              <a:t>може да бъдат третирани като обекти от </a:t>
            </a:r>
            <a:r>
              <a:rPr lang="bg-BG" sz="3200" b="1" dirty="0">
                <a:solidFill>
                  <a:schemeClr val="bg1"/>
                </a:solidFill>
              </a:rPr>
              <a:t>базовия клас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3200" dirty="0"/>
              <a:t>Когато това се случва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декларираният тип на обекта</a:t>
            </a:r>
            <a:r>
              <a:rPr lang="en-US" sz="3200" dirty="0"/>
              <a:t> </a:t>
            </a:r>
            <a:r>
              <a:rPr lang="bg-BG" sz="3200" dirty="0"/>
              <a:t>вече не е идентичен с неговия </a:t>
            </a:r>
            <a:r>
              <a:rPr lang="en-US" sz="3200" b="1" dirty="0">
                <a:solidFill>
                  <a:schemeClr val="bg1"/>
                </a:solidFill>
              </a:rPr>
              <a:t>run-time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noProof="1"/>
              <a:t>Полиморфизъм по време на изпълнение</a:t>
            </a:r>
            <a:r>
              <a:rPr lang="en-US" noProof="1"/>
              <a:t> (</a:t>
            </a:r>
            <a:r>
              <a:rPr lang="bg-BG" noProof="1"/>
              <a:t>3</a:t>
            </a:r>
            <a:r>
              <a:rPr lang="en-US" noProof="1"/>
              <a:t>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05278" y="1196125"/>
            <a:ext cx="5744984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Animal 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…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05278" y="3185509"/>
            <a:ext cx="5744984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Cat : Animal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…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005278" y="5195838"/>
            <a:ext cx="5744984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Animal</a:t>
            </a:r>
            <a:r>
              <a:rPr lang="en-US" sz="2600" dirty="0"/>
              <a:t> cat = new </a:t>
            </a:r>
            <a:r>
              <a:rPr lang="en-US" sz="2600" dirty="0">
                <a:solidFill>
                  <a:schemeClr val="bg1"/>
                </a:solidFill>
              </a:rPr>
              <a:t>Cat()</a:t>
            </a:r>
            <a:r>
              <a:rPr lang="en-US" sz="2600" dirty="0"/>
              <a:t>;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756000" y="5868645"/>
            <a:ext cx="2665664" cy="495000"/>
          </a:xfrm>
          <a:prstGeom prst="wedgeRoundRectCallout">
            <a:avLst>
              <a:gd name="adj1" fmla="val 43860"/>
              <a:gd name="adj2" fmla="val -988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Деклариран тип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7769938" y="6005838"/>
            <a:ext cx="2215664" cy="495000"/>
          </a:xfrm>
          <a:prstGeom prst="wedgeRoundRectCallout">
            <a:avLst>
              <a:gd name="adj1" fmla="val 42013"/>
              <a:gd name="adj2" fmla="val -988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run-time </a:t>
            </a:r>
            <a:r>
              <a:rPr lang="bg-BG" sz="2400" b="1" dirty="0">
                <a:solidFill>
                  <a:schemeClr val="bg2"/>
                </a:solidFill>
              </a:rPr>
              <a:t>тип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12129EC-4DBF-47E0-822D-25E8C3D245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012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27877-0A2D-4D09-9C5D-1FCB97A257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Имплементирайте следната йерархия от класове: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sz="4000" dirty="0"/>
              <a:t>Животни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619500" y="1944000"/>
            <a:ext cx="4953000" cy="2112374"/>
            <a:chOff x="3619500" y="1483534"/>
            <a:chExt cx="4953000" cy="2112374"/>
          </a:xfrm>
          <a:solidFill>
            <a:schemeClr val="tx1">
              <a:lumMod val="40000"/>
              <a:lumOff val="60000"/>
              <a:alpha val="20000"/>
            </a:schemeClr>
          </a:solidFill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3619500" y="1483534"/>
              <a:ext cx="4953000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619500" y="2065096"/>
              <a:ext cx="4953000" cy="95581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string Name</a:t>
              </a:r>
            </a:p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string FavouriteFood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619500" y="3008972"/>
              <a:ext cx="4951412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+ExplainSelf():string</a:t>
              </a:r>
            </a:p>
          </p:txBody>
        </p:sp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38200" y="4956266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0" y="5555238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ExplainSelf():string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4924933" y="4081169"/>
            <a:ext cx="0" cy="7752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477000" y="4956266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Dog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477000" y="5555238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ExplainSelf():string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C96F2B-396A-4C67-931E-292657D0FED3}"/>
              </a:ext>
            </a:extLst>
          </p:cNvPr>
          <p:cNvCxnSpPr>
            <a:cxnSpLocks/>
          </p:cNvCxnSpPr>
          <p:nvPr/>
        </p:nvCxnSpPr>
        <p:spPr>
          <a:xfrm flipV="1">
            <a:off x="7375170" y="4081169"/>
            <a:ext cx="0" cy="7752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">
            <a:extLst>
              <a:ext uri="{FF2B5EF4-FFF2-40B4-BE49-F238E27FC236}">
                <a16:creationId xmlns:a16="http://schemas.microsoft.com/office/drawing/2014/main" id="{5191C21C-CBF3-4D87-AAD9-CC215ABFBF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981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3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/>
              <a:t>Решение</a:t>
            </a:r>
            <a:r>
              <a:rPr lang="en-US" sz="4000"/>
              <a:t>: </a:t>
            </a:r>
            <a:r>
              <a:rPr lang="bg-BG" sz="4000"/>
              <a:t>Животни</a:t>
            </a:r>
            <a:r>
              <a:rPr lang="en-US" sz="4000"/>
              <a:t> (1)</a:t>
            </a:r>
            <a:endParaRPr lang="bg-BG" sz="400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52566" y="1179000"/>
            <a:ext cx="10686867" cy="54194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abstract class Animal </a:t>
            </a:r>
          </a:p>
          <a:p>
            <a:r>
              <a:rPr lang="en-US" sz="2600" dirty="0"/>
              <a:t>{ </a:t>
            </a:r>
            <a:br>
              <a:rPr lang="en-US" sz="2600" dirty="0"/>
            </a:br>
            <a:r>
              <a:rPr lang="en-US" sz="2600" dirty="0"/>
              <a:t>  </a:t>
            </a: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bg-BG" sz="2600" i="1" dirty="0">
                <a:solidFill>
                  <a:schemeClr val="accent2"/>
                </a:solidFill>
              </a:rPr>
              <a:t>Добавете конструктор</a:t>
            </a:r>
            <a:endParaRPr lang="en-US" sz="2600" i="1" dirty="0">
              <a:solidFill>
                <a:schemeClr val="accent2"/>
              </a:solidFill>
            </a:endParaRPr>
          </a:p>
          <a:p>
            <a:r>
              <a:rPr lang="en-US" sz="2600" dirty="0"/>
              <a:t>  public string Name { get; private set; }</a:t>
            </a:r>
          </a:p>
          <a:p>
            <a:r>
              <a:rPr lang="en-US" sz="2600" dirty="0"/>
              <a:t>  public string </a:t>
            </a:r>
            <a:r>
              <a:rPr lang="en-US" sz="2600" dirty="0" err="1"/>
              <a:t>FavouriteFood</a:t>
            </a:r>
            <a:r>
              <a:rPr lang="en-US" sz="2600" dirty="0"/>
              <a:t> { get; private set; }</a:t>
            </a:r>
          </a:p>
          <a:p>
            <a:r>
              <a:rPr lang="en-US" sz="2600" dirty="0"/>
              <a:t>  public virtual string </a:t>
            </a:r>
            <a:r>
              <a:rPr lang="en-US" sz="2600" noProof="1"/>
              <a:t>ExplainSelf</a:t>
            </a:r>
            <a:r>
              <a:rPr lang="en-US" sz="2600" dirty="0"/>
              <a:t>()</a:t>
            </a:r>
            <a:r>
              <a:rPr lang="bg-BG" sz="2600" dirty="0"/>
              <a:t> </a:t>
            </a:r>
            <a:endParaRPr lang="en-US" sz="2600" dirty="0"/>
          </a:p>
          <a:p>
            <a:r>
              <a:rPr lang="en-US" sz="2600" dirty="0"/>
              <a:t>  {</a:t>
            </a:r>
          </a:p>
          <a:p>
            <a:r>
              <a:rPr lang="en-US" sz="2600" dirty="0"/>
              <a:t>    return </a:t>
            </a:r>
            <a:r>
              <a:rPr lang="en-US" sz="2600" dirty="0" err="1"/>
              <a:t>string.Format</a:t>
            </a:r>
            <a:r>
              <a:rPr lang="en-US" sz="2600" dirty="0"/>
              <a:t>(</a:t>
            </a:r>
          </a:p>
          <a:p>
            <a:r>
              <a:rPr lang="en-US" sz="2600" dirty="0"/>
              <a:t>      "I am {0} and my </a:t>
            </a:r>
            <a:r>
              <a:rPr lang="en-US" sz="2600" dirty="0" err="1"/>
              <a:t>favourite</a:t>
            </a:r>
            <a:r>
              <a:rPr lang="en-US" sz="2600" dirty="0"/>
              <a:t> food is {1}",</a:t>
            </a:r>
          </a:p>
          <a:p>
            <a:r>
              <a:rPr lang="en-US" sz="2600" dirty="0"/>
              <a:t>      </a:t>
            </a:r>
            <a:r>
              <a:rPr lang="en-US" sz="2600" dirty="0" err="1"/>
              <a:t>this.Name</a:t>
            </a:r>
            <a:r>
              <a:rPr lang="en-US" sz="2600" dirty="0"/>
              <a:t>,</a:t>
            </a:r>
          </a:p>
          <a:p>
            <a:r>
              <a:rPr lang="en-US" sz="2600" dirty="0"/>
              <a:t>      </a:t>
            </a:r>
            <a:r>
              <a:rPr lang="en-US" sz="2600" noProof="1"/>
              <a:t>this.FavouriteFood);</a:t>
            </a:r>
          </a:p>
          <a:p>
            <a:r>
              <a:rPr lang="en-US" sz="2600" dirty="0"/>
              <a:t>  }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3383689-E16B-4601-A754-CD1D66CB9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608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/>
              <a:t>Решение</a:t>
            </a:r>
            <a:r>
              <a:rPr lang="en-US" sz="4000"/>
              <a:t>: </a:t>
            </a:r>
            <a:r>
              <a:rPr lang="bg-BG" sz="4000"/>
              <a:t>Животни</a:t>
            </a:r>
            <a:r>
              <a:rPr lang="en-US" sz="4000"/>
              <a:t> (2)</a:t>
            </a:r>
            <a:endParaRPr lang="bg-BG" sz="400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159959" y="1286597"/>
            <a:ext cx="9872081" cy="53374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/>
              <a:t>public class Dog : Animal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/>
              <a:t>  public Dog(string name, string favouriteFood)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/>
              <a:t>    : base(name, </a:t>
            </a:r>
            <a:r>
              <a:rPr lang="en-US" sz="2600" noProof="1"/>
              <a:t>favouriteFood</a:t>
            </a:r>
            <a:r>
              <a:rPr lang="en-US" sz="2600"/>
              <a:t>)</a:t>
            </a:r>
            <a:r>
              <a:rPr lang="bg-BG" sz="2600"/>
              <a:t> </a:t>
            </a:r>
            <a:r>
              <a:rPr lang="en-US" sz="2600"/>
              <a:t>{</a:t>
            </a:r>
            <a:r>
              <a:rPr lang="bg-BG" sz="2600"/>
              <a:t> </a:t>
            </a:r>
            <a:r>
              <a:rPr lang="en-US" sz="2600"/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/>
              <a:t>  public override string ExplainSelf()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/>
              <a:t> 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/>
              <a:t>    return base.ExplainSelf()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/>
              <a:t>    </a:t>
            </a:r>
            <a:r>
              <a:rPr lang="en-US" sz="2600" noProof="1"/>
              <a:t>Environment.NewLine</a:t>
            </a:r>
            <a:r>
              <a:rPr lang="en-US" sz="2600"/>
              <a:t>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/>
              <a:t>    "BARK";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/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C1E93B2-0FBD-4D26-8524-882F1E46F1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4687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1101000" y="1164743"/>
            <a:ext cx="9436040" cy="53374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/>
              <a:t>public class Cat : Animal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/>
              <a:t>  public Cat(string name, string favouriteFood)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/>
              <a:t>    : base(name, </a:t>
            </a:r>
            <a:r>
              <a:rPr lang="en-US" sz="2600" noProof="1"/>
              <a:t>favouriteFood</a:t>
            </a:r>
            <a:r>
              <a:rPr lang="en-US" sz="2600"/>
              <a:t>)</a:t>
            </a:r>
            <a:r>
              <a:rPr lang="bg-BG" sz="2600"/>
              <a:t> </a:t>
            </a:r>
            <a:r>
              <a:rPr lang="en-US" sz="2600"/>
              <a:t>{</a:t>
            </a:r>
            <a:r>
              <a:rPr lang="bg-BG" sz="2600"/>
              <a:t> </a:t>
            </a:r>
            <a:r>
              <a:rPr lang="en-US" sz="2600"/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/>
              <a:t>  public override string ExplainSelf()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/>
              <a:t> 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/>
              <a:t>    return base.ExplainSelf()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/>
              <a:t>    </a:t>
            </a:r>
            <a:r>
              <a:rPr lang="en-US" sz="2600" noProof="1"/>
              <a:t>Environment.NewLine</a:t>
            </a:r>
            <a:r>
              <a:rPr lang="en-US" sz="2600"/>
              <a:t>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/>
              <a:t>    "MEOW";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/>
              <a:t>Решение</a:t>
            </a:r>
            <a:r>
              <a:rPr lang="en-US" sz="4000"/>
              <a:t>: </a:t>
            </a:r>
            <a:r>
              <a:rPr lang="bg-BG" sz="4000"/>
              <a:t>Животни</a:t>
            </a:r>
            <a:r>
              <a:rPr lang="en-US" sz="4000"/>
              <a:t> (3)</a:t>
            </a:r>
            <a:endParaRPr lang="bg-BG" sz="400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B0A95C2-155C-41BF-A3E3-EBC75F6CE9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90BCB-CA89-479D-BB77-0E61F127E33C}"/>
              </a:ext>
            </a:extLst>
          </p:cNvPr>
          <p:cNvSpPr txBox="1"/>
          <p:nvPr/>
        </p:nvSpPr>
        <p:spPr>
          <a:xfrm>
            <a:off x="696000" y="650214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https://judge.softuni.bg/Contests/Practice/Index/3167#1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33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11851" y="1447800"/>
            <a:ext cx="25651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ANIMAL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851" y="2743200"/>
            <a:ext cx="1143000" cy="1143000"/>
          </a:xfrm>
          <a:prstGeom prst="rect">
            <a:avLst/>
          </a:prstGeom>
        </p:spPr>
      </p:pic>
      <p:cxnSp>
        <p:nvCxnSpPr>
          <p:cNvPr id="8" name="Straight Connector 7"/>
          <p:cNvCxnSpPr>
            <a:endCxn id="7" idx="0"/>
          </p:cNvCxnSpPr>
          <p:nvPr/>
        </p:nvCxnSpPr>
        <p:spPr>
          <a:xfrm flipH="1">
            <a:off x="5383351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380164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53025" y="2819401"/>
            <a:ext cx="1066799" cy="10667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3D11F29-8B72-4CFA-8415-4945AAB12F4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3522" y="4914000"/>
            <a:ext cx="10961783" cy="768084"/>
          </a:xfrm>
        </p:spPr>
        <p:txBody>
          <a:bodyPr/>
          <a:lstStyle/>
          <a:p>
            <a:r>
              <a:rPr lang="bg-BG" dirty="0"/>
              <a:t>Полиморфизъм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5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022322" y="3002654"/>
            <a:ext cx="3099825" cy="831346"/>
          </a:xfrm>
          <a:prstGeom prst="wedgeRoundRectCallout">
            <a:avLst>
              <a:gd name="adj1" fmla="val -95408"/>
              <a:gd name="adj2" fmla="val -1289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noProof="1"/>
              <a:t>Правила за презаписване на метод </a:t>
            </a:r>
            <a:r>
              <a:rPr lang="en-US" sz="3400" noProof="1"/>
              <a:t>(1)</a:t>
            </a:r>
            <a:endParaRPr lang="en-US" sz="34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5850" y="1171625"/>
            <a:ext cx="5940000" cy="2738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Rectangle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double Area()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850" y="3910368"/>
            <a:ext cx="5940000" cy="2738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Square : Rectangle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double Area()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return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656000" y="5416941"/>
            <a:ext cx="3195000" cy="1090059"/>
          </a:xfrm>
          <a:prstGeom prst="wedgeRoundRectCallout">
            <a:avLst>
              <a:gd name="adj1" fmla="val -96610"/>
              <a:gd name="adj2" fmla="val -7858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Override </a:t>
            </a:r>
            <a:r>
              <a:rPr lang="bg-BG" sz="2400" b="1" dirty="0">
                <a:solidFill>
                  <a:schemeClr val="bg2"/>
                </a:solidFill>
              </a:rPr>
              <a:t>или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абстрактен метод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в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подкласа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022321" y="3002654"/>
            <a:ext cx="3099825" cy="831346"/>
          </a:xfrm>
          <a:prstGeom prst="wedgeRoundRectCallout">
            <a:avLst>
              <a:gd name="adj1" fmla="val -89684"/>
              <a:gd name="adj2" fmla="val 1632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>
                <a:solidFill>
                  <a:schemeClr val="bg2"/>
                </a:solidFill>
              </a:rPr>
              <a:t>Еднаква върната стойност и сигнатура</a:t>
            </a:r>
            <a:endParaRPr lang="en-US" sz="2400" b="1">
              <a:solidFill>
                <a:schemeClr val="bg2"/>
              </a:solidFill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916000" y="1129508"/>
            <a:ext cx="2096556" cy="1081675"/>
          </a:xfrm>
          <a:prstGeom prst="wedgeRoundRectCallout">
            <a:avLst>
              <a:gd name="adj1" fmla="val -182438"/>
              <a:gd name="adj2" fmla="val 281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>
                <a:solidFill>
                  <a:schemeClr val="bg2"/>
                </a:solidFill>
              </a:rPr>
              <a:t>Виртуален метод в базовия клас</a:t>
            </a:r>
            <a:endParaRPr lang="en-US" sz="2400" b="1">
              <a:solidFill>
                <a:schemeClr val="bg2"/>
              </a:solidFill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11000" y="1327913"/>
            <a:ext cx="4179444" cy="167474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Частни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статични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методи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не могат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да бъдат презаписани</a:t>
            </a:r>
            <a:endParaRPr lang="en-US" sz="32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482C2987-74D1-497B-9535-A49A68B5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7047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animBg="1"/>
      <p:bldP spid="11" grpId="0" animBg="1"/>
      <p:bldP spid="1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Виртуалните</a:t>
            </a:r>
            <a:r>
              <a:rPr lang="en-US"/>
              <a:t> </a:t>
            </a:r>
            <a:r>
              <a:rPr lang="bg-BG"/>
              <a:t>членове</a:t>
            </a:r>
            <a:r>
              <a:rPr lang="en-US"/>
              <a:t> </a:t>
            </a:r>
            <a:r>
              <a:rPr lang="bg-BG"/>
              <a:t>използват </a:t>
            </a:r>
            <a:r>
              <a:rPr lang="bg-BG" b="1">
                <a:solidFill>
                  <a:schemeClr val="bg1"/>
                </a:solidFill>
              </a:rPr>
              <a:t>ключовата дума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base</a:t>
            </a:r>
            <a:r>
              <a:rPr lang="bg-BG"/>
              <a:t>, за да извикат </a:t>
            </a:r>
            <a:r>
              <a:rPr lang="bg-BG" b="1">
                <a:solidFill>
                  <a:schemeClr val="bg1"/>
                </a:solidFill>
              </a:rPr>
              <a:t>базовия клас</a:t>
            </a:r>
            <a:endParaRPr lang="en-US" b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noProof="1"/>
              <a:t>Правила за презаписване на метод</a:t>
            </a:r>
            <a:r>
              <a:rPr lang="en-US" sz="3400" noProof="1"/>
              <a:t> (</a:t>
            </a:r>
            <a:r>
              <a:rPr lang="bg-BG" sz="3400" noProof="1"/>
              <a:t>2</a:t>
            </a:r>
            <a:r>
              <a:rPr lang="en-US" sz="3400" noProof="1"/>
              <a:t>)</a:t>
            </a:r>
            <a:endParaRPr lang="en-US" sz="34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07007" y="2656331"/>
            <a:ext cx="5433423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Bird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virtual void Fly()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Console.Write("Flying");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656084" y="2656331"/>
            <a:ext cx="6096946" cy="34189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Swallow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Bird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Fly()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.Fly();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Console.WriteLine("Hunt");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9573007" y="2033229"/>
            <a:ext cx="2547437" cy="1485771"/>
          </a:xfrm>
          <a:prstGeom prst="wedgeRoundRectCallout">
            <a:avLst>
              <a:gd name="adj1" fmla="val -86198"/>
              <a:gd name="adj2" fmla="val 5226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>
                <a:solidFill>
                  <a:schemeClr val="bg2"/>
                </a:solidFill>
              </a:rPr>
              <a:t>Разширява виртуалния метод на базовия клас</a:t>
            </a:r>
            <a:endParaRPr lang="en-US" sz="2400" b="1">
              <a:solidFill>
                <a:schemeClr val="bg2"/>
              </a:solidFill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986000" y="5470735"/>
            <a:ext cx="2970000" cy="703265"/>
          </a:xfrm>
          <a:prstGeom prst="wedgeRoundRectCallout">
            <a:avLst>
              <a:gd name="adj1" fmla="val -50664"/>
              <a:gd name="adj2" fmla="val -9980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>
                <a:solidFill>
                  <a:schemeClr val="bg2"/>
                </a:solidFill>
              </a:rPr>
              <a:t>Може да добави ново поведение</a:t>
            </a:r>
            <a:endParaRPr lang="en-US" sz="2400" b="1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71C178B-4B84-47AD-A914-E0F9C61CED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9061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10593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sz="3200"/>
              <a:t>Производен клас </a:t>
            </a:r>
            <a:r>
              <a:rPr lang="bg-BG" sz="3200" b="1">
                <a:solidFill>
                  <a:schemeClr val="bg1"/>
                </a:solidFill>
              </a:rPr>
              <a:t>може да спре</a:t>
            </a:r>
            <a:r>
              <a:rPr lang="en-US" sz="3200"/>
              <a:t> </a:t>
            </a:r>
            <a:r>
              <a:rPr lang="bg-BG" sz="3200" b="1">
                <a:solidFill>
                  <a:schemeClr val="bg1"/>
                </a:solidFill>
              </a:rPr>
              <a:t>виртуалното</a:t>
            </a:r>
            <a:r>
              <a:rPr lang="en-US" sz="3200"/>
              <a:t> </a:t>
            </a:r>
            <a:r>
              <a:rPr lang="bg-BG" sz="3200" b="1">
                <a:solidFill>
                  <a:schemeClr val="bg1"/>
                </a:solidFill>
              </a:rPr>
              <a:t>наследяване </a:t>
            </a:r>
            <a:r>
              <a:rPr lang="bg-BG" sz="3200"/>
              <a:t>като декларира </a:t>
            </a:r>
            <a:r>
              <a:rPr lang="en-US" sz="3200"/>
              <a:t>override </a:t>
            </a:r>
            <a:r>
              <a:rPr lang="bg-BG" sz="3200"/>
              <a:t>като</a:t>
            </a:r>
            <a:r>
              <a:rPr lang="en-US" sz="3200"/>
              <a:t> </a:t>
            </a:r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</a:rPr>
              <a:t>sealed</a:t>
            </a:r>
            <a:r>
              <a:rPr lang="bg-BG" sz="3200" b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bg-BG" sz="3600"/>
              <a:t>(„запечатан“)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noProof="1"/>
              <a:t>Правила за презаписване на метод (</a:t>
            </a:r>
            <a:r>
              <a:rPr lang="en-US" sz="3400" noProof="1"/>
              <a:t>overriding) (</a:t>
            </a:r>
            <a:r>
              <a:rPr lang="bg-BG" sz="3400" noProof="1"/>
              <a:t>3</a:t>
            </a:r>
            <a:r>
              <a:rPr lang="en-US" sz="3400" noProof="1"/>
              <a:t>)</a:t>
            </a:r>
            <a:endParaRPr lang="en-US" sz="34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6000" y="2259000"/>
            <a:ext cx="7425000" cy="1686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Penguin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Bird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sealed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Fly() {}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26000" y="3969000"/>
            <a:ext cx="5760000" cy="2766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NewTypePenguin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Penguin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Fly()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.Fly();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6284882" y="3988208"/>
            <a:ext cx="5723616" cy="276644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2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Sealed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методите могат да бъдат заместени от производните класове с  ключовата дума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Модификаторът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/>
              <a:t> </a:t>
            </a:r>
            <a:r>
              <a:rPr lang="bg-BG" sz="3200" dirty="0"/>
              <a:t>скрива достъпен метод на базовия клас</a:t>
            </a:r>
            <a:endParaRPr lang="en-US" sz="32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8B74A5F-AED4-4DC7-8338-85677E993D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73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Обобщение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28715"/>
            <a:ext cx="9714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60999" y="4073246"/>
            <a:ext cx="2146614" cy="2323176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62818" y="1725526"/>
            <a:ext cx="9002346" cy="478147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400">
                <a:solidFill>
                  <a:schemeClr val="bg2"/>
                </a:solidFill>
              </a:rPr>
              <a:t>Полиморфизъм</a:t>
            </a:r>
            <a:r>
              <a:rPr lang="en-US" sz="3400">
                <a:solidFill>
                  <a:schemeClr val="bg2"/>
                </a:solidFill>
              </a:rPr>
              <a:t> – </a:t>
            </a:r>
            <a:r>
              <a:rPr lang="bg-BG" sz="3400">
                <a:solidFill>
                  <a:schemeClr val="bg2"/>
                </a:solidFill>
              </a:rPr>
              <a:t>способността на един </a:t>
            </a:r>
            <a:r>
              <a:rPr lang="bg-BG" sz="3400">
                <a:solidFill>
                  <a:schemeClr val="bg1">
                    <a:lumMod val="60000"/>
                    <a:lumOff val="40000"/>
                  </a:schemeClr>
                </a:solidFill>
              </a:rPr>
              <a:t>обект </a:t>
            </a:r>
            <a:r>
              <a:rPr lang="bg-BG" sz="3400">
                <a:solidFill>
                  <a:schemeClr val="bg2"/>
                </a:solidFill>
              </a:rPr>
              <a:t>да приема </a:t>
            </a:r>
            <a:r>
              <a:rPr lang="bg-BG" sz="3400">
                <a:solidFill>
                  <a:schemeClr val="bg1">
                    <a:lumMod val="60000"/>
                    <a:lumOff val="40000"/>
                  </a:schemeClr>
                </a:solidFill>
              </a:rPr>
              <a:t>много форми</a:t>
            </a:r>
            <a:endParaRPr lang="en-US" sz="340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400">
                <a:solidFill>
                  <a:schemeClr val="bg2"/>
                </a:solidFill>
              </a:rPr>
              <a:t>Видове полиморфизъм</a:t>
            </a:r>
            <a:r>
              <a:rPr lang="en-US" sz="3400">
                <a:solidFill>
                  <a:schemeClr val="bg2"/>
                </a:solidFill>
              </a:rPr>
              <a:t>:</a:t>
            </a:r>
          </a:p>
          <a:p>
            <a:pPr lvl="1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200">
                <a:solidFill>
                  <a:schemeClr val="bg1">
                    <a:lumMod val="60000"/>
                    <a:lumOff val="40000"/>
                  </a:schemeClr>
                </a:solidFill>
              </a:rPr>
              <a:t>По време на компилация</a:t>
            </a:r>
          </a:p>
          <a:p>
            <a:pPr lvl="2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000">
                <a:solidFill>
                  <a:schemeClr val="bg2"/>
                </a:solidFill>
              </a:rPr>
              <a:t>Осъществява се чрез </a:t>
            </a:r>
            <a:r>
              <a:rPr lang="en-US" sz="3000">
                <a:solidFill>
                  <a:schemeClr val="bg1">
                    <a:lumMod val="60000"/>
                    <a:lumOff val="40000"/>
                  </a:schemeClr>
                </a:solidFill>
              </a:rPr>
              <a:t>overloading</a:t>
            </a:r>
            <a:r>
              <a:rPr lang="bg-BG" sz="3000">
                <a:solidFill>
                  <a:schemeClr val="bg1">
                    <a:lumMod val="60000"/>
                    <a:lumOff val="40000"/>
                  </a:schemeClr>
                </a:solidFill>
              </a:rPr>
              <a:t> (презареждане) </a:t>
            </a:r>
            <a:r>
              <a:rPr lang="en-US" sz="3000">
                <a:solidFill>
                  <a:schemeClr val="bg2"/>
                </a:solidFill>
              </a:rPr>
              <a:t>– </a:t>
            </a:r>
            <a:r>
              <a:rPr lang="bg-BG" sz="3000">
                <a:solidFill>
                  <a:schemeClr val="bg2"/>
                </a:solidFill>
              </a:rPr>
              <a:t>едно и също име на метода, но различна имплементация</a:t>
            </a:r>
            <a:endParaRPr lang="en-US" sz="3000">
              <a:solidFill>
                <a:schemeClr val="bg2"/>
              </a:solidFill>
            </a:endParaRPr>
          </a:p>
          <a:p>
            <a:pPr lvl="1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200">
                <a:solidFill>
                  <a:schemeClr val="bg1">
                    <a:lumMod val="60000"/>
                    <a:lumOff val="40000"/>
                  </a:schemeClr>
                </a:solidFill>
              </a:rPr>
              <a:t>По време на изпълнение</a:t>
            </a:r>
            <a:endParaRPr lang="en-US" sz="3200">
              <a:solidFill>
                <a:schemeClr val="bg2"/>
              </a:solidFill>
            </a:endParaRPr>
          </a:p>
          <a:p>
            <a:pPr lvl="2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000">
                <a:solidFill>
                  <a:schemeClr val="bg2"/>
                </a:solidFill>
              </a:rPr>
              <a:t>Осъществява се чрез </a:t>
            </a:r>
            <a:r>
              <a:rPr lang="en-US" sz="3000">
                <a:solidFill>
                  <a:schemeClr val="bg1">
                    <a:lumMod val="60000"/>
                    <a:lumOff val="40000"/>
                  </a:schemeClr>
                </a:solidFill>
              </a:rPr>
              <a:t>overriding</a:t>
            </a:r>
            <a:r>
              <a:rPr lang="bg-BG" sz="3000">
                <a:solidFill>
                  <a:schemeClr val="bg1">
                    <a:lumMod val="60000"/>
                    <a:lumOff val="40000"/>
                  </a:schemeClr>
                </a:solidFill>
              </a:rPr>
              <a:t> (презаписване)</a:t>
            </a:r>
            <a:r>
              <a:rPr lang="bg-BG" sz="3000">
                <a:solidFill>
                  <a:schemeClr val="bg2"/>
                </a:solidFill>
              </a:rPr>
              <a:t> </a:t>
            </a:r>
            <a:r>
              <a:rPr lang="en-US" sz="3000">
                <a:solidFill>
                  <a:schemeClr val="bg2"/>
                </a:solidFill>
              </a:rPr>
              <a:t>– </a:t>
            </a:r>
            <a:r>
              <a:rPr lang="bg-BG" sz="3000">
                <a:solidFill>
                  <a:schemeClr val="bg2"/>
                </a:solidFill>
              </a:rPr>
              <a:t>чрез ключовите думи</a:t>
            </a:r>
            <a:r>
              <a:rPr lang="en-US" sz="3000">
                <a:solidFill>
                  <a:schemeClr val="bg2"/>
                </a:solidFill>
              </a:rPr>
              <a:t> </a:t>
            </a:r>
            <a:r>
              <a:rPr lang="en-US" sz="3000">
                <a:solidFill>
                  <a:schemeClr val="bg1">
                    <a:lumMod val="60000"/>
                    <a:lumOff val="40000"/>
                  </a:schemeClr>
                </a:solidFill>
              </a:rPr>
              <a:t>virtual</a:t>
            </a:r>
            <a:r>
              <a:rPr lang="en-US" sz="3000">
                <a:solidFill>
                  <a:schemeClr val="bg2"/>
                </a:solidFill>
              </a:rPr>
              <a:t> + </a:t>
            </a:r>
            <a:r>
              <a:rPr lang="en-US" sz="3000">
                <a:solidFill>
                  <a:schemeClr val="bg1">
                    <a:lumMod val="60000"/>
                    <a:lumOff val="40000"/>
                  </a:schemeClr>
                </a:solidFill>
              </a:rPr>
              <a:t>override</a:t>
            </a:r>
            <a:endParaRPr lang="en-US" sz="300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79C9D5D-48BC-48B8-AF9E-C8767FD8EC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61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>
                <a:solidFill>
                  <a:srgbClr val="234465"/>
                </a:solidFill>
              </a:rPr>
              <a:t>Въпроси</a:t>
            </a:r>
            <a:r>
              <a:rPr lang="en-US" sz="8800">
                <a:solidFill>
                  <a:srgbClr val="234465"/>
                </a:solidFill>
              </a:rPr>
              <a:t>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259107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FA346B0-8A95-4F16-8A7A-9CF249CF6C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0402" y="1551238"/>
            <a:ext cx="6895598" cy="45606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Полиморфизмът е гръцка дума, която означава </a:t>
            </a:r>
            <a:r>
              <a:rPr lang="en-US" dirty="0"/>
              <a:t>“</a:t>
            </a:r>
            <a:r>
              <a:rPr lang="bg-BG" b="1" dirty="0">
                <a:solidFill>
                  <a:schemeClr val="bg1"/>
                </a:solidFill>
              </a:rPr>
              <a:t>едно име, много форми</a:t>
            </a:r>
            <a:r>
              <a:rPr lang="en-US" dirty="0"/>
              <a:t>"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Какво е полиморфизъм?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68200" y="1551237"/>
            <a:ext cx="6120001" cy="1925047"/>
            <a:chOff x="3042046" y="2158653"/>
            <a:chExt cx="7054507" cy="2624953"/>
          </a:xfrm>
        </p:grpSpPr>
        <p:sp>
          <p:nvSpPr>
            <p:cNvPr id="5" name="Rectangle: Rounded Corners 4"/>
            <p:cNvSpPr>
              <a:spLocks noChangeArrowheads="1"/>
            </p:cNvSpPr>
            <p:nvPr/>
          </p:nvSpPr>
          <p:spPr bwMode="auto">
            <a:xfrm>
              <a:off x="3042046" y="2158653"/>
              <a:ext cx="2124043" cy="131556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4902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3200" b="1" noProof="1">
                  <a:solidFill>
                    <a:schemeClr val="bg1"/>
                  </a:solidFill>
                  <a:latin typeface="Consolas" pitchFamily="49" charset="0"/>
                </a:rPr>
                <a:t>Polys</a:t>
              </a:r>
            </a:p>
            <a:p>
              <a:pPr algn="ctr">
                <a:defRPr/>
              </a:pP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(</a:t>
              </a:r>
              <a:r>
                <a:rPr lang="bg-BG" sz="2400" b="1" i="1" noProof="1">
                  <a:solidFill>
                    <a:schemeClr val="tx2"/>
                  </a:solidFill>
                  <a:latin typeface="Consolas" pitchFamily="49" charset="0"/>
                </a:rPr>
                <a:t>много</a:t>
              </a: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)</a:t>
              </a:r>
            </a:p>
          </p:txBody>
        </p:sp>
        <p:sp>
          <p:nvSpPr>
            <p:cNvPr id="6" name="Rectangle: Rounded Corners 4"/>
            <p:cNvSpPr>
              <a:spLocks noChangeArrowheads="1"/>
            </p:cNvSpPr>
            <p:nvPr/>
          </p:nvSpPr>
          <p:spPr bwMode="auto">
            <a:xfrm>
              <a:off x="6882218" y="2158653"/>
              <a:ext cx="3214335" cy="131556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4902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3200" b="1" noProof="1">
                  <a:solidFill>
                    <a:schemeClr val="bg1"/>
                  </a:solidFill>
                  <a:latin typeface="Consolas" pitchFamily="49" charset="0"/>
                </a:rPr>
                <a:t>Morphe</a:t>
              </a:r>
            </a:p>
            <a:p>
              <a:pPr algn="ctr">
                <a:defRPr/>
              </a:pP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(</a:t>
              </a:r>
              <a:r>
                <a:rPr lang="bg-BG" sz="2400" b="1" i="1" noProof="1">
                  <a:solidFill>
                    <a:schemeClr val="tx2"/>
                  </a:solidFill>
                  <a:latin typeface="Consolas" pitchFamily="49" charset="0"/>
                </a:rPr>
                <a:t>форми</a:t>
              </a: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)</a:t>
              </a:r>
            </a:p>
          </p:txBody>
        </p:sp>
        <p:sp>
          <p:nvSpPr>
            <p:cNvPr id="10" name="Rectangle: Rounded Corners 4"/>
            <p:cNvSpPr>
              <a:spLocks noChangeArrowheads="1"/>
            </p:cNvSpPr>
            <p:nvPr/>
          </p:nvSpPr>
          <p:spPr bwMode="auto">
            <a:xfrm>
              <a:off x="4494444" y="3764278"/>
              <a:ext cx="3251489" cy="101932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4902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3200" b="1" noProof="1">
                  <a:solidFill>
                    <a:schemeClr val="bg1"/>
                  </a:solidFill>
                  <a:latin typeface="Consolas" pitchFamily="49" charset="0"/>
                </a:rPr>
                <a:t>Polymorphos</a:t>
              </a:r>
            </a:p>
          </p:txBody>
        </p:sp>
        <p:cxnSp>
          <p:nvCxnSpPr>
            <p:cNvPr id="16" name="Straight Connector 15"/>
            <p:cNvCxnSpPr>
              <a:stCxn id="5" idx="3"/>
              <a:endCxn id="6" idx="1"/>
            </p:cNvCxnSpPr>
            <p:nvPr/>
          </p:nvCxnSpPr>
          <p:spPr>
            <a:xfrm>
              <a:off x="5166089" y="2816435"/>
              <a:ext cx="171613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082630" y="2816435"/>
              <a:ext cx="19826" cy="9478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0" name="Picture 6" descr="Object-Oriented Programming in Jav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3" r="16467" b="7622"/>
          <a:stretch/>
        </p:blipFill>
        <p:spPr bwMode="auto">
          <a:xfrm>
            <a:off x="7542569" y="1551237"/>
            <a:ext cx="3960001" cy="313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7671000" y="5184000"/>
            <a:ext cx="4082030" cy="1197876"/>
          </a:xfrm>
          <a:prstGeom prst="wedgeRoundRectCallout">
            <a:avLst>
              <a:gd name="adj1" fmla="val 13633"/>
              <a:gd name="adj2" fmla="val -81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Стълбовете на обектно-ориентираното програмиране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935C1300-4229-4D5F-9C72-C9DD8550EF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009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Способността на един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r>
              <a:rPr lang="en-US" sz="3200" dirty="0"/>
              <a:t> </a:t>
            </a:r>
            <a:r>
              <a:rPr lang="bg-BG" sz="3200" dirty="0"/>
              <a:t>да приема </a:t>
            </a:r>
            <a:r>
              <a:rPr lang="bg-BG" sz="3200" b="1" dirty="0">
                <a:solidFill>
                  <a:schemeClr val="bg1"/>
                </a:solidFill>
              </a:rPr>
              <a:t>много различни форми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Позволява ни да третираме обекти на </a:t>
            </a:r>
            <a:r>
              <a:rPr lang="bg-BG" sz="3200" b="1" dirty="0">
                <a:solidFill>
                  <a:schemeClr val="bg1"/>
                </a:solidFill>
              </a:rPr>
              <a:t>производния клас </a:t>
            </a:r>
            <a:r>
              <a:rPr lang="bg-BG" sz="3200" dirty="0"/>
              <a:t>като обекти на </a:t>
            </a:r>
            <a:r>
              <a:rPr lang="bg-BG" sz="3200" b="1" dirty="0">
                <a:solidFill>
                  <a:schemeClr val="bg1"/>
                </a:solidFill>
              </a:rPr>
              <a:t>базовия клас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Полиморфизъм в ООП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3619" y="3008628"/>
            <a:ext cx="7558529" cy="162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Person : Mammal, IAnimal {}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2148" y="5782258"/>
            <a:ext cx="3810326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Person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315304" y="4932568"/>
            <a:ext cx="3749673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Mammal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318376" y="5782258"/>
            <a:ext cx="3749672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Animal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2148" y="4932568"/>
            <a:ext cx="3810326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Object</a:t>
            </a:r>
          </a:p>
        </p:txBody>
      </p:sp>
      <p:sp>
        <p:nvSpPr>
          <p:cNvPr id="14" name="Rectangle: Rounded Corners 4"/>
          <p:cNvSpPr>
            <a:spLocks noChangeArrowheads="1"/>
          </p:cNvSpPr>
          <p:nvPr/>
        </p:nvSpPr>
        <p:spPr bwMode="auto">
          <a:xfrm>
            <a:off x="8999093" y="4855380"/>
            <a:ext cx="2250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new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GB" sz="2400" b="1" noProof="1">
                <a:latin typeface="Consolas" pitchFamily="49" charset="0"/>
              </a:rPr>
              <a:t>()</a:t>
            </a:r>
          </a:p>
        </p:txBody>
      </p:sp>
      <p:sp>
        <p:nvSpPr>
          <p:cNvPr id="15" name="Rectangle: Rounded Corners 4"/>
          <p:cNvSpPr>
            <a:spLocks noChangeArrowheads="1"/>
          </p:cNvSpPr>
          <p:nvPr/>
        </p:nvSpPr>
        <p:spPr bwMode="auto">
          <a:xfrm>
            <a:off x="8416239" y="2563286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IAnimal</a:t>
            </a:r>
            <a:endParaRPr lang="en-GB" sz="26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Rectangle: Rounded Corners 4"/>
          <p:cNvSpPr>
            <a:spLocks noChangeArrowheads="1"/>
          </p:cNvSpPr>
          <p:nvPr/>
        </p:nvSpPr>
        <p:spPr bwMode="auto">
          <a:xfrm>
            <a:off x="10274282" y="2563286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Mammal</a:t>
            </a:r>
            <a:endParaRPr lang="en-GB" sz="26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ectangle: Rounded Corners 4"/>
          <p:cNvSpPr>
            <a:spLocks noChangeArrowheads="1"/>
          </p:cNvSpPr>
          <p:nvPr/>
        </p:nvSpPr>
        <p:spPr bwMode="auto">
          <a:xfrm>
            <a:off x="9381593" y="5898187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Object</a:t>
            </a:r>
            <a:endParaRPr lang="en-GB" sz="26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 rot="8785518">
            <a:off x="9503557" y="3140479"/>
            <a:ext cx="486252" cy="63356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17"/>
          <p:cNvSpPr/>
          <p:nvPr/>
        </p:nvSpPr>
        <p:spPr bwMode="auto">
          <a:xfrm rot="12823371">
            <a:off x="10259395" y="3140548"/>
            <a:ext cx="486252" cy="63356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Down Arrow 18"/>
          <p:cNvSpPr/>
          <p:nvPr/>
        </p:nvSpPr>
        <p:spPr bwMode="auto">
          <a:xfrm rot="10800000">
            <a:off x="9863344" y="4408286"/>
            <a:ext cx="486252" cy="3739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: Rounded Corners 4"/>
          <p:cNvSpPr>
            <a:spLocks noChangeArrowheads="1"/>
          </p:cNvSpPr>
          <p:nvPr/>
        </p:nvSpPr>
        <p:spPr bwMode="auto">
          <a:xfrm>
            <a:off x="9355001" y="3823286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endParaRPr lang="en-GB" sz="2400" b="1" noProof="1">
              <a:latin typeface="Consolas" pitchFamily="49" charset="0"/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9880967" y="5474351"/>
            <a:ext cx="486252" cy="3739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0013D5EB-170C-4DE3-A454-EBFF4F5361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136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0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Променливите</a:t>
            </a:r>
            <a:r>
              <a:rPr lang="en-US" sz="3200" dirty="0"/>
              <a:t> </a:t>
            </a:r>
            <a:r>
              <a:rPr lang="bg-BG" sz="3200" dirty="0"/>
              <a:t>се запазват в </a:t>
            </a:r>
            <a:r>
              <a:rPr lang="bg-BG" sz="3200" b="1" dirty="0">
                <a:solidFill>
                  <a:schemeClr val="bg1"/>
                </a:solidFill>
              </a:rPr>
              <a:t>референтен</a:t>
            </a:r>
            <a:r>
              <a:rPr lang="en-US" sz="3200" dirty="0"/>
              <a:t> </a:t>
            </a:r>
            <a:r>
              <a:rPr lang="bg-BG" sz="3200" dirty="0"/>
              <a:t>тип</a:t>
            </a:r>
            <a:endParaRPr lang="en-US" sz="3200" dirty="0"/>
          </a:p>
          <a:p>
            <a:r>
              <a:rPr lang="bg-BG" sz="3200" dirty="0"/>
              <a:t>Можете да използвате </a:t>
            </a:r>
            <a:r>
              <a:rPr lang="bg-BG" sz="3200" b="1" dirty="0">
                <a:solidFill>
                  <a:schemeClr val="bg1"/>
                </a:solidFill>
              </a:rPr>
              <a:t>само референтни методи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Ако се нуждаете от </a:t>
            </a:r>
            <a:r>
              <a:rPr lang="bg-BG" sz="3200" b="1" dirty="0">
                <a:solidFill>
                  <a:schemeClr val="bg1"/>
                </a:solidFill>
              </a:rPr>
              <a:t>обектен метод</a:t>
            </a:r>
            <a:r>
              <a:rPr lang="bg-BG" sz="3200" dirty="0"/>
              <a:t>, можете да го </a:t>
            </a:r>
            <a:r>
              <a:rPr lang="bg-BG" sz="3200" b="1" dirty="0">
                <a:solidFill>
                  <a:schemeClr val="bg1"/>
                </a:solidFill>
              </a:rPr>
              <a:t>конвертирате или да го презапишете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Референтен тим и</a:t>
            </a:r>
            <a:r>
              <a:rPr lang="en-US" dirty="0"/>
              <a:t> </a:t>
            </a:r>
            <a:r>
              <a:rPr lang="bg-BG" dirty="0"/>
              <a:t>обектен</a:t>
            </a:r>
            <a:r>
              <a:rPr lang="en-US" dirty="0"/>
              <a:t> </a:t>
            </a:r>
            <a:r>
              <a:rPr lang="bg-BG" dirty="0"/>
              <a:t>тип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1000" y="3816898"/>
            <a:ext cx="7827300" cy="21262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Person : Mammal,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IAnimal  person 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personTwo = new Person();</a:t>
            </a:r>
          </a:p>
        </p:txBody>
      </p:sp>
      <p:sp>
        <p:nvSpPr>
          <p:cNvPr id="12" name="Rectangle: Rounded Corners 4"/>
          <p:cNvSpPr>
            <a:spLocks noChangeArrowheads="1"/>
          </p:cNvSpPr>
          <p:nvPr/>
        </p:nvSpPr>
        <p:spPr bwMode="auto">
          <a:xfrm>
            <a:off x="727030" y="4355313"/>
            <a:ext cx="1302857" cy="1533200"/>
          </a:xfrm>
          <a:prstGeom prst="round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3200" i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1551000" y="6065899"/>
            <a:ext cx="3150000" cy="675999"/>
          </a:xfrm>
          <a:prstGeom prst="wedgeRoundRectCallout">
            <a:avLst>
              <a:gd name="adj1" fmla="val -62721"/>
              <a:gd name="adj2" fmla="val -6250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Референтен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тип</a:t>
            </a:r>
          </a:p>
        </p:txBody>
      </p:sp>
      <p:sp>
        <p:nvSpPr>
          <p:cNvPr id="14" name="Rectangle: Rounded Corners 4"/>
          <p:cNvSpPr>
            <a:spLocks noChangeArrowheads="1"/>
          </p:cNvSpPr>
          <p:nvPr/>
        </p:nvSpPr>
        <p:spPr bwMode="auto">
          <a:xfrm>
            <a:off x="4864888" y="4355312"/>
            <a:ext cx="1800000" cy="1533201"/>
          </a:xfrm>
          <a:prstGeom prst="round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3200" i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5919615" y="6065899"/>
            <a:ext cx="2561771" cy="675999"/>
          </a:xfrm>
          <a:prstGeom prst="wedgeRoundRectCallout">
            <a:avLst>
              <a:gd name="adj1" fmla="val -64501"/>
              <a:gd name="adj2" fmla="val -628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Обектен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тип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1566366-C50A-4403-8BC9-5C5BF7AE10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906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8" y="5030964"/>
            <a:ext cx="10961783" cy="768084"/>
          </a:xfrm>
        </p:spPr>
        <p:txBody>
          <a:bodyPr/>
          <a:lstStyle/>
          <a:p>
            <a:r>
              <a:rPr lang="bg-BG" dirty="0"/>
              <a:t>Промяна на типа и проверка на съвместимостта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1000" y="1058952"/>
            <a:ext cx="1359332" cy="20513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is</a:t>
            </a:r>
            <a:r>
              <a:rPr lang="en-US" sz="11400" b="1" dirty="0">
                <a:ln>
                  <a:solidFill>
                    <a:schemeClr val="bg2">
                      <a:lumMod val="95000"/>
                    </a:schemeClr>
                  </a:solidFill>
                </a:ln>
                <a:solidFill>
                  <a:srgbClr val="DBBD8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81000" y="2096677"/>
            <a:ext cx="1665000" cy="2164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as</a:t>
            </a:r>
            <a:r>
              <a:rPr lang="en-US" sz="2400" b="1" dirty="0">
                <a:ln>
                  <a:solidFill>
                    <a:schemeClr val="bg2">
                      <a:lumMod val="95000"/>
                    </a:schemeClr>
                  </a:solidFill>
                </a:ln>
                <a:solidFill>
                  <a:srgbClr val="DBBD8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498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Проверете дали даден </a:t>
            </a:r>
            <a:r>
              <a:rPr lang="bg-BG" b="1" dirty="0">
                <a:solidFill>
                  <a:schemeClr val="bg1"/>
                </a:solidFill>
              </a:rPr>
              <a:t>обект</a:t>
            </a:r>
            <a:r>
              <a:rPr lang="en-US" dirty="0"/>
              <a:t> </a:t>
            </a:r>
            <a:r>
              <a:rPr lang="bg-BG" dirty="0"/>
              <a:t>е </a:t>
            </a:r>
            <a:r>
              <a:rPr lang="bg-BG" b="1" dirty="0">
                <a:solidFill>
                  <a:schemeClr val="bg1"/>
                </a:solidFill>
              </a:rPr>
              <a:t>инстанция</a:t>
            </a:r>
            <a:r>
              <a:rPr lang="en-US" dirty="0"/>
              <a:t> </a:t>
            </a:r>
            <a:r>
              <a:rPr lang="bg-BG" dirty="0"/>
              <a:t>на конкретен </a:t>
            </a:r>
            <a:r>
              <a:rPr lang="bg-BG" b="1" dirty="0">
                <a:solidFill>
                  <a:schemeClr val="bg1"/>
                </a:solidFill>
              </a:rPr>
              <a:t>клас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</a:t>
            </a:r>
            <a:r>
              <a:rPr lang="en-US" dirty="0"/>
              <a:t> is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96708" y="1967343"/>
            <a:ext cx="8500692" cy="4383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IAnimal person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 personTwo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Person)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((Person) person)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.getSalary();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3396000" y="5757174"/>
            <a:ext cx="4230000" cy="1100826"/>
          </a:xfrm>
          <a:prstGeom prst="wedgeRoundRectCallout">
            <a:avLst>
              <a:gd name="adj1" fmla="val -55937"/>
              <a:gd name="adj2" fmla="val -531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Конвертираме към обектен тип и използваме неговите методи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5736000" y="4437666"/>
            <a:ext cx="3898731" cy="656334"/>
          </a:xfrm>
          <a:prstGeom prst="wedgeRoundRectCallout">
            <a:avLst>
              <a:gd name="adj1" fmla="val -60174"/>
              <a:gd name="adj2" fmla="val -5078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Проверете обектния тип на </a:t>
            </a:r>
            <a:r>
              <a:rPr lang="en-US" sz="2400" b="1" dirty="0">
                <a:solidFill>
                  <a:schemeClr val="bg2"/>
                </a:solidFill>
              </a:rPr>
              <a:t>person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11DBAB7-0AE2-4F46-996C-04EB4E70A6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18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126734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3200" b="1" dirty="0">
                <a:solidFill>
                  <a:schemeClr val="bg1"/>
                </a:solidFill>
              </a:rPr>
              <a:t> type pattern </a:t>
            </a:r>
            <a:r>
              <a:rPr lang="en-US" sz="3200" dirty="0"/>
              <a:t>– </a:t>
            </a:r>
            <a:r>
              <a:rPr lang="bg-BG" sz="3200" dirty="0"/>
              <a:t>тества дали изразът може да бъде </a:t>
            </a:r>
            <a:r>
              <a:rPr lang="bg-BG" sz="3200" b="1" dirty="0">
                <a:solidFill>
                  <a:schemeClr val="bg1"/>
                </a:solidFill>
              </a:rPr>
              <a:t>конвертиран 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 специфичен тип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 го конвертира </a:t>
            </a:r>
            <a:r>
              <a:rPr lang="bg-BG" sz="3200" dirty="0"/>
              <a:t>към променлива от този тип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Type Pattern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08854" y="2675290"/>
            <a:ext cx="8574292" cy="38498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 personTwo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(personTwo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Person person)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.GetSalary();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4251000" y="6111445"/>
            <a:ext cx="2941110" cy="687385"/>
          </a:xfrm>
          <a:prstGeom prst="wedgeRoundRectCallout">
            <a:avLst>
              <a:gd name="adj1" fmla="val -36463"/>
              <a:gd name="adj2" fmla="val -9148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Използва неговите методи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964435" y="4820217"/>
            <a:ext cx="3898731" cy="1160940"/>
          </a:xfrm>
          <a:prstGeom prst="wedgeRoundRectCallout">
            <a:avLst>
              <a:gd name="adj1" fmla="val -59810"/>
              <a:gd name="adj2" fmla="val -4300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Проверява дали обектът е от тип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person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и го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конвертира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9DD9887-AEE1-4196-93CD-5EE5CD7545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656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3357</TotalTime>
  <Words>2648</Words>
  <Application>Microsoft Macintosh PowerPoint</Application>
  <PresentationFormat>Widescreen</PresentationFormat>
  <Paragraphs>483</Paragraphs>
  <Slides>35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</vt:lpstr>
      <vt:lpstr>Полиморфизъм</vt:lpstr>
      <vt:lpstr>Съдържание</vt:lpstr>
      <vt:lpstr>Полиморфизъм</vt:lpstr>
      <vt:lpstr>Какво е полиморфизъм?</vt:lpstr>
      <vt:lpstr>Полиморфизъм в ООП</vt:lpstr>
      <vt:lpstr>Референтен тим и обектен тип</vt:lpstr>
      <vt:lpstr>Промяна на типа и проверка на съвместимостта</vt:lpstr>
      <vt:lpstr>Ключовата дума is</vt:lpstr>
      <vt:lpstr>IS Type Pattern</vt:lpstr>
      <vt:lpstr>Ключовата дума As</vt:lpstr>
      <vt:lpstr>Видове полиморфизъм</vt:lpstr>
      <vt:lpstr>Видове полиморфизъм</vt:lpstr>
      <vt:lpstr>Варианти на методи (overloading)</vt:lpstr>
      <vt:lpstr>Полиморфизъм по време на компилация</vt:lpstr>
      <vt:lpstr>Задача: Математически операции</vt:lpstr>
      <vt:lpstr>Решение: Математически операции</vt:lpstr>
      <vt:lpstr>Правила при overloading методи (1)</vt:lpstr>
      <vt:lpstr>Правила при overloading методи (1)</vt:lpstr>
      <vt:lpstr>Правила при overloading методи (2)</vt:lpstr>
      <vt:lpstr>Правила при overloading методи (3)</vt:lpstr>
      <vt:lpstr>Една сигнатура с различен тип на return стойност</vt:lpstr>
      <vt:lpstr>Презаписване (overriding)</vt:lpstr>
      <vt:lpstr>Полиморфизъм по време на изпълнение (1)</vt:lpstr>
      <vt:lpstr>Полиморфизъм по време на изпълнение (2)</vt:lpstr>
      <vt:lpstr>Полиморфизъм по време на изпълнение (3)</vt:lpstr>
      <vt:lpstr>Задача: Животни</vt:lpstr>
      <vt:lpstr>Решение: Животни (1)</vt:lpstr>
      <vt:lpstr>Решение: Животни (2)</vt:lpstr>
      <vt:lpstr>Решение: Животни (3)</vt:lpstr>
      <vt:lpstr>Правила за презаписване на метод (1)</vt:lpstr>
      <vt:lpstr>Правила за презаписване на метод (2)</vt:lpstr>
      <vt:lpstr>Правила за презаписване на метод (overriding) (3)</vt:lpstr>
      <vt:lpstr>Обобщение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Polymorphism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132</cp:revision>
  <dcterms:created xsi:type="dcterms:W3CDTF">2018-05-23T13:08:44Z</dcterms:created>
  <dcterms:modified xsi:type="dcterms:W3CDTF">2022-12-21T19:04:05Z</dcterms:modified>
  <cp:category>programming;education;software engineering;software development</cp:category>
</cp:coreProperties>
</file>