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2"/>
  </p:notesMasterIdLst>
  <p:handoutMasterIdLst>
    <p:handoutMasterId r:id="rId23"/>
  </p:handoutMasterIdLst>
  <p:sldIdLst>
    <p:sldId id="503" r:id="rId2"/>
    <p:sldId id="276" r:id="rId3"/>
    <p:sldId id="587" r:id="rId4"/>
    <p:sldId id="591" r:id="rId5"/>
    <p:sldId id="599" r:id="rId6"/>
    <p:sldId id="593" r:id="rId7"/>
    <p:sldId id="594" r:id="rId8"/>
    <p:sldId id="595" r:id="rId9"/>
    <p:sldId id="596" r:id="rId10"/>
    <p:sldId id="597" r:id="rId11"/>
    <p:sldId id="598" r:id="rId12"/>
    <p:sldId id="600" r:id="rId13"/>
    <p:sldId id="601" r:id="rId14"/>
    <p:sldId id="603" r:id="rId15"/>
    <p:sldId id="604" r:id="rId16"/>
    <p:sldId id="605" r:id="rId17"/>
    <p:sldId id="606" r:id="rId18"/>
    <p:sldId id="586" r:id="rId19"/>
    <p:sldId id="504" r:id="rId20"/>
    <p:sldId id="505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Основни правила при създаване на презентация" id="{BAEF8D96-84AC-4949-812D-B75A93A78FC2}">
          <p14:sldIdLst>
            <p14:sldId id="587"/>
            <p14:sldId id="591"/>
            <p14:sldId id="599"/>
            <p14:sldId id="593"/>
            <p14:sldId id="594"/>
            <p14:sldId id="595"/>
            <p14:sldId id="596"/>
            <p14:sldId id="597"/>
            <p14:sldId id="598"/>
          </p14:sldIdLst>
        </p14:section>
        <p14:section name="͏Представяне на презентация" id="{78C94465-4304-4169-BD23-335EC94D1132}">
          <p14:sldIdLst>
            <p14:sldId id="600"/>
            <p14:sldId id="601"/>
            <p14:sldId id="603"/>
            <p14:sldId id="604"/>
            <p14:sldId id="605"/>
            <p14:sldId id="606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A00"/>
    <a:srgbClr val="080808"/>
    <a:srgbClr val="FF00FF"/>
    <a:srgbClr val="00FFFF"/>
    <a:srgbClr val="FFFFFF"/>
    <a:srgbClr val="EA9100"/>
    <a:srgbClr val="000000"/>
    <a:srgbClr val="234465"/>
    <a:srgbClr val="ADB4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6395" autoAdjust="0"/>
  </p:normalViewPr>
  <p:slideViewPr>
    <p:cSldViewPr showGuides="1">
      <p:cViewPr>
        <p:scale>
          <a:sx n="100" d="100"/>
          <a:sy n="100" d="100"/>
        </p:scale>
        <p:origin x="432" y="33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12.8.2024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8/12/2024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27775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3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6</a:t>
            </a:r>
            <a:r>
              <a:rPr lang="bg-BG" dirty="0"/>
              <a:t> 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3500" y="321501"/>
            <a:ext cx="10305000" cy="2027499"/>
          </a:xfrm>
        </p:spPr>
        <p:txBody>
          <a:bodyPr>
            <a:normAutofit/>
          </a:bodyPr>
          <a:lstStyle/>
          <a:p>
            <a:r>
              <a:rPr lang="ru-RU" dirty="0"/>
              <a:t>Представяне на презентация пред публика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9218" name="Picture 2" descr="What Makes A Great Presentation Checklist | SecondNature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7" b="12923"/>
          <a:stretch/>
        </p:blipFill>
        <p:spPr bwMode="auto">
          <a:xfrm>
            <a:off x="6390123" y="3249001"/>
            <a:ext cx="5248260" cy="23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2" name="Picture 4" descr="Выпускник достижения университетского образования образования векторные  иллюстрации | Премиум вектор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5716" y="3107890"/>
            <a:ext cx="4265072" cy="284111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0" name="Picture 2" descr="Изчистете речта си от паразитни, несъществуващи, жаргонни и „побългарени“  думи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75" y="3448945"/>
            <a:ext cx="4689725" cy="250005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7"/>
            </a:pPr>
            <a:r>
              <a:rPr lang="bg-BG" sz="3600" dirty="0" smtClean="0"/>
              <a:t>͏</a:t>
            </a:r>
            <a:r>
              <a:rPr lang="bg-BG" sz="3600" b="1" dirty="0" smtClean="0"/>
              <a:t>Избягвайте</a:t>
            </a:r>
            <a:r>
              <a:rPr lang="bg-BG" sz="3600" dirty="0" smtClean="0"/>
              <a:t> използването на </a:t>
            </a:r>
            <a:r>
              <a:rPr lang="bg-BG" sz="3600" b="1" dirty="0" smtClean="0"/>
              <a:t>паразитни думи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528026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31739" y="2798026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23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6" name="Picture 4" descr="Ignoring Work Photos and Images &amp; Pictures | Shutterstock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6" t="12249" r="2104" b="7817"/>
          <a:stretch/>
        </p:blipFill>
        <p:spPr bwMode="auto">
          <a:xfrm>
            <a:off x="520154" y="3354631"/>
            <a:ext cx="4253873" cy="26858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005916" y="1337400"/>
            <a:ext cx="1018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8"/>
            </a:pPr>
            <a:r>
              <a:rPr lang="bg-BG" sz="3600" dirty="0" smtClean="0"/>
              <a:t>Оставете </a:t>
            </a:r>
            <a:r>
              <a:rPr lang="bg-BG" sz="3600" b="1" dirty="0" smtClean="0"/>
              <a:t>време</a:t>
            </a:r>
            <a:r>
              <a:rPr lang="bg-BG" sz="3600" dirty="0" smtClean="0"/>
              <a:t> за </a:t>
            </a:r>
            <a:r>
              <a:rPr lang="bg-BG" sz="3600" b="1" dirty="0" smtClean="0"/>
              <a:t>въпроси</a:t>
            </a:r>
            <a:r>
              <a:rPr lang="bg-BG" sz="3600" dirty="0" smtClean="0"/>
              <a:t> от публиката и отговаряйте кратко и ясно</a:t>
            </a:r>
            <a:endParaRPr lang="ru-RU" sz="3600" dirty="0"/>
          </a:p>
        </p:txBody>
      </p:sp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194" name="Picture 2" descr="Effective Ways to Manage Your Audience Q&amp;A - Throughline Group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1000" y="3121918"/>
            <a:ext cx="4427000" cy="2952775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2455" y="2798400"/>
            <a:ext cx="1131921" cy="111246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72751" y="2565687"/>
            <a:ext cx="1136646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799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615109" y="5135916"/>
            <a:ext cx="10961783" cy="768084"/>
          </a:xfrm>
        </p:spPr>
        <p:txBody>
          <a:bodyPr/>
          <a:lstStyle/>
          <a:p>
            <a:r>
              <a:rPr lang="bg-BG" dirty="0"/>
              <a:t>͏Представяне на </a:t>
            </a:r>
            <a:r>
              <a:rPr lang="bg-BG" dirty="0" smtClean="0"/>
              <a:t>презентация</a:t>
            </a:r>
            <a:endParaRPr lang="en-US" dirty="0"/>
          </a:p>
        </p:txBody>
      </p:sp>
      <p:pic>
        <p:nvPicPr>
          <p:cNvPr id="11266" name="Picture 2" descr="ABM College: 5 Strategies for Powerful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8500" y="729000"/>
            <a:ext cx="5895000" cy="3930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650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 smtClean="0"/>
              <a:t>Презентация</a:t>
            </a:r>
            <a:r>
              <a:rPr lang="bg-BG" dirty="0" smtClean="0"/>
              <a:t> може да се </a:t>
            </a:r>
            <a:r>
              <a:rPr lang="bg-BG" b="1" dirty="0" smtClean="0"/>
              <a:t>стартира</a:t>
            </a:r>
            <a:r>
              <a:rPr lang="bg-BG" dirty="0" smtClean="0"/>
              <a:t> чрез:</a:t>
            </a:r>
          </a:p>
          <a:p>
            <a:pPr lvl="1"/>
            <a:r>
              <a:rPr lang="bg-BG" dirty="0" smtClean="0"/>
              <a:t>Командите от </a:t>
            </a:r>
            <a:r>
              <a:rPr lang="bg-BG" b="1" dirty="0" smtClean="0"/>
              <a:t>панела </a:t>
            </a:r>
            <a:r>
              <a:rPr lang="en-US" b="1" dirty="0" smtClean="0">
                <a:solidFill>
                  <a:schemeClr val="bg1"/>
                </a:solidFill>
              </a:rPr>
              <a:t>Start Slide Show </a:t>
            </a:r>
            <a:r>
              <a:rPr lang="bg-BG" dirty="0" smtClean="0"/>
              <a:t>на </a:t>
            </a:r>
            <a:r>
              <a:rPr lang="bg-BG" b="1" dirty="0" smtClean="0"/>
              <a:t>менюто </a:t>
            </a:r>
            <a:r>
              <a:rPr lang="en-US" b="1" dirty="0" smtClean="0">
                <a:solidFill>
                  <a:schemeClr val="bg1"/>
                </a:solidFill>
              </a:rPr>
              <a:t>Slide Show</a:t>
            </a:r>
          </a:p>
          <a:p>
            <a:pPr lvl="1"/>
            <a:r>
              <a:rPr lang="bg-BG" dirty="0" smtClean="0"/>
              <a:t>Натискане на </a:t>
            </a:r>
            <a:r>
              <a:rPr lang="bg-BG" b="1" dirty="0" smtClean="0"/>
              <a:t>клавиша</a:t>
            </a:r>
            <a:r>
              <a:rPr lang="bg-BG" dirty="0" smtClean="0"/>
              <a:t> </a:t>
            </a:r>
            <a:r>
              <a:rPr lang="en-US" dirty="0" smtClean="0"/>
              <a:t>[</a:t>
            </a:r>
            <a:r>
              <a:rPr lang="en-US" b="1" dirty="0" smtClean="0">
                <a:solidFill>
                  <a:schemeClr val="bg1"/>
                </a:solidFill>
              </a:rPr>
              <a:t>F5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b="1" dirty="0" smtClean="0"/>
              <a:t>Иконката</a:t>
            </a:r>
            <a:r>
              <a:rPr lang="en-US" dirty="0" smtClean="0"/>
              <a:t>           </a:t>
            </a:r>
            <a:r>
              <a:rPr lang="bg-BG" dirty="0" smtClean="0"/>
              <a:t>в долния десен ъгъл на </a:t>
            </a:r>
            <a:r>
              <a:rPr lang="en-US" b="1" dirty="0" smtClean="0">
                <a:solidFill>
                  <a:schemeClr val="bg1"/>
                </a:solidFill>
              </a:rPr>
              <a:t>PowerPoint</a:t>
            </a:r>
            <a:endParaRPr lang="bg-BG" b="1" dirty="0">
              <a:solidFill>
                <a:schemeClr val="bg1"/>
              </a:solidFill>
            </a:endParaRPr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Стартиране на презентация</a:t>
            </a:r>
            <a:endParaRPr lang="en-US" dirty="0"/>
          </a:p>
        </p:txBody>
      </p:sp>
      <p:pic>
        <p:nvPicPr>
          <p:cNvPr id="1026" name="Picture 2" descr="Ms Ppt Icon #44275 - Free Icons Librar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654" y="3943078"/>
            <a:ext cx="4518046" cy="2530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Keyboard Tip: | Computer, Keyboard, Computer hardware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5040" b="12631"/>
          <a:stretch/>
        </p:blipFill>
        <p:spPr bwMode="auto">
          <a:xfrm>
            <a:off x="4529660" y="4313969"/>
            <a:ext cx="2853333" cy="21600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ynchronize changes while you are presenti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00" y="4914000"/>
            <a:ext cx="3735000" cy="127121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574"/>
          <a:stretch/>
        </p:blipFill>
        <p:spPr>
          <a:xfrm>
            <a:off x="2858625" y="3204000"/>
            <a:ext cx="793387" cy="57946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699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33552" y="4734000"/>
            <a:ext cx="1931795" cy="193179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7773" y="1875951"/>
            <a:ext cx="1937399" cy="193739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да преминете на </a:t>
            </a:r>
            <a:r>
              <a:rPr lang="bg-BG" b="1" dirty="0"/>
              <a:t>следващ слайд</a:t>
            </a:r>
            <a:r>
              <a:rPr lang="bg-BG" dirty="0"/>
              <a:t>:</a:t>
            </a:r>
          </a:p>
          <a:p>
            <a:endParaRPr lang="bg-BG" dirty="0"/>
          </a:p>
          <a:p>
            <a:pPr marL="0" indent="0">
              <a:buNone/>
            </a:pPr>
            <a:endParaRPr lang="en-US" dirty="0"/>
          </a:p>
          <a:p>
            <a:endParaRPr lang="bg-BG" dirty="0"/>
          </a:p>
          <a:p>
            <a:r>
              <a:rPr lang="bg-BG" dirty="0" smtClean="0"/>
              <a:t>За да се върнете на </a:t>
            </a:r>
            <a:r>
              <a:rPr lang="bg-BG" b="1" dirty="0" smtClean="0"/>
              <a:t>предишен слайд</a:t>
            </a:r>
            <a:r>
              <a:rPr lang="bg-BG" dirty="0" smtClean="0"/>
              <a:t>: </a:t>
            </a:r>
            <a:endParaRPr lang="bg-BG" dirty="0"/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7" y="1875951"/>
            <a:ext cx="1937399" cy="1937399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5947" y="4734000"/>
            <a:ext cx="1935000" cy="1935000"/>
          </a:xfrm>
          <a:prstGeom prst="rect">
            <a:avLst/>
          </a:prstGeom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Смяна на слайдове</a:t>
            </a:r>
            <a:endParaRPr lang="en-US" dirty="0"/>
          </a:p>
        </p:txBody>
      </p:sp>
      <p:grpSp>
        <p:nvGrpSpPr>
          <p:cNvPr id="22" name="Group 21"/>
          <p:cNvGrpSpPr/>
          <p:nvPr/>
        </p:nvGrpSpPr>
        <p:grpSpPr>
          <a:xfrm>
            <a:off x="1694477" y="4734000"/>
            <a:ext cx="1935000" cy="1935000"/>
            <a:chOff x="1449000" y="4639500"/>
            <a:chExt cx="1935000" cy="1935000"/>
          </a:xfrm>
        </p:grpSpPr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000" y="4639500"/>
              <a:ext cx="1935000" cy="1935000"/>
            </a:xfrm>
            <a:prstGeom prst="rect">
              <a:avLst/>
            </a:prstGeom>
          </p:spPr>
        </p:pic>
        <p:sp>
          <p:nvSpPr>
            <p:cNvPr id="18" name="TextBox 17"/>
            <p:cNvSpPr txBox="1"/>
            <p:nvPr/>
          </p:nvSpPr>
          <p:spPr>
            <a:xfrm>
              <a:off x="1868076" y="4922200"/>
              <a:ext cx="1296024" cy="12083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dirty="0" smtClean="0">
                  <a:solidFill>
                    <a:schemeClr val="bg2"/>
                  </a:solidFill>
                </a:rPr>
                <a:t>Page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3000" b="1" dirty="0" smtClean="0">
                  <a:solidFill>
                    <a:schemeClr val="bg2"/>
                  </a:solidFill>
                </a:rPr>
                <a:t>Up</a:t>
              </a:r>
              <a:endParaRPr lang="en-US" sz="3000" b="1" dirty="0">
                <a:solidFill>
                  <a:schemeClr val="bg2"/>
                </a:solidFill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1731000" y="1878350"/>
            <a:ext cx="1935000" cy="1935000"/>
            <a:chOff x="1449000" y="1827599"/>
            <a:chExt cx="1935000" cy="1935000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49000" y="1827599"/>
              <a:ext cx="1935000" cy="1935000"/>
            </a:xfrm>
            <a:prstGeom prst="rect">
              <a:avLst/>
            </a:prstGeom>
          </p:spPr>
        </p:pic>
        <p:sp>
          <p:nvSpPr>
            <p:cNvPr id="20" name="TextBox 19"/>
            <p:cNvSpPr txBox="1"/>
            <p:nvPr/>
          </p:nvSpPr>
          <p:spPr>
            <a:xfrm>
              <a:off x="1822038" y="2108900"/>
              <a:ext cx="1388100" cy="117542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dirty="0" smtClean="0">
                  <a:solidFill>
                    <a:schemeClr val="bg2"/>
                  </a:solidFill>
                </a:rPr>
                <a:t>Page</a:t>
              </a:r>
            </a:p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900" b="1" dirty="0" smtClean="0">
                  <a:solidFill>
                    <a:schemeClr val="bg2"/>
                  </a:solidFill>
                </a:rPr>
                <a:t>Down</a:t>
              </a:r>
              <a:endParaRPr lang="en-US" sz="2900" b="1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8760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470598" cy="5528766"/>
          </a:xfrm>
        </p:spPr>
        <p:txBody>
          <a:bodyPr/>
          <a:lstStyle/>
          <a:p>
            <a:r>
              <a:rPr lang="bg-BG" b="1" dirty="0" smtClean="0"/>
              <a:t>Презентацията</a:t>
            </a:r>
            <a:r>
              <a:rPr lang="bg-BG" dirty="0" smtClean="0"/>
              <a:t> може да се </a:t>
            </a:r>
            <a:r>
              <a:rPr lang="bg-BG" b="1" dirty="0" smtClean="0"/>
              <a:t>прекрати</a:t>
            </a:r>
            <a:r>
              <a:rPr lang="bg-BG" dirty="0" smtClean="0"/>
              <a:t> чрез:</a:t>
            </a:r>
          </a:p>
          <a:p>
            <a:pPr lvl="1"/>
            <a:r>
              <a:rPr lang="bg-BG" b="1" dirty="0"/>
              <a:t>Натискане</a:t>
            </a:r>
            <a:r>
              <a:rPr lang="bg-BG" dirty="0"/>
              <a:t> на клавиша </a:t>
            </a:r>
            <a:r>
              <a:rPr lang="en-US" dirty="0"/>
              <a:t>[</a:t>
            </a:r>
            <a:r>
              <a:rPr lang="en-US" b="1" dirty="0">
                <a:solidFill>
                  <a:schemeClr val="bg1"/>
                </a:solidFill>
              </a:rPr>
              <a:t>Esc</a:t>
            </a:r>
            <a:r>
              <a:rPr lang="en-US" dirty="0" smtClean="0"/>
              <a:t>]</a:t>
            </a:r>
            <a:endParaRPr lang="bg-BG" dirty="0" smtClean="0"/>
          </a:p>
          <a:p>
            <a:pPr lvl="1"/>
            <a:r>
              <a:rPr lang="bg-BG" dirty="0" smtClean="0"/>
              <a:t>Командата </a:t>
            </a:r>
            <a:r>
              <a:rPr lang="en-US" b="1" dirty="0" smtClean="0">
                <a:solidFill>
                  <a:schemeClr val="bg1"/>
                </a:solidFill>
              </a:rPr>
              <a:t>End Show </a:t>
            </a:r>
            <a:r>
              <a:rPr lang="bg-BG" dirty="0" smtClean="0"/>
              <a:t>от </a:t>
            </a:r>
            <a:r>
              <a:rPr lang="bg-BG" b="1" dirty="0" smtClean="0"/>
              <a:t>контекстното меню </a:t>
            </a:r>
            <a:r>
              <a:rPr lang="bg-BG" dirty="0" smtClean="0"/>
              <a:t>на </a:t>
            </a:r>
            <a:r>
              <a:rPr lang="bg-BG" b="1" dirty="0" smtClean="0"/>
              <a:t>мишката</a:t>
            </a:r>
            <a:r>
              <a:rPr lang="bg-BG" dirty="0" smtClean="0"/>
              <a:t> </a:t>
            </a:r>
            <a:endParaRPr lang="en-US" dirty="0" smtClean="0"/>
          </a:p>
          <a:p>
            <a:pPr lvl="2"/>
            <a:r>
              <a:rPr lang="bg-BG" dirty="0" smtClean="0"/>
              <a:t>Натискане на </a:t>
            </a:r>
            <a:r>
              <a:rPr lang="bg-BG" b="1" dirty="0" smtClean="0"/>
              <a:t>десен бутон </a:t>
            </a:r>
            <a:r>
              <a:rPr lang="bg-BG" dirty="0" smtClean="0"/>
              <a:t>по </a:t>
            </a:r>
            <a:r>
              <a:rPr lang="bg-BG" b="1" dirty="0" smtClean="0"/>
              <a:t>екрана</a:t>
            </a:r>
            <a:endParaRPr lang="bg-BG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Край на представянето</a:t>
            </a:r>
            <a:endParaRPr lang="en-US" dirty="0"/>
          </a:p>
        </p:txBody>
      </p:sp>
      <p:pic>
        <p:nvPicPr>
          <p:cNvPr id="3074" name="Picture 2" descr="120+ Esc Key On Computer Keyboard Stock Photos, Pictures &amp; Royalty-Free  Images - iSt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5351" y="4374000"/>
            <a:ext cx="3422249" cy="22815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1000" y="1682397"/>
            <a:ext cx="2610000" cy="4835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ectangle 5"/>
          <p:cNvSpPr/>
          <p:nvPr/>
        </p:nvSpPr>
        <p:spPr bwMode="auto">
          <a:xfrm>
            <a:off x="8661000" y="6084000"/>
            <a:ext cx="2610000" cy="423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20848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331000" y="1196125"/>
            <a:ext cx="6789444" cy="5528766"/>
          </a:xfrm>
        </p:spPr>
        <p:txBody>
          <a:bodyPr/>
          <a:lstStyle/>
          <a:p>
            <a:r>
              <a:rPr lang="bg-BG" dirty="0" smtClean="0"/>
              <a:t>При представяне на презентация може да си подпомагате, като рисувате по слайдовете</a:t>
            </a:r>
          </a:p>
          <a:p>
            <a:r>
              <a:rPr lang="bg-BG" dirty="0" smtClean="0"/>
              <a:t>За да използвате мишката като молив, трябва да отворите </a:t>
            </a:r>
            <a:r>
              <a:rPr lang="bg-BG" b="1" dirty="0"/>
              <a:t>контекстното меню </a:t>
            </a:r>
            <a:endParaRPr lang="bg-BG" dirty="0" smtClean="0"/>
          </a:p>
          <a:p>
            <a:pPr lvl="1"/>
            <a:r>
              <a:rPr lang="bg-BG" dirty="0"/>
              <a:t>Натискане на </a:t>
            </a:r>
            <a:r>
              <a:rPr lang="bg-BG" b="1" dirty="0"/>
              <a:t>десен бутон </a:t>
            </a:r>
            <a:r>
              <a:rPr lang="bg-BG" dirty="0"/>
              <a:t>по </a:t>
            </a:r>
            <a:r>
              <a:rPr lang="bg-BG" b="1" dirty="0" smtClean="0"/>
              <a:t>екрана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Помощни средства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856" y="1374141"/>
            <a:ext cx="2294255" cy="42507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485" y="4195573"/>
            <a:ext cx="2335515" cy="25043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Rectangle 7"/>
          <p:cNvSpPr/>
          <p:nvPr/>
        </p:nvSpPr>
        <p:spPr bwMode="auto">
          <a:xfrm>
            <a:off x="661856" y="4176523"/>
            <a:ext cx="2288629" cy="348902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30221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Помощни </a:t>
            </a:r>
            <a:r>
              <a:rPr lang="bg-BG" dirty="0" smtClean="0"/>
              <a:t>средства – видео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000" y="1224000"/>
            <a:ext cx="10260000" cy="548277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036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>
          <a:xfrm>
            <a:off x="11752263" y="6507163"/>
            <a:ext cx="368300" cy="296862"/>
          </a:xfrm>
        </p:spPr>
        <p:txBody>
          <a:bodyPr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…</a:t>
            </a:r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r>
              <a:rPr lang="en-GB" smtClean="0"/>
              <a:t>…</a:t>
            </a:r>
            <a:endParaRPr lang="en-US" smtClean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mtClean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41000" y="1504870"/>
            <a:ext cx="11040744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Правила</a:t>
            </a:r>
            <a:r>
              <a:rPr lang="bg-BG" sz="3200" dirty="0" smtClean="0">
                <a:solidFill>
                  <a:schemeClr val="bg2"/>
                </a:solidFill>
              </a:rPr>
              <a:t> при </a:t>
            </a:r>
            <a:r>
              <a:rPr lang="bg-BG" sz="3200" b="1" dirty="0" smtClean="0">
                <a:solidFill>
                  <a:schemeClr val="bg2"/>
                </a:solidFill>
              </a:rPr>
              <a:t>представяне</a:t>
            </a:r>
            <a:r>
              <a:rPr lang="bg-BG" sz="3200" dirty="0" smtClean="0">
                <a:solidFill>
                  <a:schemeClr val="bg2"/>
                </a:solidFill>
              </a:rPr>
              <a:t> на презентация</a:t>
            </a: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dirty="0" smtClean="0">
                <a:solidFill>
                  <a:schemeClr val="bg2"/>
                </a:solidFill>
              </a:rPr>
              <a:t>Представяне на презентация: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Стартиране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Смяна</a:t>
            </a:r>
            <a:r>
              <a:rPr lang="bg-BG" sz="2800" dirty="0" smtClean="0">
                <a:solidFill>
                  <a:schemeClr val="bg2"/>
                </a:solidFill>
              </a:rPr>
              <a:t> на </a:t>
            </a:r>
            <a:r>
              <a:rPr lang="bg-BG" sz="2800" b="1" dirty="0" smtClean="0">
                <a:solidFill>
                  <a:schemeClr val="bg2"/>
                </a:solidFill>
              </a:rPr>
              <a:t>слайдове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Край</a:t>
            </a:r>
            <a:r>
              <a:rPr lang="bg-BG" sz="2800" dirty="0" smtClean="0">
                <a:solidFill>
                  <a:schemeClr val="bg2"/>
                </a:solidFill>
              </a:rPr>
              <a:t> на представянето</a:t>
            </a: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r>
              <a:rPr lang="bg-BG" sz="2800" b="1" dirty="0" smtClean="0">
                <a:solidFill>
                  <a:schemeClr val="bg2"/>
                </a:solidFill>
              </a:rPr>
              <a:t>Помощни средства</a:t>
            </a:r>
            <a:endParaRPr lang="bg-BG" sz="2800" dirty="0" smtClean="0">
              <a:solidFill>
                <a:schemeClr val="bg2"/>
              </a:solidFill>
            </a:endParaRPr>
          </a:p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endParaRPr lang="en-US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͏͏͏</a:t>
            </a:r>
            <a:r>
              <a:rPr lang="bg-BG" b="1" dirty="0" smtClean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правила</a:t>
            </a:r>
            <a:r>
              <a:rPr lang="bg-BG" b="1" dirty="0"/>
              <a:t> </a:t>
            </a:r>
            <a:r>
              <a:rPr lang="bg-BG" dirty="0"/>
              <a:t>при </a:t>
            </a:r>
            <a:r>
              <a:rPr lang="bg-BG" b="1" dirty="0"/>
              <a:t>представяне</a:t>
            </a:r>
            <a:r>
              <a:rPr lang="bg-BG" dirty="0"/>
              <a:t> на </a:t>
            </a:r>
            <a:r>
              <a:rPr lang="bg-BG" dirty="0" smtClean="0"/>
              <a:t>презентация</a:t>
            </a:r>
            <a:endParaRPr lang="en-US" dirty="0" smtClean="0"/>
          </a:p>
          <a:p>
            <a:r>
              <a:rPr lang="bg-BG" dirty="0" smtClean="0"/>
              <a:t>͏</a:t>
            </a:r>
            <a:r>
              <a:rPr lang="bg-BG" b="1" dirty="0" smtClean="0"/>
              <a:t>Представяне</a:t>
            </a:r>
            <a:r>
              <a:rPr lang="bg-BG" dirty="0" smtClean="0"/>
              <a:t> на </a:t>
            </a:r>
            <a:r>
              <a:rPr lang="bg-BG" b="1" dirty="0" smtClean="0"/>
              <a:t>презентация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94175"/>
          </a:xfrm>
        </p:spPr>
        <p:txBody>
          <a:bodyPr/>
          <a:lstStyle/>
          <a:p>
            <a:r>
              <a:rPr lang="bg-BG" dirty="0" smtClean="0"/>
              <a:t>Основни правила при представяне на презентация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2044" y="1134000"/>
            <a:ext cx="5267911" cy="2884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6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2" descr="The back of a man addressing an audience of university level students.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000" y="3326652"/>
            <a:ext cx="3936346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8" descr="2,786 Bad Work Environment Royalty-Free Images, Stock Photos &amp; Pictures |  Shutter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588" y="3326652"/>
            <a:ext cx="4207982" cy="2805321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10591" y="2770421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5619"/>
            <a:ext cx="1131921" cy="1112462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1035666" y="1337400"/>
            <a:ext cx="101206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/>
            </a:pPr>
            <a:r>
              <a:rPr lang="ru-RU" sz="3600" dirty="0" smtClean="0"/>
              <a:t>͏</a:t>
            </a:r>
            <a:r>
              <a:rPr lang="ru-RU" sz="3600" b="1" dirty="0" smtClean="0"/>
              <a:t>Уважавайте</a:t>
            </a:r>
            <a:r>
              <a:rPr lang="ru-RU" sz="3600" dirty="0" smtClean="0"/>
              <a:t> </a:t>
            </a:r>
            <a:r>
              <a:rPr lang="ru-RU" sz="3600" b="1" dirty="0"/>
              <a:t>публиката</a:t>
            </a:r>
            <a:r>
              <a:rPr lang="ru-RU" sz="3600" dirty="0"/>
              <a:t>, отделила от личното си време, за да ви </a:t>
            </a:r>
            <a:r>
              <a:rPr lang="ru-RU" sz="3600" dirty="0" smtClean="0"/>
              <a:t>изслуша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3064543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8" name="Picture 10" descr="7 Secrets of Great Presentation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1000" y="3312324"/>
            <a:ext cx="4199749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2"/>
            </a:pPr>
            <a:r>
              <a:rPr lang="ru-RU" sz="3600" dirty="0" smtClean="0"/>
              <a:t>По време на представянето бъдете с </a:t>
            </a:r>
            <a:r>
              <a:rPr lang="ru-RU" sz="3600" b="1" dirty="0" smtClean="0"/>
              <a:t>лице към публиката</a:t>
            </a:r>
            <a:endParaRPr lang="ru-RU" sz="3600" b="1" dirty="0"/>
          </a:p>
        </p:txBody>
      </p:sp>
      <p:pic>
        <p:nvPicPr>
          <p:cNvPr id="2054" name="Picture 6" descr="Don't Turn Your Back to the Audienc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079" y="3326652"/>
            <a:ext cx="3735000" cy="280464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5086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igh Impact Presenting Is Like Kissing With Confidence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475" y="3312324"/>
            <a:ext cx="4197274" cy="2798183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3"/>
            </a:pPr>
            <a:r>
              <a:rPr lang="ru-RU" sz="3600" dirty="0" smtClean="0"/>
              <a:t>Движете се </a:t>
            </a:r>
            <a:r>
              <a:rPr lang="ru-RU" sz="3600" b="1" dirty="0" smtClean="0"/>
              <a:t>естествено</a:t>
            </a:r>
            <a:r>
              <a:rPr lang="ru-RU" sz="3600" dirty="0" smtClean="0"/>
              <a:t> и </a:t>
            </a:r>
            <a:r>
              <a:rPr lang="ru-RU" sz="3600" b="1" dirty="0" smtClean="0"/>
              <a:t>спокойно</a:t>
            </a:r>
            <a:r>
              <a:rPr lang="ru-RU" sz="3600" dirty="0" smtClean="0"/>
              <a:t>, </a:t>
            </a:r>
            <a:r>
              <a:rPr lang="ru-RU" sz="3600" b="1" dirty="0" smtClean="0"/>
              <a:t>уверени</a:t>
            </a:r>
            <a:r>
              <a:rPr lang="ru-RU" sz="3600" dirty="0" smtClean="0"/>
              <a:t> в това, което представяте</a:t>
            </a:r>
            <a:endParaRPr lang="ru-RU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31168" y="2875619"/>
            <a:ext cx="1136646" cy="1112462"/>
          </a:xfrm>
          <a:prstGeom prst="rect">
            <a:avLst/>
          </a:prstGeom>
        </p:spPr>
      </p:pic>
      <p:pic>
        <p:nvPicPr>
          <p:cNvPr id="3074" name="Picture 2" descr="Here's The One Thing You Never Noticed About The Show &quot;Insecure&quot;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751" r="13697"/>
          <a:stretch/>
        </p:blipFill>
        <p:spPr bwMode="auto">
          <a:xfrm>
            <a:off x="959079" y="3319488"/>
            <a:ext cx="3645000" cy="2818974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74079" y="2889000"/>
            <a:ext cx="1131921" cy="1112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041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06" name="Picture 10" descr="185,200+ Man Giving Presentation Stock Photos, Pictures &amp; Royalty-Free  Images - iStock | Business man giving presentation, Black man giving  presentation, Asian man giving present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4599" y="3196516"/>
            <a:ext cx="4196149" cy="291399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Bruce in his iconic red tracksuit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833" y="3110486"/>
            <a:ext cx="3027975" cy="3027976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77210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4"/>
            </a:pPr>
            <a:r>
              <a:rPr lang="ru-RU" sz="3600" dirty="0" smtClean="0"/>
              <a:t>Облечете се с </a:t>
            </a:r>
            <a:r>
              <a:rPr lang="ru-RU" sz="3600" b="1" dirty="0" smtClean="0"/>
              <a:t>подходящо облекло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46896" y="2663505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87847" y="2663505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66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4 Tricks to Keep Your Audience Intereste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9515" y="3339000"/>
            <a:ext cx="4211273" cy="28057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Sleeping Audience At A Boring Business Seminar Stock Photo - Download Image  Now - Boredom, Meeting, Sleeping - iStock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197" y="3429000"/>
            <a:ext cx="4064192" cy="2709462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185916" y="1337400"/>
            <a:ext cx="9820169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5"/>
            </a:pPr>
            <a:r>
              <a:rPr lang="bg-BG" sz="3600" dirty="0" smtClean="0"/>
              <a:t>Следете </a:t>
            </a:r>
            <a:r>
              <a:rPr lang="bg-BG" sz="3600" b="1" dirty="0" smtClean="0"/>
              <a:t>реакцията</a:t>
            </a:r>
            <a:r>
              <a:rPr lang="bg-BG" sz="3600" dirty="0" smtClean="0"/>
              <a:t> на </a:t>
            </a:r>
            <a:r>
              <a:rPr lang="bg-BG" sz="3600" b="1" dirty="0" smtClean="0"/>
              <a:t>публиката</a:t>
            </a:r>
            <a:r>
              <a:rPr lang="bg-BG" sz="3600" dirty="0" smtClean="0"/>
              <a:t> и </a:t>
            </a:r>
            <a:r>
              <a:rPr lang="bg-BG" sz="3600" b="1" dirty="0" smtClean="0"/>
              <a:t>задръжте</a:t>
            </a:r>
            <a:r>
              <a:rPr lang="bg-BG" sz="3600" dirty="0" smtClean="0"/>
              <a:t> нейното </a:t>
            </a:r>
            <a:r>
              <a:rPr lang="bg-BG" sz="3600" b="1" dirty="0" smtClean="0"/>
              <a:t>внимание</a:t>
            </a:r>
            <a:endParaRPr lang="ru-RU" sz="3600" b="1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3781" y="2872769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44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52" name="Picture 8" descr="Presentation Photos, Download The BEST Free Presentation Stock Photos &amp; HD  Image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6000" y="3301402"/>
            <a:ext cx="4265040" cy="284336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Business Presentation Bored People: Over 156 Royalty-Free Licensable Stock  Illustrations &amp; Drawings | Shutterstock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13" r="1"/>
          <a:stretch/>
        </p:blipFill>
        <p:spPr bwMode="auto">
          <a:xfrm>
            <a:off x="785999" y="3287062"/>
            <a:ext cx="4074139" cy="28577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Правила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225833" y="1337400"/>
            <a:ext cx="9740335" cy="1326105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marL="742950" indent="-742950" algn="ctr">
              <a:buFont typeface="+mj-lt"/>
              <a:buAutoNum type="arabicPeriod" startAt="6"/>
            </a:pPr>
            <a:r>
              <a:rPr lang="bg-BG" sz="3600" dirty="0" smtClean="0"/>
              <a:t>͏</a:t>
            </a:r>
            <a:r>
              <a:rPr lang="bg-BG" sz="3600" b="1" dirty="0" smtClean="0"/>
              <a:t>Говорете ясно</a:t>
            </a:r>
            <a:r>
              <a:rPr lang="bg-BG" sz="3600" dirty="0" smtClean="0"/>
              <a:t>, </a:t>
            </a:r>
            <a:r>
              <a:rPr lang="bg-BG" sz="3600" b="1" dirty="0" smtClean="0"/>
              <a:t>точно</a:t>
            </a:r>
            <a:r>
              <a:rPr lang="bg-BG" sz="3600" dirty="0" smtClean="0"/>
              <a:t> и </a:t>
            </a:r>
            <a:r>
              <a:rPr lang="bg-BG" sz="3600" b="1" dirty="0" smtClean="0"/>
              <a:t>разбираемо</a:t>
            </a:r>
            <a:r>
              <a:rPr lang="bg-BG" sz="3600" dirty="0" smtClean="0"/>
              <a:t> за публиката</a:t>
            </a:r>
            <a:endParaRPr lang="ru-RU" sz="3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692CDB3-FE32-5BC8-0703-B074F0B890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22465" y="2721538"/>
            <a:ext cx="1136646" cy="11124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2DF2F1B-5BC4-7CA7-7AE7-8E58B91C7A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94177" y="2730831"/>
            <a:ext cx="1131921" cy="1112462"/>
          </a:xfrm>
          <a:prstGeom prst="rect">
            <a:avLst/>
          </a:prstGeom>
        </p:spPr>
      </p:pic>
      <p:sp>
        <p:nvSpPr>
          <p:cNvPr id="4" name="AutoShape 4" descr="Mens Wine Velvet Twin Side Stripe Hooded Skinny Fit Tracksuit | JY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37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6648</TotalTime>
  <Words>471</Words>
  <Application>Microsoft Office PowerPoint</Application>
  <PresentationFormat>Widescreen</PresentationFormat>
  <Paragraphs>95</Paragraphs>
  <Slides>20</Slides>
  <Notes>6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맑은 고딕</vt:lpstr>
      <vt:lpstr>Arial</vt:lpstr>
      <vt:lpstr>Calibri</vt:lpstr>
      <vt:lpstr>Consolas</vt:lpstr>
      <vt:lpstr>Wingdings</vt:lpstr>
      <vt:lpstr>SoftUni</vt:lpstr>
      <vt:lpstr>Представяне на презентация пред публика</vt:lpstr>
      <vt:lpstr>Съдържание</vt:lpstr>
      <vt:lpstr>Основни правила при представяне на презентация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Правила</vt:lpstr>
      <vt:lpstr>͏Представяне на презентация</vt:lpstr>
      <vt:lpstr>Стартиране на презентация</vt:lpstr>
      <vt:lpstr>Смяна на слайдове</vt:lpstr>
      <vt:lpstr>Край на представянето</vt:lpstr>
      <vt:lpstr>Помощни средства</vt:lpstr>
      <vt:lpstr>Помощни средства – видео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Представяне на презентация пред публика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1956</cp:revision>
  <dcterms:created xsi:type="dcterms:W3CDTF">2018-05-23T13:08:44Z</dcterms:created>
  <dcterms:modified xsi:type="dcterms:W3CDTF">2024-08-12T10:23:19Z</dcterms:modified>
  <cp:category/>
</cp:coreProperties>
</file>