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13" r:id="rId12"/>
    <p:sldId id="614" r:id="rId13"/>
    <p:sldId id="615" r:id="rId14"/>
    <p:sldId id="616" r:id="rId15"/>
    <p:sldId id="617" r:id="rId16"/>
    <p:sldId id="619" r:id="rId17"/>
    <p:sldId id="620" r:id="rId18"/>
    <p:sldId id="621" r:id="rId19"/>
    <p:sldId id="622" r:id="rId20"/>
    <p:sldId id="623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Търсещи машини" id="{4BDB24FB-D154-4120-B253-1D7A4F7DBD01}">
          <p14:sldIdLst>
            <p14:sldId id="603"/>
            <p14:sldId id="604"/>
          </p14:sldIdLst>
        </p14:section>
        <p14:section name="Ключови думи за търсене на информация" id="{79D145B8-8827-4E07-9B76-FE3E8B1E112D}">
          <p14:sldIdLst>
            <p14:sldId id="605"/>
            <p14:sldId id="606"/>
            <p14:sldId id="607"/>
            <p14:sldId id="608"/>
            <p14:sldId id="609"/>
            <p14:sldId id="611"/>
            <p14:sldId id="613"/>
            <p14:sldId id="614"/>
          </p14:sldIdLst>
        </p14:section>
        <p14:section name="͏Разширено търсене на информация" id="{44ED5E59-84D3-483E-8444-C75A5C6770E5}">
          <p14:sldIdLst>
            <p14:sldId id="615"/>
            <p14:sldId id="616"/>
            <p14:sldId id="617"/>
            <p14:sldId id="619"/>
            <p14:sldId id="620"/>
            <p14:sldId id="621"/>
            <p14:sldId id="622"/>
            <p14:sldId id="623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54" autoAdjust="0"/>
    <p:restoredTop sz="96395" autoAdjust="0"/>
  </p:normalViewPr>
  <p:slideViewPr>
    <p:cSldViewPr showGuides="1">
      <p:cViewPr varScale="1">
        <p:scale>
          <a:sx n="53" d="100"/>
          <a:sy n="53" d="100"/>
        </p:scale>
        <p:origin x="208" y="25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854000"/>
            <a:ext cx="11083636" cy="854999"/>
          </a:xfrm>
        </p:spPr>
        <p:txBody>
          <a:bodyPr>
            <a:normAutofit/>
          </a:bodyPr>
          <a:lstStyle/>
          <a:p>
            <a:r>
              <a:rPr lang="bg-BG" dirty="0"/>
              <a:t>Извличане на полезна информация от интернет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Търсене на информация </a:t>
            </a:r>
            <a:br>
              <a:rPr lang="en-US" dirty="0"/>
            </a:br>
            <a:r>
              <a:rPr lang="ru-RU" dirty="0"/>
              <a:t>по зададена тема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0" b="15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100750"/>
            <a:ext cx="10620000" cy="882654"/>
          </a:xfrm>
        </p:spPr>
        <p:txBody>
          <a:bodyPr>
            <a:normAutofit/>
          </a:bodyPr>
          <a:lstStyle/>
          <a:p>
            <a:r>
              <a:rPr lang="bg-BG" sz="3500" dirty="0"/>
              <a:t>Търсене на информация в интернет с ключови думи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8"/>
          <a:stretch/>
        </p:blipFill>
        <p:spPr>
          <a:xfrm>
            <a:off x="0" y="1044001"/>
            <a:ext cx="12191999" cy="5805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 bwMode="auto">
          <a:xfrm>
            <a:off x="5867116" y="5432451"/>
            <a:ext cx="5895000" cy="1080000"/>
          </a:xfrm>
          <a:prstGeom prst="wedgeRoundRectCallout">
            <a:avLst>
              <a:gd name="adj1" fmla="val -23141"/>
              <a:gd name="adj2" fmla="val 39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излиза информация, свързана с въведените ключови думи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81000" y="2079000"/>
            <a:ext cx="55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6000" y="3294000"/>
            <a:ext cx="5490000" cy="1935000"/>
          </a:xfrm>
          <a:prstGeom prst="wedgeRoundRectCallout">
            <a:avLst>
              <a:gd name="adj1" fmla="val -2460"/>
              <a:gd name="adj2" fmla="val -8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Можете да изберете какви типове данни да се показват – изображения, видеоклипове, новини и други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8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Поставянето на:</a:t>
            </a:r>
          </a:p>
          <a:p>
            <a:pPr lvl="1"/>
            <a:r>
              <a:rPr lang="bg-BG" dirty="0"/>
              <a:t>Ключови думи в </a:t>
            </a:r>
            <a:r>
              <a:rPr lang="bg-BG" b="1" dirty="0">
                <a:solidFill>
                  <a:schemeClr val="bg1"/>
                </a:solidFill>
              </a:rPr>
              <a:t>кавички</a:t>
            </a:r>
            <a:r>
              <a:rPr lang="bg-BG" dirty="0"/>
              <a:t> води до търсенето им </a:t>
            </a:r>
            <a:r>
              <a:rPr lang="bg-BG" b="1" dirty="0"/>
              <a:t>точно по начина</a:t>
            </a:r>
            <a:r>
              <a:rPr lang="bg-BG" dirty="0"/>
              <a:t>, по </a:t>
            </a:r>
            <a:r>
              <a:rPr lang="bg-BG" b="1" dirty="0"/>
              <a:t>който са изписани</a:t>
            </a:r>
          </a:p>
          <a:p>
            <a:pPr lvl="1"/>
            <a:r>
              <a:rPr lang="bg-BG" dirty="0"/>
              <a:t>Знак </a:t>
            </a:r>
            <a:r>
              <a:rPr lang="bg-BG" b="1" dirty="0">
                <a:solidFill>
                  <a:schemeClr val="bg1"/>
                </a:solidFill>
              </a:rPr>
              <a:t>тире</a:t>
            </a:r>
            <a:r>
              <a:rPr lang="bg-BG" dirty="0"/>
              <a:t> (</a:t>
            </a:r>
            <a:r>
              <a:rPr lang="bg-BG" b="1" dirty="0"/>
              <a:t>-</a:t>
            </a:r>
            <a:r>
              <a:rPr lang="bg-BG" dirty="0"/>
              <a:t>) пред ключова дума – думата </a:t>
            </a:r>
            <a:r>
              <a:rPr lang="bg-BG" b="1" dirty="0"/>
              <a:t>не трябва да присъства</a:t>
            </a:r>
            <a:r>
              <a:rPr lang="bg-BG" dirty="0"/>
              <a:t> в страниците, които ще покаже</a:t>
            </a:r>
          </a:p>
          <a:p>
            <a:pPr lvl="1"/>
            <a:r>
              <a:rPr lang="bg-BG" dirty="0"/>
              <a:t>Знак </a:t>
            </a:r>
            <a:r>
              <a:rPr lang="bg-BG" b="1" dirty="0">
                <a:solidFill>
                  <a:schemeClr val="bg1"/>
                </a:solidFill>
              </a:rPr>
              <a:t>плюс</a:t>
            </a:r>
            <a:r>
              <a:rPr lang="bg-BG" dirty="0"/>
              <a:t> (</a:t>
            </a:r>
            <a:r>
              <a:rPr lang="bg-BG" b="1" dirty="0"/>
              <a:t>+</a:t>
            </a:r>
            <a:r>
              <a:rPr lang="bg-BG" dirty="0"/>
              <a:t>) пред ключова дума – думата </a:t>
            </a:r>
            <a:r>
              <a:rPr lang="bg-BG" b="1" dirty="0"/>
              <a:t>задължително трябва да присъства </a:t>
            </a:r>
            <a:r>
              <a:rPr lang="bg-BG" dirty="0"/>
              <a:t>в страниците</a:t>
            </a:r>
          </a:p>
          <a:p>
            <a:r>
              <a:rPr lang="bg-BG" dirty="0"/>
              <a:t>Знакът "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bg-BG" dirty="0"/>
              <a:t>" се поставя на </a:t>
            </a:r>
            <a:r>
              <a:rPr lang="bg-BG" b="1" dirty="0"/>
              <a:t>място на буква </a:t>
            </a:r>
            <a:r>
              <a:rPr lang="bg-BG" dirty="0"/>
              <a:t>от ключова дума</a:t>
            </a:r>
          </a:p>
          <a:p>
            <a:pPr lvl="1"/>
            <a:r>
              <a:rPr lang="bg-BG" dirty="0"/>
              <a:t>Поставя се, ако не сме сигурни в </a:t>
            </a:r>
            <a:r>
              <a:rPr lang="bg-BG" b="1" dirty="0"/>
              <a:t>изписването</a:t>
            </a:r>
            <a:r>
              <a:rPr lang="bg-BG" dirty="0"/>
              <a:t> на дадена дума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за улесняване на търсенето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 </a:t>
            </a:r>
            <a:r>
              <a:rPr lang="bg-BG" dirty="0"/>
              <a:t>и потърсете отговор на въпроса – "Има ли суперкомпютър в България</a:t>
            </a:r>
            <a:r>
              <a:rPr lang="en-US" dirty="0"/>
              <a:t>?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Търсене на суперкомпютри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50" y="2574000"/>
            <a:ext cx="7222800" cy="3990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33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bg-BG" dirty="0"/>
              <a:t>͏Разширено търсене на 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864000"/>
            <a:ext cx="6255000" cy="35716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17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Разширено търсене </a:t>
            </a:r>
            <a:r>
              <a:rPr lang="bg-BG" dirty="0"/>
              <a:t>– възможност за задаване на повече детайли при търсене</a:t>
            </a:r>
          </a:p>
          <a:p>
            <a:r>
              <a:rPr lang="bg-BG" dirty="0"/>
              <a:t>Примери:</a:t>
            </a:r>
          </a:p>
          <a:p>
            <a:pPr lvl="1">
              <a:spcAft>
                <a:spcPts val="1200"/>
              </a:spcAft>
            </a:pPr>
            <a:r>
              <a:rPr lang="bg-BG" dirty="0"/>
              <a:t>Конкретни думи или фрази</a:t>
            </a:r>
          </a:p>
          <a:p>
            <a:pPr lvl="1">
              <a:spcAft>
                <a:spcPts val="1200"/>
              </a:spcAft>
            </a:pPr>
            <a:r>
              <a:rPr lang="bg-BG" dirty="0"/>
              <a:t>Тип и големина на файла</a:t>
            </a:r>
          </a:p>
          <a:p>
            <a:pPr lvl="1">
              <a:spcAft>
                <a:spcPts val="1200"/>
              </a:spcAft>
            </a:pPr>
            <a:r>
              <a:rPr lang="bg-BG" dirty="0"/>
              <a:t>Език на сайта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5"/>
          <a:stretch/>
        </p:blipFill>
        <p:spPr>
          <a:xfrm>
            <a:off x="6996000" y="2124000"/>
            <a:ext cx="4455000" cy="44262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83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3"/>
          <a:stretch/>
        </p:blipFill>
        <p:spPr>
          <a:xfrm>
            <a:off x="-2400" y="1082277"/>
            <a:ext cx="12194400" cy="581172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601000" y="2529000"/>
            <a:ext cx="4545000" cy="1555862"/>
          </a:xfrm>
          <a:prstGeom prst="wedgeRoundRectCallout">
            <a:avLst>
              <a:gd name="adj1" fmla="val 71035"/>
              <a:gd name="adj2" fmla="val -88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пуснем разширеното търсене, отваряме менюто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0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7"/>
          <a:stretch/>
        </p:blipFill>
        <p:spPr>
          <a:xfrm>
            <a:off x="0" y="1082277"/>
            <a:ext cx="12192000" cy="581172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86000" y="4779000"/>
            <a:ext cx="3600000" cy="1125000"/>
          </a:xfrm>
          <a:prstGeom prst="wedgeRoundRectCallout">
            <a:avLst>
              <a:gd name="adj1" fmla="val 76599"/>
              <a:gd name="adj2" fmla="val 19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опцията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Разширено търсене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2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7"/>
          <a:stretch/>
        </p:blipFill>
        <p:spPr>
          <a:xfrm>
            <a:off x="0" y="1082277"/>
            <a:ext cx="12192000" cy="581172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6938030" y="1764000"/>
            <a:ext cx="4815000" cy="1890000"/>
          </a:xfrm>
          <a:prstGeom prst="wedgeRoundRectCallout">
            <a:avLst>
              <a:gd name="adj1" fmla="val 35362"/>
              <a:gd name="adj2" fmla="val 19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нов прозорец, в който може да търсим информация, като задаваме повече детайли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2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4"/>
          <a:stretch/>
        </p:blipFill>
        <p:spPr>
          <a:xfrm>
            <a:off x="0" y="1082277"/>
            <a:ext cx="12192000" cy="5775723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 bwMode="auto">
          <a:xfrm rot="2279725">
            <a:off x="5264964" y="5247453"/>
            <a:ext cx="585000" cy="144596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1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6"/>
          <a:stretch/>
        </p:blipFill>
        <p:spPr>
          <a:xfrm>
            <a:off x="0" y="1082277"/>
            <a:ext cx="12192000" cy="58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Търсещи машини</a:t>
            </a:r>
          </a:p>
          <a:p>
            <a:r>
              <a:rPr lang="bg-BG" dirty="0"/>
              <a:t>͏</a:t>
            </a:r>
            <a:r>
              <a:rPr lang="bg-BG" b="1" dirty="0"/>
              <a:t>Ключови думи </a:t>
            </a:r>
            <a:r>
              <a:rPr lang="bg-BG" dirty="0"/>
              <a:t>за търсене на информация</a:t>
            </a:r>
          </a:p>
          <a:p>
            <a:r>
              <a:rPr lang="bg-BG" dirty="0"/>
              <a:t>͏</a:t>
            </a:r>
            <a:r>
              <a:rPr lang="bg-BG" b="1" dirty="0"/>
              <a:t>Разширено търсене </a:t>
            </a:r>
            <a:r>
              <a:rPr lang="bg-BG" dirty="0"/>
              <a:t>на информация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разширеното търсене на </a:t>
            </a:r>
            <a:r>
              <a:rPr lang="en-US" sz="3600" b="1" dirty="0">
                <a:solidFill>
                  <a:schemeClr val="accent3"/>
                </a:solidFill>
              </a:rPr>
              <a:t>G</a:t>
            </a: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>
                <a:solidFill>
                  <a:schemeClr val="accent1"/>
                </a:solidFill>
              </a:rPr>
              <a:t>o</a:t>
            </a:r>
            <a:r>
              <a:rPr lang="en-US" sz="3600" b="1" dirty="0">
                <a:solidFill>
                  <a:srgbClr val="00B0F0"/>
                </a:solidFill>
              </a:rPr>
              <a:t>g</a:t>
            </a:r>
            <a:r>
              <a:rPr lang="en-US" sz="3600" b="1" dirty="0">
                <a:solidFill>
                  <a:schemeClr val="accent2"/>
                </a:solidFill>
              </a:rPr>
              <a:t>l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, </a:t>
            </a:r>
            <a:r>
              <a:rPr lang="bg-BG" sz="3600" dirty="0"/>
              <a:t>потърсете информация за средната заплата в България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Разширено търсене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0" y="2786409"/>
            <a:ext cx="6615000" cy="3720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5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Търсеща машина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2"/>
                </a:solidFill>
              </a:rPr>
              <a:t>– </a:t>
            </a:r>
            <a:r>
              <a:rPr lang="ru-RU" sz="2800" b="1" dirty="0">
                <a:solidFill>
                  <a:schemeClr val="bg2"/>
                </a:solidFill>
              </a:rPr>
              <a:t>софтуерна система</a:t>
            </a:r>
            <a:r>
              <a:rPr lang="ru-RU" sz="2800" dirty="0">
                <a:solidFill>
                  <a:schemeClr val="bg2"/>
                </a:solidFill>
              </a:rPr>
              <a:t>, която събира информация</a:t>
            </a:r>
            <a:endParaRPr lang="en-US" sz="2800" dirty="0">
              <a:solidFill>
                <a:schemeClr val="bg2"/>
              </a:solidFill>
            </a:endParaRP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Улеснява</a:t>
            </a:r>
            <a:r>
              <a:rPr lang="bg-BG" sz="2600" dirty="0">
                <a:solidFill>
                  <a:schemeClr val="bg2"/>
                </a:solidFill>
              </a:rPr>
              <a:t> извличането на </a:t>
            </a:r>
            <a:r>
              <a:rPr lang="bg-BG" sz="2600" b="1" dirty="0">
                <a:solidFill>
                  <a:schemeClr val="bg2"/>
                </a:solidFill>
              </a:rPr>
              <a:t>информация</a:t>
            </a:r>
            <a:r>
              <a:rPr lang="bg-BG" sz="2600" dirty="0">
                <a:solidFill>
                  <a:schemeClr val="bg2"/>
                </a:solidFill>
              </a:rPr>
              <a:t> от интернет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Ключови думи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ru-RU" sz="2800" dirty="0">
                <a:solidFill>
                  <a:schemeClr val="bg2"/>
                </a:solidFill>
              </a:rPr>
              <a:t> специфични </a:t>
            </a:r>
            <a:r>
              <a:rPr lang="ru-RU" sz="2800" b="1" dirty="0">
                <a:solidFill>
                  <a:schemeClr val="bg2"/>
                </a:solidFill>
              </a:rPr>
              <a:t>термини</a:t>
            </a:r>
            <a:r>
              <a:rPr lang="ru-RU" sz="2800" dirty="0">
                <a:solidFill>
                  <a:schemeClr val="bg2"/>
                </a:solidFill>
              </a:rPr>
              <a:t>, </a:t>
            </a:r>
            <a:r>
              <a:rPr lang="ru-RU" sz="2800" b="1" dirty="0">
                <a:solidFill>
                  <a:schemeClr val="bg2"/>
                </a:solidFill>
              </a:rPr>
              <a:t>фрази</a:t>
            </a:r>
            <a:r>
              <a:rPr lang="ru-RU" sz="2800" dirty="0">
                <a:solidFill>
                  <a:schemeClr val="bg2"/>
                </a:solidFill>
              </a:rPr>
              <a:t> или </a:t>
            </a:r>
            <a:r>
              <a:rPr lang="ru-RU" sz="2800" b="1" dirty="0">
                <a:solidFill>
                  <a:schemeClr val="bg2"/>
                </a:solidFill>
              </a:rPr>
              <a:t>комбинации</a:t>
            </a:r>
            <a:r>
              <a:rPr lang="ru-RU" sz="2800" dirty="0">
                <a:solidFill>
                  <a:schemeClr val="bg2"/>
                </a:solidFill>
              </a:rPr>
              <a:t> от думи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Разширено търсене </a:t>
            </a:r>
            <a:r>
              <a:rPr lang="ru-RU" sz="2800" dirty="0">
                <a:solidFill>
                  <a:schemeClr val="bg2"/>
                </a:solidFill>
              </a:rPr>
              <a:t>– дава възможност за задаване на </a:t>
            </a:r>
            <a:r>
              <a:rPr lang="ru-RU" sz="2800" b="1" dirty="0">
                <a:solidFill>
                  <a:schemeClr val="bg2"/>
                </a:solidFill>
              </a:rPr>
              <a:t>детайли</a:t>
            </a:r>
            <a:r>
              <a:rPr lang="ru-RU" sz="2800" dirty="0">
                <a:solidFill>
                  <a:schemeClr val="bg2"/>
                </a:solidFill>
              </a:rPr>
              <a:t> при </a:t>
            </a:r>
            <a:r>
              <a:rPr lang="ru-RU" sz="2800" b="1" dirty="0">
                <a:solidFill>
                  <a:schemeClr val="bg2"/>
                </a:solidFill>
              </a:rPr>
              <a:t>търсенето</a:t>
            </a:r>
            <a:r>
              <a:rPr lang="ru-RU" sz="2800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2"/>
                </a:solidFill>
              </a:rPr>
              <a:t>информация</a:t>
            </a:r>
            <a:r>
              <a:rPr lang="ru-RU" sz="2800" dirty="0">
                <a:solidFill>
                  <a:schemeClr val="bg2"/>
                </a:solidFill>
              </a:rPr>
              <a:t> в интернет</a:t>
            </a:r>
            <a:endParaRPr lang="en-US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1128084"/>
          </a:xfrm>
        </p:spPr>
        <p:txBody>
          <a:bodyPr/>
          <a:lstStyle/>
          <a:p>
            <a:r>
              <a:rPr lang="bg-BG" dirty="0"/>
              <a:t>Програми за извличане на информация от </a:t>
            </a:r>
            <a:r>
              <a:rPr lang="en-US" dirty="0"/>
              <a:t>World Wide Web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͏Търсещи машини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65" y="729000"/>
            <a:ext cx="5670470" cy="37733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 fontScale="92500" lnSpcReduction="10000"/>
          </a:bodyPr>
          <a:lstStyle/>
          <a:p>
            <a:r>
              <a:rPr lang="bg-BG" sz="3500" dirty="0"/>
              <a:t>Обемът на информация в интернет е </a:t>
            </a:r>
            <a:r>
              <a:rPr lang="bg-BG" sz="3500" b="1" dirty="0"/>
              <a:t>огромен</a:t>
            </a:r>
            <a:r>
              <a:rPr lang="bg-BG" sz="3500" dirty="0"/>
              <a:t> и </a:t>
            </a:r>
            <a:r>
              <a:rPr lang="bg-BG" sz="3500" b="1" dirty="0"/>
              <a:t>нараства</a:t>
            </a:r>
            <a:r>
              <a:rPr lang="bg-BG" sz="3500" dirty="0"/>
              <a:t> с все по-големи темпове </a:t>
            </a:r>
            <a:r>
              <a:rPr lang="bg-BG" sz="3500" b="1" dirty="0"/>
              <a:t>ежедневно</a:t>
            </a:r>
          </a:p>
          <a:p>
            <a:r>
              <a:rPr lang="ru-RU" b="1" dirty="0"/>
              <a:t>͏</a:t>
            </a:r>
            <a:r>
              <a:rPr lang="ru-RU" sz="3500" b="1" dirty="0">
                <a:solidFill>
                  <a:schemeClr val="bg1"/>
                </a:solidFill>
              </a:rPr>
              <a:t>Търсеща машина </a:t>
            </a:r>
            <a:r>
              <a:rPr lang="ru-RU" sz="3500" dirty="0"/>
              <a:t>(</a:t>
            </a:r>
            <a:r>
              <a:rPr lang="ru-RU" sz="3500" b="1" dirty="0"/>
              <a:t>търсачка</a:t>
            </a:r>
            <a:r>
              <a:rPr lang="ru-RU" sz="3500" dirty="0"/>
              <a:t>) – </a:t>
            </a:r>
            <a:r>
              <a:rPr lang="ru-RU" sz="3500" b="1" dirty="0"/>
              <a:t>софтуерна система</a:t>
            </a:r>
            <a:r>
              <a:rPr lang="ru-RU" sz="3500" dirty="0"/>
              <a:t>, която събира информация от всички достъпни източници в интернет</a:t>
            </a:r>
          </a:p>
          <a:p>
            <a:pPr lvl="1"/>
            <a:r>
              <a:rPr lang="ru-RU" b="1" dirty="0"/>
              <a:t>Улеснява извличането </a:t>
            </a:r>
            <a:r>
              <a:rPr lang="ru-RU" dirty="0"/>
              <a:t>на информация от </a:t>
            </a:r>
            <a:r>
              <a:rPr lang="bg-BG" b="1" dirty="0"/>
              <a:t>световната мрежа </a:t>
            </a:r>
          </a:p>
          <a:p>
            <a:r>
              <a:rPr lang="ru-RU" sz="3500" dirty="0"/>
              <a:t>Най-популярни </a:t>
            </a:r>
            <a:r>
              <a:rPr lang="ru-RU" sz="3500" b="1" dirty="0"/>
              <a:t>търсачки</a:t>
            </a:r>
            <a:r>
              <a:rPr lang="ru-RU" sz="3500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sz="3200" b="1" dirty="0">
                <a:solidFill>
                  <a:schemeClr val="accent3"/>
                </a:solidFill>
              </a:rPr>
              <a:t>G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chemeClr val="accent1"/>
                </a:solidFill>
              </a:rPr>
              <a:t>o</a:t>
            </a:r>
            <a:r>
              <a:rPr lang="en-US" sz="3200" b="1" dirty="0">
                <a:solidFill>
                  <a:srgbClr val="00B0F0"/>
                </a:solidFill>
              </a:rPr>
              <a:t>g</a:t>
            </a:r>
            <a:r>
              <a:rPr lang="en-US" sz="3200" b="1" dirty="0">
                <a:solidFill>
                  <a:schemeClr val="accent2"/>
                </a:solidFill>
              </a:rPr>
              <a:t>l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bg-BG" sz="3200" b="1" dirty="0">
                <a:solidFill>
                  <a:srgbClr val="FF0000"/>
                </a:solidFill>
              </a:rPr>
              <a:t> </a:t>
            </a:r>
            <a:r>
              <a:rPr lang="bg-BG" sz="3200" b="1" dirty="0"/>
              <a:t>– </a:t>
            </a:r>
            <a:r>
              <a:rPr lang="en-US" sz="3200" b="1" dirty="0">
                <a:hlinkClick r:id="rId2"/>
              </a:rPr>
              <a:t>www.google.com</a:t>
            </a:r>
            <a:endParaRPr lang="en-US" sz="3200" b="1" dirty="0"/>
          </a:p>
          <a:p>
            <a:pPr lvl="1"/>
            <a:r>
              <a:rPr lang="en-US" sz="3200" b="1" dirty="0"/>
              <a:t>Bing – </a:t>
            </a:r>
            <a:r>
              <a:rPr lang="en-US" sz="3200" b="1" dirty="0">
                <a:hlinkClick r:id="rId3"/>
              </a:rPr>
              <a:t>www.bing.com</a:t>
            </a:r>
            <a:r>
              <a:rPr lang="en-US" sz="3200" b="1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͏Търсещи машини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9048" r="20346" b="9490"/>
          <a:stretch/>
        </p:blipFill>
        <p:spPr>
          <a:xfrm>
            <a:off x="8976000" y="4250797"/>
            <a:ext cx="1665000" cy="24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Ключови думи за търсене на 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03" y="1494000"/>
            <a:ext cx="2990793" cy="25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Ключови думи </a:t>
            </a:r>
            <a:r>
              <a:rPr lang="en-US" dirty="0"/>
              <a:t>–</a:t>
            </a:r>
            <a:r>
              <a:rPr lang="ru-RU" dirty="0"/>
              <a:t> специфични термини, фрази или комбинации от думи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bg-BG" dirty="0"/>
              <a:t>П</a:t>
            </a:r>
            <a:r>
              <a:rPr lang="ru-RU" dirty="0"/>
              <a:t>отребителите ги въвеждат в търсачка, за да намерят подходяща информация по определена тема</a:t>
            </a:r>
          </a:p>
          <a:p>
            <a:pPr lvl="1">
              <a:spcAft>
                <a:spcPts val="1200"/>
              </a:spcAft>
            </a:pPr>
            <a:r>
              <a:rPr lang="ru-RU" dirty="0"/>
              <a:t>Подредбата и изборът на ключовите думи има значение за намиране на по-точна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Ключови думи за търсене 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100750"/>
            <a:ext cx="10620000" cy="882654"/>
          </a:xfrm>
        </p:spPr>
        <p:txBody>
          <a:bodyPr>
            <a:normAutofit/>
          </a:bodyPr>
          <a:lstStyle/>
          <a:p>
            <a:r>
              <a:rPr lang="bg-BG" sz="3500" dirty="0"/>
              <a:t>Търсене на информация в интернет с ключови думи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89001"/>
            <a:ext cx="12192000" cy="58050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46000" y="4059000"/>
            <a:ext cx="6120000" cy="1935000"/>
          </a:xfrm>
          <a:prstGeom prst="wedgeRoundRectCallout">
            <a:avLst>
              <a:gd name="adj1" fmla="val -39759"/>
              <a:gd name="adj2" fmla="val -180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потърсим информация, трябва да отворим бразузъра и да въведем адреса на търсачката, която ще използваме –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www.google.com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041000" y="1314000"/>
            <a:ext cx="4662943" cy="1980000"/>
          </a:xfrm>
          <a:prstGeom prst="wedgeRoundRectCallout">
            <a:avLst>
              <a:gd name="adj1" fmla="val -41067"/>
              <a:gd name="adj2" fmla="val 64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Повечето браузъри имат свои търсачки, които могат да се използват директно, без търсене в интернет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5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100750"/>
            <a:ext cx="10620000" cy="882654"/>
          </a:xfrm>
        </p:spPr>
        <p:txBody>
          <a:bodyPr>
            <a:normAutofit/>
          </a:bodyPr>
          <a:lstStyle/>
          <a:p>
            <a:r>
              <a:rPr lang="bg-BG" sz="3500" dirty="0"/>
              <a:t>Търсене на информация в интернет с ключови думи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44000"/>
            <a:ext cx="12192000" cy="58500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06515" y="5049000"/>
            <a:ext cx="4719485" cy="1215000"/>
          </a:xfrm>
          <a:prstGeom prst="wedgeRoundRectCallout">
            <a:avLst>
              <a:gd name="adj1" fmla="val 41262"/>
              <a:gd name="adj2" fmla="val -1065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за търсене се въвеждат ключовите думи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73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100750"/>
            <a:ext cx="10620000" cy="882654"/>
          </a:xfrm>
        </p:spPr>
        <p:txBody>
          <a:bodyPr>
            <a:normAutofit/>
          </a:bodyPr>
          <a:lstStyle/>
          <a:p>
            <a:r>
              <a:rPr lang="bg-BG" sz="3500" dirty="0"/>
              <a:t>Търсене на информация в интернет с ключови думи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89001"/>
            <a:ext cx="12192000" cy="58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728</Words>
  <Application>Microsoft Macintosh PowerPoint</Application>
  <PresentationFormat>Widescreen</PresentationFormat>
  <Paragraphs>102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Търсене на информация  по зададена тема</vt:lpstr>
      <vt:lpstr>Съдържание</vt:lpstr>
      <vt:lpstr>͏Търсещи машини</vt:lpstr>
      <vt:lpstr>͏Търсещи машини</vt:lpstr>
      <vt:lpstr>Ключови думи за търсене на информация</vt:lpstr>
      <vt:lpstr>Ключови думи за търсене на информация</vt:lpstr>
      <vt:lpstr>Търсене на информация в интернет с ключови думи</vt:lpstr>
      <vt:lpstr>Търсене на информация в интернет с ключови думи</vt:lpstr>
      <vt:lpstr>Търсене на информация в интернет с ключови думи</vt:lpstr>
      <vt:lpstr>Търсене на информация в интернет с ключови думи</vt:lpstr>
      <vt:lpstr>Правила за улесняване на търсенето</vt:lpstr>
      <vt:lpstr>Задача: Търсене на суперкомпютри</vt:lpstr>
      <vt:lpstr>͏Разширено търсене на информация</vt:lpstr>
      <vt:lpstr>Разширено търсене</vt:lpstr>
      <vt:lpstr>Разширено търсене</vt:lpstr>
      <vt:lpstr>Разширено търсене</vt:lpstr>
      <vt:lpstr>Разширено търсене</vt:lpstr>
      <vt:lpstr>Разширено търсене</vt:lpstr>
      <vt:lpstr>Разширено търсене</vt:lpstr>
      <vt:lpstr>Задача: Разширено търсене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на информация по зададена тема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323</cp:revision>
  <dcterms:created xsi:type="dcterms:W3CDTF">2018-05-23T13:08:44Z</dcterms:created>
  <dcterms:modified xsi:type="dcterms:W3CDTF">2023-10-31T09:11:17Z</dcterms:modified>
  <cp:category/>
</cp:coreProperties>
</file>