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353" r:id="rId4"/>
    <p:sldId id="497" r:id="rId5"/>
    <p:sldId id="818" r:id="rId6"/>
    <p:sldId id="824" r:id="rId7"/>
    <p:sldId id="831" r:id="rId8"/>
    <p:sldId id="610" r:id="rId9"/>
    <p:sldId id="812" r:id="rId10"/>
    <p:sldId id="819" r:id="rId11"/>
    <p:sldId id="616" r:id="rId12"/>
    <p:sldId id="823" r:id="rId13"/>
    <p:sldId id="830" r:id="rId14"/>
    <p:sldId id="820" r:id="rId15"/>
    <p:sldId id="826" r:id="rId16"/>
    <p:sldId id="850" r:id="rId17"/>
    <p:sldId id="851" r:id="rId18"/>
    <p:sldId id="852" r:id="rId19"/>
    <p:sldId id="827" r:id="rId20"/>
    <p:sldId id="828" r:id="rId21"/>
    <p:sldId id="838" r:id="rId22"/>
    <p:sldId id="844" r:id="rId23"/>
    <p:sldId id="845" r:id="rId24"/>
    <p:sldId id="846" r:id="rId25"/>
    <p:sldId id="849" r:id="rId26"/>
    <p:sldId id="848" r:id="rId27"/>
    <p:sldId id="847" r:id="rId28"/>
    <p:sldId id="654" r:id="rId29"/>
    <p:sldId id="817" r:id="rId30"/>
    <p:sldId id="832" r:id="rId31"/>
    <p:sldId id="837" r:id="rId32"/>
    <p:sldId id="833" r:id="rId33"/>
    <p:sldId id="835" r:id="rId34"/>
    <p:sldId id="836" r:id="rId35"/>
    <p:sldId id="633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Проектиране на уеб сайт" id="{66DCFE1F-60FD-44F2-BE82-706DDBC14898}">
          <p14:sldIdLst>
            <p14:sldId id="353"/>
            <p14:sldId id="497"/>
            <p14:sldId id="818"/>
            <p14:sldId id="824"/>
            <p14:sldId id="831"/>
          </p14:sldIdLst>
        </p14:section>
        <p14:section name="Архитектура на уеб сайт" id="{EB44CA50-B176-0C4C-B0D0-5459023C7783}">
          <p14:sldIdLst>
            <p14:sldId id="610"/>
            <p14:sldId id="812"/>
            <p14:sldId id="819"/>
          </p14:sldIdLst>
        </p14:section>
        <p14:section name="Структура на уеб сайт" id="{2B3E1915-4BA2-9447-BC07-AE658EE7EC35}">
          <p14:sldIdLst>
            <p14:sldId id="616"/>
            <p14:sldId id="823"/>
            <p14:sldId id="830"/>
            <p14:sldId id="820"/>
            <p14:sldId id="826"/>
            <p14:sldId id="850"/>
            <p14:sldId id="851"/>
            <p14:sldId id="852"/>
            <p14:sldId id="827"/>
            <p14:sldId id="828"/>
          </p14:sldIdLst>
        </p14:section>
        <p14:section name="Навигационна структура на уеб сайт" id="{23E1C1D3-C190-EF49-BBD0-D54C17EFBBA7}">
          <p14:sldIdLst>
            <p14:sldId id="838"/>
            <p14:sldId id="844"/>
            <p14:sldId id="845"/>
            <p14:sldId id="846"/>
            <p14:sldId id="849"/>
            <p14:sldId id="848"/>
            <p14:sldId id="847"/>
          </p14:sldIdLst>
        </p14:section>
        <p14:section name="Демо" id="{276EAB92-AF41-DD42-AFD3-D1ABB239E1A7}">
          <p14:sldIdLst>
            <p14:sldId id="654"/>
            <p14:sldId id="817"/>
            <p14:sldId id="832"/>
            <p14:sldId id="837"/>
            <p14:sldId id="833"/>
            <p14:sldId id="835"/>
            <p14:sldId id="83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5427" autoAdjust="0"/>
  </p:normalViewPr>
  <p:slideViewPr>
    <p:cSldViewPr showGuides="1">
      <p:cViewPr varScale="1">
        <p:scale>
          <a:sx n="93" d="100"/>
          <a:sy n="93" d="100"/>
        </p:scale>
        <p:origin x="216" y="5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31.10.25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38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4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4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0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19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261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94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01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80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3325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797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639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56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63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08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51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971589"/>
          </a:xfrm>
        </p:spPr>
        <p:txBody>
          <a:bodyPr>
            <a:normAutofit/>
          </a:bodyPr>
          <a:lstStyle/>
          <a:p>
            <a:r>
              <a:rPr lang="bg-BG" sz="4400" dirty="0"/>
              <a:t>Етапи, архитектура, структура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6000" dirty="0"/>
              <a:t>Проектиране на уеб сайт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007" y="3056137"/>
            <a:ext cx="1819960" cy="849053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E0636FF-9DFF-1E3C-B648-B7D58C2CC7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" t="238" r="-1094" b="44266"/>
          <a:stretch/>
        </p:blipFill>
        <p:spPr>
          <a:xfrm>
            <a:off x="6390123" y="3400017"/>
            <a:ext cx="5248260" cy="2188983"/>
          </a:xfr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7"/>
    </mc:Choice>
    <mc:Fallback xmlns="">
      <p:transition spd="slow" advTm="259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елементи на архитектурата на уеб сайт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Навигация</a:t>
            </a:r>
          </a:p>
          <a:p>
            <a:pPr lvl="1"/>
            <a:r>
              <a:rPr lang="bg-BG" sz="3400" b="1" dirty="0"/>
              <a:t>Менюта</a:t>
            </a:r>
            <a:r>
              <a:rPr lang="bg-BG" sz="3400" dirty="0"/>
              <a:t>, </a:t>
            </a:r>
            <a:r>
              <a:rPr lang="bg-BG" sz="3400" b="1" dirty="0"/>
              <a:t>бутони</a:t>
            </a:r>
            <a:r>
              <a:rPr lang="bg-BG" sz="3400" dirty="0"/>
              <a:t>, </a:t>
            </a:r>
            <a:r>
              <a:rPr lang="bg-BG" sz="3400" b="1" dirty="0"/>
              <a:t>линкове </a:t>
            </a:r>
            <a:r>
              <a:rPr lang="bg-BG" sz="3400" dirty="0"/>
              <a:t>и </a:t>
            </a:r>
            <a:r>
              <a:rPr lang="bg-BG" sz="3400" b="1" dirty="0"/>
              <a:t>др</a:t>
            </a:r>
            <a:r>
              <a:rPr lang="bg-BG" sz="3400" dirty="0"/>
              <a:t>.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Графичен дизайн</a:t>
            </a:r>
          </a:p>
          <a:p>
            <a:pPr lvl="1"/>
            <a:r>
              <a:rPr lang="bg-BG" sz="3400" b="1" dirty="0"/>
              <a:t>Визуалната рамка </a:t>
            </a:r>
            <a:r>
              <a:rPr lang="bg-BG" sz="3400" dirty="0"/>
              <a:t>и </a:t>
            </a:r>
            <a:r>
              <a:rPr lang="bg-BG" sz="3400" b="1" dirty="0"/>
              <a:t>разположение</a:t>
            </a:r>
            <a:r>
              <a:rPr lang="bg-BG" sz="3400" dirty="0"/>
              <a:t> на </a:t>
            </a:r>
            <a:r>
              <a:rPr lang="bg-BG" sz="3400" b="1" dirty="0"/>
              <a:t>елементите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Структура на съдържанието</a:t>
            </a:r>
          </a:p>
          <a:p>
            <a:pPr lvl="1"/>
            <a:r>
              <a:rPr lang="bg-BG" sz="3400" dirty="0"/>
              <a:t>Как е </a:t>
            </a:r>
            <a:r>
              <a:rPr lang="bg-BG" sz="3400" b="1" dirty="0"/>
              <a:t>организирана информацията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Функционалности</a:t>
            </a:r>
          </a:p>
          <a:p>
            <a:pPr lvl="1"/>
            <a:r>
              <a:rPr lang="bg-BG" sz="3400" b="1" dirty="0"/>
              <a:t>Техническите решения</a:t>
            </a:r>
            <a:r>
              <a:rPr lang="bg-BG" sz="3400" dirty="0"/>
              <a:t>, определящи </a:t>
            </a:r>
            <a:r>
              <a:rPr lang="bg-BG" sz="3400" b="1" dirty="0"/>
              <a:t>какво ще може да прави потребителят</a:t>
            </a:r>
          </a:p>
        </p:txBody>
      </p:sp>
    </p:spTree>
    <p:extLst>
      <p:ext uri="{BB962C8B-B14F-4D97-AF65-F5344CB8AC3E}">
        <p14:creationId xmlns:p14="http://schemas.microsoft.com/office/powerpoint/2010/main" val="157854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800" dirty="0"/>
              <a:t>Визуална организация на уеб сайта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6000" dirty="0"/>
              <a:t>Структура на уеб сайт</a:t>
            </a:r>
            <a:endParaRPr lang="en-US" sz="6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AFDC5A-07FC-B317-9A86-A6FD6FE00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512" y="1134000"/>
            <a:ext cx="3494975" cy="270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Структура на уеб сайт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4000" b="1" dirty="0">
                <a:solidFill>
                  <a:schemeClr val="bg1"/>
                </a:solidFill>
              </a:rPr>
              <a:t>Организацията</a:t>
            </a:r>
            <a:r>
              <a:rPr lang="bg-BG" sz="4000" dirty="0"/>
              <a:t> и </a:t>
            </a:r>
            <a:r>
              <a:rPr lang="bg-BG" sz="4000" b="1" dirty="0">
                <a:solidFill>
                  <a:schemeClr val="bg1"/>
                </a:solidFill>
              </a:rPr>
              <a:t>връзките</a:t>
            </a:r>
            <a:r>
              <a:rPr lang="bg-BG" sz="4000" dirty="0"/>
              <a:t> между </a:t>
            </a:r>
            <a:r>
              <a:rPr lang="bg-BG" sz="4000" b="1" dirty="0"/>
              <a:t>уеб страниците</a:t>
            </a:r>
          </a:p>
          <a:p>
            <a:pPr>
              <a:buClr>
                <a:schemeClr val="tx2"/>
              </a:buClr>
            </a:pPr>
            <a:r>
              <a:rPr lang="bg-BG" sz="3800" dirty="0"/>
              <a:t>За </a:t>
            </a:r>
            <a:r>
              <a:rPr lang="bg-BG" sz="3800" b="1" dirty="0"/>
              <a:t>визуализацията</a:t>
            </a:r>
            <a:r>
              <a:rPr lang="bg-BG" sz="3800" dirty="0"/>
              <a:t> се използват </a:t>
            </a:r>
            <a:r>
              <a:rPr lang="bg-BG" sz="3800" b="1" dirty="0">
                <a:solidFill>
                  <a:schemeClr val="bg1"/>
                </a:solidFill>
              </a:rPr>
              <a:t>блок-схеми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EF7366-AAB4-7DCA-3C9A-DFC325F4C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50" y="2710074"/>
            <a:ext cx="4650900" cy="394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8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Структура на уеб сайт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60598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dirty="0"/>
              <a:t>При </a:t>
            </a:r>
            <a:r>
              <a:rPr lang="bg-BG" sz="3800" b="1" dirty="0"/>
              <a:t>големи уеб сайтове </a:t>
            </a:r>
            <a:r>
              <a:rPr lang="bg-BG" sz="3800" dirty="0"/>
              <a:t>се създава </a:t>
            </a:r>
            <a:r>
              <a:rPr lang="bg-BG" sz="4000" b="1" dirty="0"/>
              <a:t>"</a:t>
            </a:r>
            <a:r>
              <a:rPr lang="bg-BG" sz="3800" b="1" dirty="0">
                <a:solidFill>
                  <a:schemeClr val="bg1"/>
                </a:solidFill>
              </a:rPr>
              <a:t>карта на сайта</a:t>
            </a:r>
            <a:r>
              <a:rPr lang="bg-BG" sz="4000" b="1" dirty="0"/>
              <a:t>" </a:t>
            </a:r>
            <a:r>
              <a:rPr lang="bg-BG" sz="4000" dirty="0"/>
              <a:t>(</a:t>
            </a:r>
            <a:r>
              <a:rPr lang="en-US" sz="4000" b="1" dirty="0"/>
              <a:t>sitemap</a:t>
            </a:r>
            <a:r>
              <a:rPr lang="bg-BG" sz="4000" dirty="0"/>
              <a:t>)</a:t>
            </a:r>
            <a:endParaRPr lang="bg-BG" sz="3800" dirty="0"/>
          </a:p>
          <a:p>
            <a:pPr lvl="1"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Специална</a:t>
            </a:r>
            <a:r>
              <a:rPr lang="bg-BG" sz="3600" b="1" dirty="0"/>
              <a:t> уеб страница </a:t>
            </a:r>
            <a:r>
              <a:rPr lang="bg-BG" sz="3600" dirty="0"/>
              <a:t>със </a:t>
            </a:r>
            <a:r>
              <a:rPr lang="bg-BG" sz="3600" b="1" dirty="0">
                <a:solidFill>
                  <a:schemeClr val="bg1"/>
                </a:solidFill>
              </a:rPr>
              <a:t>списък</a:t>
            </a:r>
            <a:r>
              <a:rPr lang="bg-BG" sz="3600" dirty="0"/>
              <a:t> с </a:t>
            </a:r>
            <a:r>
              <a:rPr lang="bg-BG" sz="3600" b="1" dirty="0">
                <a:solidFill>
                  <a:schemeClr val="bg1"/>
                </a:solidFill>
              </a:rPr>
              <a:t>линкове</a:t>
            </a:r>
            <a:r>
              <a:rPr lang="bg-BG" sz="3600" dirty="0"/>
              <a:t> към </a:t>
            </a:r>
            <a:r>
              <a:rPr lang="bg-BG" sz="3600" b="1" dirty="0"/>
              <a:t>всички уеб страници</a:t>
            </a:r>
          </a:p>
          <a:p>
            <a:pPr lvl="1">
              <a:buClr>
                <a:schemeClr val="tx2"/>
              </a:buClr>
            </a:pPr>
            <a:r>
              <a:rPr lang="bg-BG" sz="3600" dirty="0"/>
              <a:t>Помага на </a:t>
            </a:r>
            <a:r>
              <a:rPr lang="bg-BG" sz="3600" b="1" dirty="0"/>
              <a:t>потребителите</a:t>
            </a:r>
            <a:r>
              <a:rPr lang="bg-BG" sz="3600" dirty="0"/>
              <a:t> и улеснява </a:t>
            </a:r>
            <a:r>
              <a:rPr lang="bg-BG" sz="3600" b="1" dirty="0"/>
              <a:t>търсачките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30D0A-BBA5-F6DC-9576-46906F3AF8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1" t="7208" r="8071" b="6693"/>
          <a:stretch/>
        </p:blipFill>
        <p:spPr>
          <a:xfrm>
            <a:off x="6951000" y="2071969"/>
            <a:ext cx="4905000" cy="37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9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b="1" dirty="0"/>
              <a:t>Използване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ясни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кратки</a:t>
            </a:r>
            <a:r>
              <a:rPr lang="bg-BG" sz="3400" dirty="0"/>
              <a:t> </a:t>
            </a:r>
            <a:r>
              <a:rPr lang="bg-BG" sz="3400" b="1" dirty="0"/>
              <a:t>имена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файлове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директории</a:t>
            </a:r>
          </a:p>
          <a:p>
            <a:pPr>
              <a:buClr>
                <a:schemeClr val="tx2"/>
              </a:buClr>
            </a:pPr>
            <a:r>
              <a:rPr lang="bg-BG" sz="3400" b="1" dirty="0"/>
              <a:t>Създаване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подпапки</a:t>
            </a:r>
            <a:r>
              <a:rPr lang="bg-BG" sz="3400" dirty="0"/>
              <a:t> за </a:t>
            </a:r>
            <a:r>
              <a:rPr lang="bg-BG" sz="3400" b="1" dirty="0"/>
              <a:t>различни типове </a:t>
            </a:r>
            <a:r>
              <a:rPr lang="bg-BG" sz="3400" b="1" dirty="0">
                <a:solidFill>
                  <a:schemeClr val="bg1"/>
                </a:solidFill>
              </a:rPr>
              <a:t>съдържание</a:t>
            </a:r>
          </a:p>
          <a:p>
            <a:pPr>
              <a:buClr>
                <a:schemeClr val="tx2"/>
              </a:buClr>
            </a:pPr>
            <a:r>
              <a:rPr lang="bg-BG" sz="3400" b="1" dirty="0"/>
              <a:t>Изграждане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вътрешни връзки </a:t>
            </a:r>
            <a:r>
              <a:rPr lang="bg-BG" sz="3400" dirty="0"/>
              <a:t>за </a:t>
            </a:r>
            <a:r>
              <a:rPr lang="bg-BG" sz="3400" b="1" dirty="0"/>
              <a:t>по-добра навигация</a:t>
            </a:r>
          </a:p>
          <a:p>
            <a:pPr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Оптимизиране</a:t>
            </a:r>
            <a:r>
              <a:rPr lang="bg-BG" sz="3400" dirty="0"/>
              <a:t> на </a:t>
            </a:r>
            <a:r>
              <a:rPr lang="bg-BG" sz="3400" b="1" dirty="0"/>
              <a:t>структурата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търсачки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400" b="1" dirty="0"/>
              <a:t>SEO</a:t>
            </a:r>
            <a:r>
              <a:rPr lang="bg-BG" sz="3400" dirty="0"/>
              <a:t>)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Добри практики при изграждане на структура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4FBDEF-F44E-5B42-1E33-69E094A1C9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81"/>
          <a:stretch/>
        </p:blipFill>
        <p:spPr>
          <a:xfrm>
            <a:off x="5106000" y="4374000"/>
            <a:ext cx="1828647" cy="24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6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Видове структури на уеб сайт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Йерархична </a:t>
            </a:r>
            <a:r>
              <a:rPr lang="bg-BG" sz="3600" b="1" dirty="0"/>
              <a:t>(пирамидална</a:t>
            </a:r>
            <a:r>
              <a:rPr lang="en-US" sz="3600" b="1" dirty="0"/>
              <a:t>)</a:t>
            </a:r>
            <a:r>
              <a:rPr lang="bg-BG" sz="3600" b="1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структура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Най-разпространената</a:t>
            </a:r>
            <a:r>
              <a:rPr lang="bg-BG" sz="3400" dirty="0"/>
              <a:t> структура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Главната страница </a:t>
            </a:r>
            <a:r>
              <a:rPr lang="bg-BG" sz="3400" dirty="0"/>
              <a:t>е на </a:t>
            </a:r>
            <a:r>
              <a:rPr lang="bg-BG" sz="3400" b="1" dirty="0"/>
              <a:t>върха</a:t>
            </a:r>
            <a:r>
              <a:rPr lang="bg-BG" sz="3400" dirty="0"/>
              <a:t>,</a:t>
            </a:r>
            <a:r>
              <a:rPr lang="en-US" sz="3400" dirty="0"/>
              <a:t> </a:t>
            </a:r>
            <a:r>
              <a:rPr lang="bg-BG" sz="3600" dirty="0"/>
              <a:t>а </a:t>
            </a:r>
            <a:r>
              <a:rPr lang="bg-BG" sz="3600" b="1" dirty="0"/>
              <a:t>под нея </a:t>
            </a:r>
            <a:r>
              <a:rPr lang="bg-BG" sz="3600" dirty="0"/>
              <a:t>са </a:t>
            </a:r>
            <a:r>
              <a:rPr lang="bg-BG" sz="3600" b="1" dirty="0"/>
              <a:t>раздели</a:t>
            </a:r>
            <a:r>
              <a:rPr lang="bg-BG" sz="3600" dirty="0"/>
              <a:t> и </a:t>
            </a:r>
            <a:r>
              <a:rPr lang="bg-BG" sz="3600" b="1" dirty="0"/>
              <a:t>подстраници</a:t>
            </a:r>
            <a:endParaRPr lang="en-US" sz="3600" b="1" dirty="0"/>
          </a:p>
          <a:p>
            <a:pPr lvl="1">
              <a:buClr>
                <a:schemeClr val="tx2"/>
              </a:buClr>
            </a:pPr>
            <a:r>
              <a:rPr lang="bg-BG" sz="3400" dirty="0"/>
              <a:t>Подходяща за </a:t>
            </a:r>
            <a:r>
              <a:rPr lang="bg-BG" sz="3400" b="1" dirty="0"/>
              <a:t>уеб сайтове </a:t>
            </a:r>
            <a:r>
              <a:rPr lang="bg-BG" sz="3400" dirty="0"/>
              <a:t>с </a:t>
            </a:r>
            <a:r>
              <a:rPr lang="bg-BG" sz="3400" b="1" dirty="0"/>
              <a:t>много страници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Пример</a:t>
            </a:r>
            <a:r>
              <a:rPr lang="en-US" sz="3400" b="1" dirty="0"/>
              <a:t>: </a:t>
            </a:r>
          </a:p>
          <a:p>
            <a:pPr lvl="2">
              <a:buClr>
                <a:schemeClr val="tx2"/>
              </a:buClr>
            </a:pPr>
            <a:r>
              <a:rPr lang="bg-BG" sz="3200" dirty="0"/>
              <a:t>Начало →</a:t>
            </a:r>
            <a:r>
              <a:rPr lang="en-US" sz="3200" dirty="0"/>
              <a:t> </a:t>
            </a:r>
            <a:r>
              <a:rPr lang="bg-BG" sz="3200" dirty="0"/>
              <a:t>Продукти → Електроника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914B5-5838-A7E6-2EDF-750F91A46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00" y="2712961"/>
            <a:ext cx="3902030" cy="416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0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Видове структури на уеб сайт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415598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b="1" dirty="0">
                <a:solidFill>
                  <a:schemeClr val="bg1"/>
                </a:solidFill>
              </a:rPr>
              <a:t>Линейна </a:t>
            </a:r>
            <a:r>
              <a:rPr lang="bg-BG" sz="3800" b="1" dirty="0"/>
              <a:t>(последователна) </a:t>
            </a:r>
            <a:r>
              <a:rPr lang="bg-BG" sz="3800" b="1" dirty="0">
                <a:solidFill>
                  <a:schemeClr val="bg1"/>
                </a:solidFill>
              </a:rPr>
              <a:t>структура</a:t>
            </a:r>
          </a:p>
          <a:p>
            <a:pPr lvl="1">
              <a:buClr>
                <a:schemeClr val="tx2"/>
              </a:buClr>
            </a:pPr>
            <a:r>
              <a:rPr lang="bg-BG" sz="3600" b="1" dirty="0"/>
              <a:t>Уеб страниците </a:t>
            </a:r>
            <a:r>
              <a:rPr lang="bg-BG" sz="3600" dirty="0"/>
              <a:t>са свързани в </a:t>
            </a:r>
            <a:r>
              <a:rPr lang="bg-BG" sz="3600" b="1" dirty="0"/>
              <a:t>последователен ред</a:t>
            </a:r>
            <a:endParaRPr lang="en-US" sz="3600" b="1" dirty="0"/>
          </a:p>
          <a:p>
            <a:pPr lvl="1">
              <a:buClr>
                <a:schemeClr val="tx2"/>
              </a:buClr>
            </a:pPr>
            <a:r>
              <a:rPr lang="bg-BG" sz="3600" dirty="0"/>
              <a:t>Подходяща за </a:t>
            </a:r>
            <a:r>
              <a:rPr lang="bg-BG" sz="3600" b="1" dirty="0"/>
              <a:t>малки уеб сайтове </a:t>
            </a:r>
            <a:r>
              <a:rPr lang="bg-BG" sz="3600" dirty="0"/>
              <a:t>с </a:t>
            </a:r>
            <a:r>
              <a:rPr lang="bg-BG" sz="3600" b="1" dirty="0"/>
              <a:t>последователна навигация</a:t>
            </a:r>
          </a:p>
          <a:p>
            <a:pPr lvl="1">
              <a:buClr>
                <a:schemeClr val="tx2"/>
              </a:buClr>
            </a:pPr>
            <a:r>
              <a:rPr lang="bg-BG" sz="3600" b="1" dirty="0"/>
              <a:t>Пример: </a:t>
            </a:r>
            <a:endParaRPr lang="en-US" sz="3600" b="1" dirty="0"/>
          </a:p>
          <a:p>
            <a:pPr lvl="2">
              <a:buClr>
                <a:schemeClr val="tx2"/>
              </a:buClr>
            </a:pPr>
            <a:r>
              <a:rPr lang="bg-BG" sz="3400" dirty="0"/>
              <a:t>Поръчка → Плащане →</a:t>
            </a:r>
            <a:r>
              <a:rPr lang="en-US" sz="3400" dirty="0"/>
              <a:t> Д</a:t>
            </a:r>
            <a:r>
              <a:rPr lang="bg-BG" sz="3400" dirty="0"/>
              <a:t>оставка → Готово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9D35DB-E2A1-3024-9D68-7C7BE3170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84" y="1116526"/>
            <a:ext cx="2870737" cy="574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1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Видове структури на уеб сайт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505598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b="1" dirty="0">
                <a:solidFill>
                  <a:schemeClr val="bg1"/>
                </a:solidFill>
              </a:rPr>
              <a:t>Мрежова структура</a:t>
            </a:r>
          </a:p>
          <a:p>
            <a:pPr lvl="1">
              <a:buClr>
                <a:schemeClr val="tx2"/>
              </a:buClr>
            </a:pPr>
            <a:r>
              <a:rPr lang="bg-BG" sz="3600" b="1" dirty="0"/>
              <a:t>Всяка</a:t>
            </a:r>
            <a:r>
              <a:rPr lang="bg-BG" sz="3600" dirty="0"/>
              <a:t> </a:t>
            </a:r>
            <a:r>
              <a:rPr lang="bg-BG" sz="3600" b="1" dirty="0"/>
              <a:t>уеб страница </a:t>
            </a:r>
            <a:r>
              <a:rPr lang="bg-BG" sz="3600" dirty="0"/>
              <a:t>може да бъде </a:t>
            </a:r>
            <a:r>
              <a:rPr lang="bg-BG" sz="3600" b="1" dirty="0"/>
              <a:t>свързана</a:t>
            </a:r>
            <a:r>
              <a:rPr lang="bg-BG" sz="3600" dirty="0"/>
              <a:t> с </a:t>
            </a:r>
            <a:r>
              <a:rPr lang="bg-BG" sz="3600" b="1" dirty="0"/>
              <a:t>всяка друга</a:t>
            </a:r>
          </a:p>
          <a:p>
            <a:pPr lvl="1">
              <a:buClr>
                <a:schemeClr val="tx2"/>
              </a:buClr>
            </a:pPr>
            <a:r>
              <a:rPr lang="bg-BG" sz="3600" dirty="0"/>
              <a:t>Подходяща за </a:t>
            </a:r>
            <a:r>
              <a:rPr lang="bg-BG" sz="3600" b="1" dirty="0"/>
              <a:t>големи проекти</a:t>
            </a:r>
            <a:r>
              <a:rPr lang="bg-BG" sz="3600" dirty="0"/>
              <a:t>, в които</a:t>
            </a:r>
            <a:endParaRPr lang="en-US" sz="3600" dirty="0"/>
          </a:p>
          <a:p>
            <a:pPr marL="442912" lvl="1" indent="0">
              <a:buClr>
                <a:schemeClr val="tx2"/>
              </a:buClr>
              <a:buNone/>
            </a:pPr>
            <a:r>
              <a:rPr lang="en-US" sz="3600" b="1" dirty="0"/>
              <a:t>   </a:t>
            </a:r>
            <a:r>
              <a:rPr lang="bg-BG" sz="3600" b="1" dirty="0"/>
              <a:t>уеб страниците </a:t>
            </a:r>
            <a:r>
              <a:rPr lang="bg-BG" sz="3600" dirty="0"/>
              <a:t>са </a:t>
            </a:r>
            <a:r>
              <a:rPr lang="bg-BG" sz="3600" b="1" dirty="0"/>
              <a:t>силно свързани</a:t>
            </a:r>
          </a:p>
          <a:p>
            <a:pPr lvl="1">
              <a:buClr>
                <a:schemeClr val="tx2"/>
              </a:buClr>
            </a:pPr>
            <a:r>
              <a:rPr lang="bg-BG" sz="3600" b="1" dirty="0"/>
              <a:t>Пример</a:t>
            </a:r>
            <a:r>
              <a:rPr lang="en-US" sz="3600" b="1" dirty="0"/>
              <a:t>: </a:t>
            </a:r>
          </a:p>
          <a:p>
            <a:pPr lvl="2">
              <a:buClr>
                <a:schemeClr val="tx2"/>
              </a:buClr>
            </a:pPr>
            <a:r>
              <a:rPr lang="bg-BG" sz="3400" dirty="0"/>
              <a:t>Статия 1</a:t>
            </a:r>
            <a:r>
              <a:rPr lang="bg-BG" sz="3400" b="1" dirty="0"/>
              <a:t> </a:t>
            </a:r>
            <a:r>
              <a:rPr lang="en-BG" sz="3400" dirty="0"/>
              <a:t>↔</a:t>
            </a:r>
            <a:r>
              <a:rPr lang="bg-BG" sz="3400" dirty="0"/>
              <a:t> Статия 2 </a:t>
            </a:r>
            <a:r>
              <a:rPr lang="en-BG" sz="3400" dirty="0"/>
              <a:t>↔</a:t>
            </a:r>
            <a:r>
              <a:rPr lang="bg-BG" sz="3400" dirty="0"/>
              <a:t> Статия 3</a:t>
            </a:r>
            <a:endParaRPr lang="bg-BG" sz="3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0B51A-BAB8-2D67-93E8-E795C0BC1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00" y="1089000"/>
            <a:ext cx="3896345" cy="375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8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Видове структури на уеб сайт</a:t>
            </a:r>
            <a:r>
              <a:rPr lang="en-US" dirty="0"/>
              <a:t> 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505598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b="1" dirty="0">
                <a:solidFill>
                  <a:schemeClr val="bg1"/>
                </a:solidFill>
              </a:rPr>
              <a:t>Хибридна структура</a:t>
            </a:r>
          </a:p>
          <a:p>
            <a:pPr lvl="1">
              <a:buClr>
                <a:schemeClr val="tx2"/>
              </a:buClr>
            </a:pPr>
            <a:r>
              <a:rPr lang="bg-BG" sz="3600" b="1" dirty="0"/>
              <a:t>Комбинира елементи </a:t>
            </a:r>
            <a:r>
              <a:rPr lang="bg-BG" sz="3600" dirty="0"/>
              <a:t>от другите </a:t>
            </a:r>
          </a:p>
          <a:p>
            <a:pPr marL="442912" lvl="1" indent="0">
              <a:buClr>
                <a:schemeClr val="tx2"/>
              </a:buClr>
              <a:buNone/>
            </a:pPr>
            <a:r>
              <a:rPr lang="bg-BG" sz="3600" b="1" dirty="0"/>
              <a:t>    видове</a:t>
            </a:r>
            <a:r>
              <a:rPr lang="bg-BG" sz="3600" dirty="0"/>
              <a:t> </a:t>
            </a:r>
            <a:r>
              <a:rPr lang="bg-BG" sz="3600" b="1" dirty="0"/>
              <a:t>структури</a:t>
            </a:r>
          </a:p>
          <a:p>
            <a:pPr lvl="1">
              <a:buClr>
                <a:schemeClr val="tx2"/>
              </a:buClr>
            </a:pPr>
            <a:r>
              <a:rPr lang="bg-BG" sz="3600" dirty="0"/>
              <a:t>Подходяща за </a:t>
            </a:r>
            <a:r>
              <a:rPr lang="bg-BG" sz="3600" b="1" dirty="0"/>
              <a:t>големи проекти</a:t>
            </a:r>
            <a:r>
              <a:rPr lang="bg-BG" sz="3600" dirty="0"/>
              <a:t>, </a:t>
            </a:r>
          </a:p>
          <a:p>
            <a:pPr marL="442912" lvl="1" indent="0">
              <a:buClr>
                <a:schemeClr val="tx2"/>
              </a:buClr>
              <a:buNone/>
            </a:pPr>
            <a:r>
              <a:rPr lang="bg-BG" sz="3600" dirty="0"/>
              <a:t>    които имат </a:t>
            </a:r>
            <a:r>
              <a:rPr lang="bg-BG" sz="3600" b="1" dirty="0"/>
              <a:t>много различни раздели</a:t>
            </a:r>
          </a:p>
          <a:p>
            <a:pPr lvl="1">
              <a:buClr>
                <a:schemeClr val="tx2"/>
              </a:buClr>
            </a:pPr>
            <a:r>
              <a:rPr lang="bg-BG" sz="3600" b="1" dirty="0"/>
              <a:t>Пример</a:t>
            </a:r>
            <a:r>
              <a:rPr lang="en-US" sz="3600" b="1" dirty="0"/>
              <a:t>: </a:t>
            </a:r>
          </a:p>
          <a:p>
            <a:pPr lvl="2">
              <a:buClr>
                <a:schemeClr val="tx2"/>
              </a:buClr>
            </a:pPr>
            <a:r>
              <a:rPr lang="bg-BG" sz="3400" dirty="0"/>
              <a:t>Начало → Учебен процес </a:t>
            </a:r>
            <a:r>
              <a:rPr lang="en-BG" sz="3400" dirty="0"/>
              <a:t>↔</a:t>
            </a:r>
            <a:r>
              <a:rPr lang="bg-BG" sz="3400" dirty="0"/>
              <a:t> Новини</a:t>
            </a:r>
            <a:endParaRPr lang="bg-BG" sz="3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BEC63-1CB5-B526-EEC6-20F9523DF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239" y="1196124"/>
            <a:ext cx="3325845" cy="567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Примерна структура на уеб сайт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7472DB-0049-2CA5-8342-96CD8D3FA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860" y="1854000"/>
            <a:ext cx="10872280" cy="399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6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bg-BG" sz="3800" dirty="0"/>
              <a:t>​</a:t>
            </a:r>
            <a:r>
              <a:rPr lang="bg-BG" sz="3800" b="1" dirty="0">
                <a:solidFill>
                  <a:schemeClr val="bg1"/>
                </a:solidFill>
              </a:rPr>
              <a:t>Проектиране на уеб сайт 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Основни етапи</a:t>
            </a:r>
          </a:p>
          <a:p>
            <a:pPr>
              <a:buClr>
                <a:schemeClr val="tx1"/>
              </a:buClr>
            </a:pPr>
            <a:r>
              <a:rPr lang="bg-BG" sz="3800" dirty="0"/>
              <a:t>​​</a:t>
            </a:r>
            <a:r>
              <a:rPr lang="bg-BG" sz="3800" b="1" dirty="0">
                <a:solidFill>
                  <a:schemeClr val="bg1"/>
                </a:solidFill>
              </a:rPr>
              <a:t>Архитектура на уеб сайт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Основни елементи</a:t>
            </a:r>
          </a:p>
          <a:p>
            <a:pPr>
              <a:buClr>
                <a:schemeClr val="tx1"/>
              </a:buClr>
            </a:pPr>
            <a:r>
              <a:rPr lang="bg-BG" sz="3800" dirty="0"/>
              <a:t>​</a:t>
            </a:r>
            <a:r>
              <a:rPr lang="bg-BG" sz="3800" b="1" dirty="0">
                <a:solidFill>
                  <a:schemeClr val="bg1"/>
                </a:solidFill>
              </a:rPr>
              <a:t>Структура на уеб сайт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Видове структури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3800" b="1" dirty="0">
                <a:solidFill>
                  <a:schemeClr val="bg1"/>
                </a:solidFill>
              </a:rPr>
              <a:t>Навигационна структура на уеб сайт</a:t>
            </a:r>
            <a:endParaRPr lang="en-US" sz="3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600" b="1" dirty="0"/>
              <a:t>Видове навигационни структури</a:t>
            </a:r>
          </a:p>
          <a:p>
            <a:r>
              <a:rPr lang="bg-BG" sz="3800" dirty="0">
                <a:highlight>
                  <a:srgbClr val="FFFF00"/>
                </a:highlight>
              </a:rPr>
              <a:t>​​​</a:t>
            </a:r>
            <a:r>
              <a:rPr lang="bg-BG" sz="3800" b="1" dirty="0"/>
              <a:t>Пример: </a:t>
            </a:r>
            <a:r>
              <a:rPr lang="bg-BG" sz="3800" dirty="0"/>
              <a:t>Структура на уеб сайт по избор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605"/>
    </mc:Choice>
    <mc:Fallback xmlns="">
      <p:transition spd="slow" advClick="0" advTm="66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5B3741-5430-E1F0-3342-CACCE9F40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7F4AAB-8CCA-CEE4-4655-A1DCBF988E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​​​​</a:t>
            </a:r>
            <a:r>
              <a:rPr lang="bg-BG" b="1" dirty="0">
                <a:solidFill>
                  <a:schemeClr val="bg1"/>
                </a:solidFill>
              </a:rPr>
              <a:t>Структура на уеб сайт</a:t>
            </a:r>
          </a:p>
          <a:p>
            <a:pPr lvl="1"/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Техническата подредба </a:t>
            </a:r>
            <a:r>
              <a:rPr lang="bg-BG" dirty="0"/>
              <a:t>на </a:t>
            </a:r>
            <a:r>
              <a:rPr lang="bg-BG" b="1" dirty="0"/>
              <a:t>елементите</a:t>
            </a:r>
          </a:p>
          <a:p>
            <a:pPr lvl="1"/>
            <a:r>
              <a:rPr lang="bg-BG" dirty="0"/>
              <a:t>​В какъв </a:t>
            </a:r>
            <a:r>
              <a:rPr lang="bg-BG" b="1" dirty="0">
                <a:solidFill>
                  <a:schemeClr val="bg1"/>
                </a:solidFill>
              </a:rPr>
              <a:t>ред</a:t>
            </a:r>
            <a:r>
              <a:rPr lang="bg-BG" dirty="0"/>
              <a:t> и къде се </a:t>
            </a:r>
            <a:r>
              <a:rPr lang="bg-BG" b="1" dirty="0">
                <a:solidFill>
                  <a:schemeClr val="bg1"/>
                </a:solidFill>
              </a:rPr>
              <a:t>намира</a:t>
            </a:r>
            <a:r>
              <a:rPr lang="bg-BG" dirty="0"/>
              <a:t> всяка </a:t>
            </a:r>
            <a:r>
              <a:rPr lang="bg-BG" b="1" dirty="0"/>
              <a:t>уеб страница</a:t>
            </a:r>
          </a:p>
          <a:p>
            <a:pPr lvl="1"/>
            <a:r>
              <a:rPr lang="bg-BG" dirty="0"/>
              <a:t>​Как са </a:t>
            </a:r>
            <a:r>
              <a:rPr lang="bg-BG" b="1" dirty="0"/>
              <a:t>организирани </a:t>
            </a:r>
            <a:r>
              <a:rPr lang="bg-BG" b="1" dirty="0">
                <a:solidFill>
                  <a:schemeClr val="bg1"/>
                </a:solidFill>
              </a:rPr>
              <a:t>файловете</a:t>
            </a:r>
            <a:r>
              <a:rPr lang="bg-BG" b="1" dirty="0"/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връзките</a:t>
            </a:r>
            <a:r>
              <a:rPr lang="bg-BG" b="1" dirty="0"/>
              <a:t> между тях</a:t>
            </a:r>
            <a:endParaRPr lang="en-BG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F3A7D0-E10D-CFD7-39E0-530D3E0D5E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​</a:t>
            </a:r>
            <a:r>
              <a:rPr lang="bg-BG" b="1" dirty="0">
                <a:solidFill>
                  <a:schemeClr val="bg1"/>
                </a:solidFill>
              </a:rPr>
              <a:t>Архитектура на уеб сайт</a:t>
            </a:r>
          </a:p>
          <a:p>
            <a:pPr lvl="1"/>
            <a:r>
              <a:rPr lang="bg-BG" b="1" dirty="0"/>
              <a:t>​</a:t>
            </a:r>
            <a:r>
              <a:rPr lang="bg-BG" b="1" dirty="0">
                <a:solidFill>
                  <a:schemeClr val="bg1"/>
                </a:solidFill>
              </a:rPr>
              <a:t>Общият план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логическата организация </a:t>
            </a:r>
            <a:r>
              <a:rPr lang="bg-BG" dirty="0"/>
              <a:t>на </a:t>
            </a:r>
            <a:r>
              <a:rPr lang="bg-BG" b="1" dirty="0"/>
              <a:t>уеб сайта</a:t>
            </a:r>
          </a:p>
          <a:p>
            <a:pPr lvl="1"/>
            <a:r>
              <a:rPr lang="bg-BG" dirty="0"/>
              <a:t>​Какви </a:t>
            </a:r>
            <a:r>
              <a:rPr lang="bg-BG" b="1" dirty="0">
                <a:solidFill>
                  <a:schemeClr val="bg1"/>
                </a:solidFill>
              </a:rPr>
              <a:t>уеб страници</a:t>
            </a:r>
            <a:r>
              <a:rPr lang="bg-BG" dirty="0"/>
              <a:t> ще </a:t>
            </a:r>
            <a:r>
              <a:rPr lang="bg-BG" b="1" dirty="0"/>
              <a:t>има</a:t>
            </a:r>
            <a:r>
              <a:rPr lang="bg-BG" dirty="0"/>
              <a:t> и как ще бъдат </a:t>
            </a:r>
            <a:r>
              <a:rPr lang="bg-BG" b="1" dirty="0">
                <a:solidFill>
                  <a:schemeClr val="bg1"/>
                </a:solidFill>
              </a:rPr>
              <a:t>свързани</a:t>
            </a:r>
            <a:r>
              <a:rPr lang="bg-BG" b="1" dirty="0"/>
              <a:t> помежду си</a:t>
            </a:r>
          </a:p>
          <a:p>
            <a:pPr lvl="1"/>
            <a:r>
              <a:rPr lang="bg-BG" dirty="0"/>
              <a:t>​Какви </a:t>
            </a:r>
            <a:r>
              <a:rPr lang="bg-BG" b="1" dirty="0">
                <a:solidFill>
                  <a:schemeClr val="bg1"/>
                </a:solidFill>
              </a:rPr>
              <a:t>функции</a:t>
            </a:r>
            <a:r>
              <a:rPr lang="bg-BG" dirty="0"/>
              <a:t> ще предлага </a:t>
            </a:r>
            <a:r>
              <a:rPr lang="bg-BG" b="1" dirty="0"/>
              <a:t>уеб сайтът</a:t>
            </a:r>
            <a:endParaRPr lang="en-BG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0F2516-D947-8D19-EB4C-62FC6324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 v</a:t>
            </a:r>
            <a:r>
              <a:rPr lang="en-US" dirty="0"/>
              <a:t>s. </a:t>
            </a:r>
            <a:r>
              <a:rPr lang="bg-BG" dirty="0"/>
              <a:t>структура на уеб сайт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31323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800" dirty="0"/>
              <a:t>Ориентирането в уеб сайта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Навигационна структура на уеб сайт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752D27-4816-5667-A2E4-5D5261346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000" y="1134000"/>
            <a:ext cx="2520000" cy="30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2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600" dirty="0"/>
              <a:t>Показва </a:t>
            </a:r>
            <a:r>
              <a:rPr lang="bg-BG" sz="3600" b="1" dirty="0"/>
              <a:t>как потребителят </a:t>
            </a:r>
            <a:r>
              <a:rPr lang="bg-BG" sz="3600" dirty="0"/>
              <a:t>ще се </a:t>
            </a:r>
            <a:r>
              <a:rPr lang="bg-BG" sz="3600" b="1" dirty="0">
                <a:solidFill>
                  <a:schemeClr val="bg1"/>
                </a:solidFill>
              </a:rPr>
              <a:t>придвижва</a:t>
            </a:r>
            <a:r>
              <a:rPr lang="bg-BG" sz="3600" dirty="0"/>
              <a:t> между </a:t>
            </a:r>
            <a:r>
              <a:rPr lang="bg-BG" sz="3600" b="1" dirty="0"/>
              <a:t>отделните уеб страници</a:t>
            </a:r>
            <a:endParaRPr lang="en-US" sz="3600" b="1" dirty="0"/>
          </a:p>
          <a:p>
            <a:pPr>
              <a:buClr>
                <a:schemeClr val="tx2"/>
              </a:buClr>
            </a:pPr>
            <a:r>
              <a:rPr lang="bg-BG" sz="3600" dirty="0"/>
              <a:t>Добрата </a:t>
            </a:r>
            <a:r>
              <a:rPr lang="bg-BG" sz="3600" b="1" dirty="0">
                <a:solidFill>
                  <a:schemeClr val="bg1"/>
                </a:solidFill>
              </a:rPr>
              <a:t>навигация</a:t>
            </a:r>
            <a:r>
              <a:rPr lang="bg-BG" sz="3600" dirty="0"/>
              <a:t> позволява </a:t>
            </a:r>
            <a:r>
              <a:rPr lang="bg-BG" sz="3600" b="1" dirty="0"/>
              <a:t>бързо</a:t>
            </a:r>
            <a:r>
              <a:rPr lang="bg-BG" sz="3600" dirty="0"/>
              <a:t> и </a:t>
            </a:r>
            <a:r>
              <a:rPr lang="bg-BG" sz="3600" b="1" dirty="0"/>
              <a:t>лесно</a:t>
            </a:r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ориентиране</a:t>
            </a:r>
            <a:r>
              <a:rPr lang="bg-BG" sz="3600" dirty="0"/>
              <a:t> в </a:t>
            </a:r>
            <a:r>
              <a:rPr lang="bg-BG" sz="3600" b="1" dirty="0"/>
              <a:t>уеб сайта</a:t>
            </a:r>
          </a:p>
          <a:p>
            <a:pPr>
              <a:buClr>
                <a:schemeClr val="tx2"/>
              </a:buClr>
            </a:pPr>
            <a:endParaRPr lang="bg-BG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Навигационна структура на уеб сайт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57CAC6-60A9-963D-3D12-E28CA28592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2" t="14250" r="18644" b="13557"/>
          <a:stretch/>
        </p:blipFill>
        <p:spPr>
          <a:xfrm>
            <a:off x="3721716" y="3885316"/>
            <a:ext cx="4500000" cy="283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21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0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bg-BG" sz="3600" dirty="0"/>
              <a:t>Да има </a:t>
            </a:r>
            <a:r>
              <a:rPr lang="bg-BG" sz="3600" b="1" dirty="0">
                <a:solidFill>
                  <a:schemeClr val="bg1"/>
                </a:solidFill>
              </a:rPr>
              <a:t>главно меню </a:t>
            </a:r>
            <a:r>
              <a:rPr lang="bg-BG" sz="3600" dirty="0"/>
              <a:t>с </a:t>
            </a:r>
            <a:r>
              <a:rPr lang="bg-BG" sz="3600" b="1" dirty="0"/>
              <a:t>най-важните подстраници</a:t>
            </a:r>
          </a:p>
          <a:p>
            <a:pPr>
              <a:buClr>
                <a:schemeClr val="tx2"/>
              </a:buClr>
            </a:pPr>
            <a:r>
              <a:rPr lang="bg-BG" sz="3600" b="1" dirty="0"/>
              <a:t>Навигационните менюта </a:t>
            </a:r>
            <a:r>
              <a:rPr lang="bg-BG" sz="3600" dirty="0"/>
              <a:t>да са разположени на </a:t>
            </a:r>
            <a:r>
              <a:rPr lang="bg-BG" sz="3600" b="1" dirty="0">
                <a:solidFill>
                  <a:schemeClr val="bg1"/>
                </a:solidFill>
              </a:rPr>
              <a:t>едно и също </a:t>
            </a:r>
            <a:r>
              <a:rPr lang="bg-BG" sz="3600" b="1" dirty="0"/>
              <a:t>място</a:t>
            </a:r>
          </a:p>
          <a:p>
            <a:pPr>
              <a:buClr>
                <a:schemeClr val="tx2"/>
              </a:buClr>
            </a:pPr>
            <a:r>
              <a:rPr lang="bg-BG" sz="3600" b="1" dirty="0"/>
              <a:t>Линкове</a:t>
            </a:r>
            <a:r>
              <a:rPr lang="bg-BG" sz="3600" dirty="0"/>
              <a:t> и </a:t>
            </a:r>
            <a:r>
              <a:rPr lang="bg-BG" sz="3600" b="1" dirty="0"/>
              <a:t>бутони </a:t>
            </a:r>
            <a:r>
              <a:rPr lang="bg-BG" sz="3600" dirty="0"/>
              <a:t>да се наименуват </a:t>
            </a:r>
            <a:r>
              <a:rPr lang="bg-BG" sz="3600" b="1" dirty="0">
                <a:solidFill>
                  <a:schemeClr val="bg1"/>
                </a:solidFill>
              </a:rPr>
              <a:t>кратко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ясно</a:t>
            </a:r>
          </a:p>
          <a:p>
            <a:pPr>
              <a:buClr>
                <a:schemeClr val="tx2"/>
              </a:buClr>
            </a:pPr>
            <a:r>
              <a:rPr lang="bg-BG" sz="3600" dirty="0"/>
              <a:t>При </a:t>
            </a:r>
            <a:r>
              <a:rPr lang="bg-BG" sz="3600" b="1" dirty="0"/>
              <a:t>голям брой категории</a:t>
            </a:r>
            <a:r>
              <a:rPr lang="bg-BG" sz="3600" dirty="0"/>
              <a:t> и </a:t>
            </a:r>
            <a:r>
              <a:rPr lang="bg-BG" sz="3600" b="1" dirty="0"/>
              <a:t>подстраници</a:t>
            </a:r>
            <a:r>
              <a:rPr lang="bg-BG" sz="3600" dirty="0"/>
              <a:t>, се създава </a:t>
            </a:r>
            <a:r>
              <a:rPr lang="bg-BG" sz="3600" b="1" dirty="0">
                <a:solidFill>
                  <a:schemeClr val="bg1"/>
                </a:solidFill>
              </a:rPr>
              <a:t>карта на уеб сайта</a:t>
            </a:r>
          </a:p>
          <a:p>
            <a:pPr>
              <a:buClr>
                <a:schemeClr val="tx2"/>
              </a:buClr>
            </a:pPr>
            <a:endParaRPr lang="bg-BG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правила при навигационна структура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649D7-4A45-7AB6-E1B2-90122E172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37" y="2376183"/>
            <a:ext cx="4064000" cy="31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7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Главна </a:t>
            </a:r>
            <a:r>
              <a:rPr lang="bg-BG" sz="3600" b="1" dirty="0"/>
              <a:t>(основна) </a:t>
            </a:r>
            <a:r>
              <a:rPr lang="bg-BG" sz="3600" b="1" dirty="0">
                <a:solidFill>
                  <a:schemeClr val="bg1"/>
                </a:solidFill>
              </a:rPr>
              <a:t>навигация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Основното меню </a:t>
            </a:r>
            <a:r>
              <a:rPr lang="bg-BG" sz="3400" dirty="0"/>
              <a:t>в </a:t>
            </a:r>
            <a:r>
              <a:rPr lang="bg-BG" sz="3400" b="1" dirty="0">
                <a:solidFill>
                  <a:schemeClr val="bg1"/>
                </a:solidFill>
              </a:rPr>
              <a:t>горната част </a:t>
            </a:r>
            <a:r>
              <a:rPr lang="bg-BG" sz="3400" dirty="0"/>
              <a:t>на </a:t>
            </a:r>
            <a:r>
              <a:rPr lang="bg-BG" sz="3400" b="1" dirty="0"/>
              <a:t>уеб страницата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Води към </a:t>
            </a:r>
            <a:r>
              <a:rPr lang="bg-BG" sz="3400" b="1" dirty="0"/>
              <a:t>основните уеб страници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Пример: </a:t>
            </a:r>
            <a:r>
              <a:rPr lang="bg-BG" sz="3400" dirty="0"/>
              <a:t>Начало</a:t>
            </a:r>
            <a:r>
              <a:rPr lang="en-US" sz="3400" dirty="0"/>
              <a:t> | </a:t>
            </a:r>
            <a:r>
              <a:rPr lang="bg-BG" sz="3400" dirty="0"/>
              <a:t>Продукти </a:t>
            </a:r>
            <a:r>
              <a:rPr lang="en-US" sz="3400" dirty="0"/>
              <a:t>|</a:t>
            </a:r>
            <a:r>
              <a:rPr lang="bg-BG" sz="3400" dirty="0"/>
              <a:t> Контакти</a:t>
            </a:r>
          </a:p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Второстепенна </a:t>
            </a:r>
            <a:r>
              <a:rPr lang="bg-BG" sz="3600" b="1" dirty="0"/>
              <a:t>(вътрешна) </a:t>
            </a:r>
            <a:r>
              <a:rPr lang="bg-BG" sz="3600" b="1" dirty="0">
                <a:solidFill>
                  <a:schemeClr val="bg1"/>
                </a:solidFill>
              </a:rPr>
              <a:t>навигация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Появява се в </a:t>
            </a:r>
            <a:r>
              <a:rPr lang="bg-BG" sz="3400" b="1" dirty="0">
                <a:solidFill>
                  <a:schemeClr val="bg1"/>
                </a:solidFill>
              </a:rPr>
              <a:t>рамките</a:t>
            </a:r>
            <a:r>
              <a:rPr lang="bg-BG" sz="3400" dirty="0"/>
              <a:t> на </a:t>
            </a:r>
            <a:r>
              <a:rPr lang="bg-BG" sz="3400" b="1" dirty="0"/>
              <a:t>конкретен раздел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Показва </a:t>
            </a:r>
            <a:r>
              <a:rPr lang="bg-BG" sz="3400" b="1" dirty="0"/>
              <a:t>вътрешните подстраници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Пример</a:t>
            </a:r>
            <a:r>
              <a:rPr lang="en-US" sz="3400" b="1" dirty="0"/>
              <a:t>: </a:t>
            </a:r>
            <a:r>
              <a:rPr lang="bg-BG" sz="3400" dirty="0"/>
              <a:t>Продукти → Сладкиши </a:t>
            </a:r>
            <a:r>
              <a:rPr lang="en-US" sz="3400" dirty="0"/>
              <a:t>| </a:t>
            </a:r>
            <a:r>
              <a:rPr lang="bg-BG" sz="3400" dirty="0"/>
              <a:t>Фрешове</a:t>
            </a:r>
          </a:p>
          <a:p>
            <a:pPr>
              <a:buClr>
                <a:schemeClr val="tx2"/>
              </a:buClr>
            </a:pPr>
            <a:endParaRPr lang="bg-BG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Видове навигационни структури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5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Странична навигация </a:t>
            </a:r>
            <a:r>
              <a:rPr lang="en-US" sz="3600" b="1" dirty="0"/>
              <a:t>(Sidebar)</a:t>
            </a:r>
            <a:endParaRPr lang="bg-BG" sz="3600" b="1" dirty="0"/>
          </a:p>
          <a:p>
            <a:pPr lvl="1">
              <a:buClr>
                <a:schemeClr val="tx2"/>
              </a:buClr>
            </a:pPr>
            <a:r>
              <a:rPr lang="bg-BG" sz="3400" dirty="0"/>
              <a:t>Намира се </a:t>
            </a:r>
            <a:r>
              <a:rPr lang="bg-BG" sz="3400" b="1" dirty="0">
                <a:solidFill>
                  <a:schemeClr val="bg1"/>
                </a:solidFill>
              </a:rPr>
              <a:t>отстрани</a:t>
            </a:r>
            <a:r>
              <a:rPr lang="bg-BG" sz="3400" dirty="0"/>
              <a:t> на </a:t>
            </a:r>
            <a:r>
              <a:rPr lang="bg-BG" sz="3400" b="1" dirty="0"/>
              <a:t>уеб страницата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Удобна за </a:t>
            </a:r>
            <a:r>
              <a:rPr lang="bg-BG" sz="3400" b="1" dirty="0"/>
              <a:t>категории</a:t>
            </a:r>
            <a:r>
              <a:rPr lang="bg-BG" sz="3400" dirty="0"/>
              <a:t>, </a:t>
            </a:r>
            <a:r>
              <a:rPr lang="bg-BG" sz="3400" b="1" dirty="0"/>
              <a:t>филтри</a:t>
            </a:r>
            <a:r>
              <a:rPr lang="bg-BG" sz="3400" dirty="0"/>
              <a:t> или </a:t>
            </a:r>
            <a:r>
              <a:rPr lang="bg-BG" sz="3400" b="1" dirty="0"/>
              <a:t>бърз достъп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Пример: </a:t>
            </a:r>
            <a:r>
              <a:rPr lang="bg-BG" sz="3400" dirty="0"/>
              <a:t>Филтриране по вкус → Ванилия </a:t>
            </a:r>
            <a:r>
              <a:rPr lang="en-US" sz="3400" dirty="0"/>
              <a:t>|</a:t>
            </a:r>
            <a:r>
              <a:rPr lang="bg-BG" sz="3400" dirty="0"/>
              <a:t> Шоколад</a:t>
            </a:r>
          </a:p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Футър </a:t>
            </a:r>
            <a:r>
              <a:rPr lang="bg-BG" sz="3600" b="1" dirty="0"/>
              <a:t>(</a:t>
            </a:r>
            <a:r>
              <a:rPr lang="en-US" sz="3600" b="1" dirty="0"/>
              <a:t>Footer)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Намира се в </a:t>
            </a:r>
            <a:r>
              <a:rPr lang="bg-BG" sz="3400" b="1" dirty="0">
                <a:solidFill>
                  <a:schemeClr val="bg1"/>
                </a:solidFill>
              </a:rPr>
              <a:t>долната част </a:t>
            </a:r>
            <a:r>
              <a:rPr lang="bg-BG" sz="3400" dirty="0"/>
              <a:t>на </a:t>
            </a:r>
            <a:r>
              <a:rPr lang="bg-BG" sz="3400" b="1" dirty="0"/>
              <a:t>уеб сайта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Съдържа </a:t>
            </a:r>
            <a:r>
              <a:rPr lang="bg-BG" sz="3400" b="1" dirty="0"/>
              <a:t>допълнителни връзки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Пример: </a:t>
            </a:r>
            <a:r>
              <a:rPr lang="bg-BG" sz="3400" dirty="0"/>
              <a:t>Условия за ползване </a:t>
            </a:r>
            <a:r>
              <a:rPr lang="en-US" sz="3400" dirty="0"/>
              <a:t>|</a:t>
            </a:r>
            <a:r>
              <a:rPr lang="bg-BG" sz="3400" dirty="0"/>
              <a:t> Социални мрежи</a:t>
            </a:r>
          </a:p>
          <a:p>
            <a:pPr>
              <a:buClr>
                <a:schemeClr val="tx2"/>
              </a:buClr>
            </a:pPr>
            <a:endParaRPr lang="bg-BG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Видове навигационни структури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6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Хлебни трохи </a:t>
            </a:r>
            <a:r>
              <a:rPr lang="en-US" sz="3600" b="1" dirty="0"/>
              <a:t>(Breadcrumbs)</a:t>
            </a:r>
            <a:endParaRPr lang="bg-BG" sz="3600" b="1" dirty="0"/>
          </a:p>
          <a:p>
            <a:pPr lvl="1">
              <a:buClr>
                <a:schemeClr val="tx2"/>
              </a:buClr>
            </a:pPr>
            <a:r>
              <a:rPr lang="bg-BG" sz="3400" dirty="0"/>
              <a:t>Показват </a:t>
            </a:r>
            <a:r>
              <a:rPr lang="bg-BG" sz="3400" b="1" dirty="0">
                <a:solidFill>
                  <a:schemeClr val="bg1"/>
                </a:solidFill>
              </a:rPr>
              <a:t>пътя</a:t>
            </a:r>
            <a:r>
              <a:rPr lang="bg-BG" sz="3400" dirty="0"/>
              <a:t> на </a:t>
            </a:r>
            <a:r>
              <a:rPr lang="bg-BG" sz="3400" b="1" dirty="0"/>
              <a:t>потребителя </a:t>
            </a:r>
            <a:r>
              <a:rPr lang="bg-BG" sz="3400" dirty="0"/>
              <a:t>в </a:t>
            </a:r>
            <a:r>
              <a:rPr lang="bg-BG" sz="3400" b="1" dirty="0"/>
              <a:t>уеб сайта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Ориентират </a:t>
            </a:r>
            <a:r>
              <a:rPr lang="bg-BG" sz="3400" b="1" dirty="0"/>
              <a:t>къде се намираме</a:t>
            </a:r>
            <a:endParaRPr lang="en-US" sz="3400" b="1" dirty="0"/>
          </a:p>
          <a:p>
            <a:pPr lvl="1">
              <a:buClr>
                <a:schemeClr val="tx2"/>
              </a:buClr>
            </a:pPr>
            <a:r>
              <a:rPr lang="bg-BG" sz="3400" b="1" dirty="0"/>
              <a:t>Пример: </a:t>
            </a:r>
            <a:r>
              <a:rPr lang="bg-BG" sz="3400" dirty="0"/>
              <a:t>Начало → Продукти → Торти →</a:t>
            </a:r>
            <a:r>
              <a:rPr lang="en-US" sz="3400" dirty="0"/>
              <a:t> </a:t>
            </a:r>
            <a:r>
              <a:rPr lang="bg-BG" sz="3400" dirty="0"/>
              <a:t>Шоколадова торта</a:t>
            </a:r>
          </a:p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Бутонна</a:t>
            </a:r>
            <a:r>
              <a:rPr lang="bg-BG" sz="3600" b="1" dirty="0"/>
              <a:t>/</a:t>
            </a:r>
            <a:r>
              <a:rPr lang="bg-BG" sz="3600" b="1" dirty="0">
                <a:solidFill>
                  <a:schemeClr val="bg1"/>
                </a:solidFill>
              </a:rPr>
              <a:t>линкова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Интерактивни елементи</a:t>
            </a:r>
          </a:p>
          <a:p>
            <a:pPr lvl="1">
              <a:buClr>
                <a:schemeClr val="tx2"/>
              </a:buClr>
            </a:pPr>
            <a:r>
              <a:rPr lang="bg-BG" sz="3400" dirty="0"/>
              <a:t>Насочват към </a:t>
            </a:r>
            <a:r>
              <a:rPr lang="bg-BG" sz="3400" b="1" dirty="0"/>
              <a:t>действия</a:t>
            </a:r>
            <a:r>
              <a:rPr lang="bg-BG" sz="3400" dirty="0"/>
              <a:t> и </a:t>
            </a:r>
            <a:r>
              <a:rPr lang="bg-BG" sz="3400" b="1" dirty="0"/>
              <a:t>свързани теми</a:t>
            </a:r>
          </a:p>
          <a:p>
            <a:pPr lvl="1">
              <a:buClr>
                <a:schemeClr val="tx2"/>
              </a:buClr>
            </a:pPr>
            <a:r>
              <a:rPr lang="bg-BG" sz="3400" b="1" dirty="0"/>
              <a:t>Пример: </a:t>
            </a:r>
            <a:r>
              <a:rPr lang="bg-BG" sz="3400" dirty="0"/>
              <a:t>Бутон </a:t>
            </a:r>
            <a:r>
              <a:rPr lang="bg-BG" sz="3600" dirty="0"/>
              <a:t>"</a:t>
            </a:r>
            <a:r>
              <a:rPr lang="bg-BG" sz="3400" dirty="0"/>
              <a:t>Поръчай сега</a:t>
            </a:r>
            <a:r>
              <a:rPr lang="bg-BG" sz="3600" dirty="0"/>
              <a:t>"</a:t>
            </a:r>
            <a:endParaRPr lang="bg-BG" sz="3400" dirty="0"/>
          </a:p>
          <a:p>
            <a:pPr>
              <a:buClr>
                <a:schemeClr val="tx2"/>
              </a:buClr>
            </a:pPr>
            <a:endParaRPr lang="bg-BG" sz="36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Видове навигационни структури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8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88C1AE-179B-6849-E48A-16E87C264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33F0F5-648F-82F4-74BC-0EE374B5E7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​Архитектура</a:t>
            </a:r>
          </a:p>
          <a:p>
            <a:pPr lvl="1"/>
            <a:r>
              <a:rPr lang="bg-BG" b="1" dirty="0"/>
              <a:t>Логическата йерархия</a:t>
            </a:r>
            <a:r>
              <a:rPr lang="bg-BG" dirty="0"/>
              <a:t> и </a:t>
            </a:r>
            <a:r>
              <a:rPr lang="bg-BG" b="1" dirty="0"/>
              <a:t>организация</a:t>
            </a:r>
            <a:r>
              <a:rPr lang="bg-BG" dirty="0"/>
              <a:t> на </a:t>
            </a:r>
            <a:r>
              <a:rPr lang="bg-BG" b="1" dirty="0"/>
              <a:t>съдържанието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Структура</a:t>
            </a:r>
          </a:p>
          <a:p>
            <a:pPr lvl="1"/>
            <a:r>
              <a:rPr lang="bg-BG" b="1" dirty="0"/>
              <a:t>Визуалното подреждане </a:t>
            </a:r>
            <a:r>
              <a:rPr lang="bg-BG" dirty="0"/>
              <a:t>и </a:t>
            </a:r>
            <a:r>
              <a:rPr lang="bg-BG" b="1" dirty="0"/>
              <a:t>взаимовръзките</a:t>
            </a:r>
            <a:r>
              <a:rPr lang="bg-BG" dirty="0"/>
              <a:t> между </a:t>
            </a:r>
            <a:r>
              <a:rPr lang="bg-BG" b="1" dirty="0"/>
              <a:t>уеб страниците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Навигация</a:t>
            </a:r>
          </a:p>
          <a:p>
            <a:pPr lvl="1"/>
            <a:r>
              <a:rPr lang="bg-BG" b="1" dirty="0"/>
              <a:t>Пътищата</a:t>
            </a:r>
            <a:r>
              <a:rPr lang="bg-BG" dirty="0"/>
              <a:t> и </a:t>
            </a:r>
            <a:r>
              <a:rPr lang="bg-BG" b="1" dirty="0"/>
              <a:t>елементите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менюта, бутони, линкове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8C9FB24-D331-5055-8B94-39EEA958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Архитектура, структура и навигация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59623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800" dirty="0"/>
              <a:t>Структура на уеб сайт по избор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6000" dirty="0"/>
              <a:t>Пример</a:t>
            </a:r>
            <a:endParaRPr lang="en-US" sz="5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4EAE4-865F-5139-F6F6-26F537269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91" y="1584000"/>
            <a:ext cx="2492818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4D3A2C-88C6-0657-2093-B55CEB7BC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bg-BG" sz="3200" dirty="0"/>
              <a:t>Нека </a:t>
            </a:r>
            <a:r>
              <a:rPr lang="bg-BG" sz="3200" b="1" dirty="0"/>
              <a:t>създадем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структура</a:t>
            </a:r>
            <a:r>
              <a:rPr lang="bg-BG" sz="3200" dirty="0"/>
              <a:t> на </a:t>
            </a:r>
            <a:r>
              <a:rPr lang="bg-BG" sz="3200" b="1" dirty="0"/>
              <a:t>уеб сайт по избор</a:t>
            </a:r>
          </a:p>
          <a:p>
            <a:r>
              <a:rPr lang="bg-BG" sz="3200" dirty="0"/>
              <a:t>За примера ще използваме </a:t>
            </a:r>
            <a:r>
              <a:rPr lang="bg-BG" sz="3200" b="1" dirty="0"/>
              <a:t>уеб сайт </a:t>
            </a:r>
            <a:r>
              <a:rPr lang="bg-BG" sz="3200" dirty="0"/>
              <a:t>за </a:t>
            </a:r>
            <a:r>
              <a:rPr lang="bg-BG" sz="3200" b="1" dirty="0"/>
              <a:t>училище</a:t>
            </a:r>
          </a:p>
          <a:p>
            <a:r>
              <a:rPr lang="bg-BG" sz="3200" b="1" dirty="0"/>
              <a:t>Страниците</a:t>
            </a:r>
            <a:r>
              <a:rPr lang="bg-BG" sz="3200" dirty="0"/>
              <a:t>, които </a:t>
            </a:r>
            <a:r>
              <a:rPr lang="bg-BG" sz="3200" b="1" dirty="0"/>
              <a:t>ще</a:t>
            </a:r>
            <a:r>
              <a:rPr lang="bg-BG" sz="3200" dirty="0"/>
              <a:t> </a:t>
            </a:r>
            <a:r>
              <a:rPr lang="bg-BG" sz="3200" b="1" dirty="0"/>
              <a:t>присъстват</a:t>
            </a:r>
            <a:r>
              <a:rPr lang="bg-BG" sz="3200" dirty="0"/>
              <a:t> са:</a:t>
            </a:r>
          </a:p>
          <a:p>
            <a:pPr lvl="1"/>
            <a:r>
              <a:rPr lang="bg-BG" sz="3000" dirty="0"/>
              <a:t>Начало</a:t>
            </a:r>
          </a:p>
          <a:p>
            <a:pPr lvl="1"/>
            <a:r>
              <a:rPr lang="bg-BG" sz="3000" dirty="0"/>
              <a:t>Учебна дейност</a:t>
            </a:r>
          </a:p>
          <a:p>
            <a:pPr lvl="2"/>
            <a:r>
              <a:rPr lang="bg-BG" sz="2800" dirty="0"/>
              <a:t>Учебни програми</a:t>
            </a:r>
          </a:p>
          <a:p>
            <a:pPr lvl="2"/>
            <a:r>
              <a:rPr lang="bg-BG" sz="2800" dirty="0"/>
              <a:t>Извънкласни дейности</a:t>
            </a:r>
          </a:p>
          <a:p>
            <a:pPr lvl="1"/>
            <a:r>
              <a:rPr lang="bg-BG" sz="3000" dirty="0"/>
              <a:t>Събития</a:t>
            </a:r>
          </a:p>
          <a:p>
            <a:pPr lvl="1"/>
            <a:r>
              <a:rPr lang="bg-BG" sz="3000" dirty="0"/>
              <a:t>Контакти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Структура на уеб сайт за училище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2453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800" dirty="0"/>
              <a:t>Основни 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6000" dirty="0"/>
              <a:t>Проектиране на уеб сайт</a:t>
            </a:r>
            <a:endParaRPr lang="en-US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3ED84-FAAA-70BF-7240-9FBB3D2E9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130" y="1089000"/>
            <a:ext cx="1903739" cy="30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4D3A2C-88C6-0657-2093-B55CEB7BC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dirty="0"/>
              <a:t>Влизаме в </a:t>
            </a:r>
            <a:r>
              <a:rPr lang="bg-BG" sz="3200" b="1" dirty="0"/>
              <a:t>сайта</a:t>
            </a:r>
            <a:r>
              <a:rPr lang="bg-BG" sz="3200" dirty="0"/>
              <a:t> </a:t>
            </a:r>
            <a:r>
              <a:rPr lang="en-GB" sz="3200" dirty="0">
                <a:hlinkClick r:id="rId3"/>
              </a:rPr>
              <a:t>app.diagrams.net</a:t>
            </a:r>
            <a:endParaRPr lang="en-GB" sz="3200" dirty="0"/>
          </a:p>
          <a:p>
            <a:r>
              <a:rPr lang="bg-BG" sz="3200" dirty="0"/>
              <a:t>Избираме </a:t>
            </a:r>
            <a:r>
              <a:rPr lang="bg-BG" sz="3200" b="1" dirty="0"/>
              <a:t>форма </a:t>
            </a:r>
            <a:r>
              <a:rPr lang="bg-BG" sz="3200" b="1" dirty="0">
                <a:solidFill>
                  <a:schemeClr val="bg1"/>
                </a:solidFill>
              </a:rPr>
              <a:t>правоъгълник</a:t>
            </a:r>
            <a:endParaRPr lang="bg-BG" sz="3200" dirty="0">
              <a:solidFill>
                <a:schemeClr val="bg1"/>
              </a:solidFill>
            </a:endParaRPr>
          </a:p>
          <a:p>
            <a:r>
              <a:rPr lang="bg-BG" sz="3200" dirty="0"/>
              <a:t>Поставяме </a:t>
            </a:r>
            <a:r>
              <a:rPr lang="bg-BG" sz="3200" b="1" dirty="0"/>
              <a:t>правоъгълници</a:t>
            </a:r>
            <a:r>
              <a:rPr lang="bg-BG" sz="3200" dirty="0"/>
              <a:t> спрямо </a:t>
            </a:r>
            <a:r>
              <a:rPr lang="bg-BG" sz="3200" b="1" dirty="0">
                <a:solidFill>
                  <a:schemeClr val="bg1"/>
                </a:solidFill>
              </a:rPr>
              <a:t>броя</a:t>
            </a:r>
            <a:r>
              <a:rPr lang="bg-BG" sz="3200" dirty="0"/>
              <a:t> на </a:t>
            </a:r>
            <a:r>
              <a:rPr lang="bg-BG" sz="3200" b="1" dirty="0"/>
              <a:t>уеб страниците</a:t>
            </a:r>
            <a:endParaRPr lang="en-US" sz="3200" b="1" dirty="0"/>
          </a:p>
          <a:p>
            <a:r>
              <a:rPr lang="bg-BG" sz="3200" dirty="0"/>
              <a:t>Разпределяме </a:t>
            </a:r>
            <a:r>
              <a:rPr lang="bg-BG" sz="3200" b="1" dirty="0"/>
              <a:t>правоъгълниците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логично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симетрично</a:t>
            </a:r>
          </a:p>
          <a:p>
            <a:endParaRPr lang="bg-BG" sz="3200" b="1" dirty="0"/>
          </a:p>
          <a:p>
            <a:endParaRPr lang="bg-BG" sz="32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блок-схема</a:t>
            </a:r>
            <a:r>
              <a:rPr lang="en-US" dirty="0"/>
              <a:t> (1)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DABE7-8D8C-D1A6-39A3-492C39217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27" y="4329000"/>
            <a:ext cx="4590000" cy="1530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50171F-9A9A-FB96-4899-3587B8876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087" y="3771634"/>
            <a:ext cx="4862070" cy="2953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0234679-0357-0046-F303-AB918E6CB192}"/>
              </a:ext>
            </a:extLst>
          </p:cNvPr>
          <p:cNvSpPr/>
          <p:nvPr/>
        </p:nvSpPr>
        <p:spPr bwMode="auto">
          <a:xfrm>
            <a:off x="5231852" y="4779441"/>
            <a:ext cx="1157510" cy="9861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698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4D3A2C-88C6-0657-2093-B55CEB7BC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dirty="0"/>
              <a:t>Свързваме </a:t>
            </a:r>
            <a:r>
              <a:rPr lang="bg-BG" sz="3200" b="1" dirty="0"/>
              <a:t>правоъгълниците</a:t>
            </a:r>
          </a:p>
          <a:p>
            <a:pPr lvl="1"/>
            <a:r>
              <a:rPr lang="bg-BG" sz="3000" dirty="0"/>
              <a:t>Избираме </a:t>
            </a:r>
            <a:r>
              <a:rPr lang="bg-BG" sz="3000" b="1" dirty="0">
                <a:solidFill>
                  <a:schemeClr val="bg1"/>
                </a:solidFill>
              </a:rPr>
              <a:t>страна</a:t>
            </a:r>
            <a:r>
              <a:rPr lang="bg-BG" sz="3000" dirty="0"/>
              <a:t> на </a:t>
            </a:r>
            <a:r>
              <a:rPr lang="bg-BG" sz="3000" b="1" dirty="0"/>
              <a:t>правоъгълника</a:t>
            </a:r>
          </a:p>
          <a:p>
            <a:pPr lvl="1"/>
            <a:r>
              <a:rPr lang="bg-BG" sz="3000" dirty="0"/>
              <a:t>Изтегляме </a:t>
            </a:r>
            <a:r>
              <a:rPr lang="bg-BG" sz="3000" b="1" dirty="0">
                <a:solidFill>
                  <a:schemeClr val="bg1"/>
                </a:solidFill>
              </a:rPr>
              <a:t>стрелките</a:t>
            </a:r>
            <a:r>
              <a:rPr lang="bg-BG" sz="3000" dirty="0"/>
              <a:t> в </a:t>
            </a:r>
            <a:r>
              <a:rPr lang="bg-BG" sz="3000" b="1" dirty="0"/>
              <a:t>посоката</a:t>
            </a:r>
            <a:r>
              <a:rPr lang="bg-BG" sz="3000" dirty="0"/>
              <a:t>, към която искаме да </a:t>
            </a:r>
            <a:r>
              <a:rPr lang="bg-BG" sz="3000" b="1" dirty="0"/>
              <a:t>сочат</a:t>
            </a:r>
          </a:p>
          <a:p>
            <a:endParaRPr lang="bg-BG" sz="32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блок-схема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5EBA28-DF7B-FD50-69CF-660AE8D2F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3" y="3561616"/>
            <a:ext cx="1568533" cy="2281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B32298-9EC0-0A45-D95F-7DC69CA3F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741" y="3561616"/>
            <a:ext cx="1568533" cy="2281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58BF27-31D8-9A0B-56CC-1FEA68EF05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569" y="3186126"/>
            <a:ext cx="5285461" cy="31079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6">
            <a:extLst>
              <a:ext uri="{FF2B5EF4-FFF2-40B4-BE49-F238E27FC236}">
                <a16:creationId xmlns:a16="http://schemas.microsoft.com/office/drawing/2014/main" id="{21EB7C12-492B-23A8-4123-0AD72D60D82D}"/>
              </a:ext>
            </a:extLst>
          </p:cNvPr>
          <p:cNvSpPr/>
          <p:nvPr/>
        </p:nvSpPr>
        <p:spPr bwMode="auto">
          <a:xfrm>
            <a:off x="2233321" y="4329000"/>
            <a:ext cx="956545" cy="8221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6">
            <a:extLst>
              <a:ext uri="{FF2B5EF4-FFF2-40B4-BE49-F238E27FC236}">
                <a16:creationId xmlns:a16="http://schemas.microsoft.com/office/drawing/2014/main" id="{D4925DD7-6B55-F0F8-2BD1-C1AFFF7173AD}"/>
              </a:ext>
            </a:extLst>
          </p:cNvPr>
          <p:cNvSpPr/>
          <p:nvPr/>
        </p:nvSpPr>
        <p:spPr bwMode="auto">
          <a:xfrm>
            <a:off x="5252149" y="4329000"/>
            <a:ext cx="956545" cy="82218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051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4D3A2C-88C6-0657-2093-B55CEB7BC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текстови полета</a:t>
            </a:r>
          </a:p>
          <a:p>
            <a:endParaRPr lang="bg-BG" sz="3200" dirty="0"/>
          </a:p>
          <a:p>
            <a:endParaRPr lang="en-US" sz="3200" dirty="0"/>
          </a:p>
          <a:p>
            <a:endParaRPr lang="bg-BG" sz="3200" dirty="0"/>
          </a:p>
          <a:p>
            <a:r>
              <a:rPr lang="bg-BG" sz="3200" dirty="0"/>
              <a:t>Във всеки </a:t>
            </a:r>
            <a:r>
              <a:rPr lang="bg-BG" sz="3200" b="1" dirty="0"/>
              <a:t>правоъгълник</a:t>
            </a:r>
            <a:r>
              <a:rPr lang="bg-BG" sz="3200" dirty="0"/>
              <a:t> пишем </a:t>
            </a:r>
            <a:r>
              <a:rPr lang="bg-BG" sz="3200" b="1" dirty="0"/>
              <a:t>съответстващата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уеб страница</a:t>
            </a:r>
          </a:p>
          <a:p>
            <a:endParaRPr lang="bg-BG" sz="320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блок-схема</a:t>
            </a:r>
            <a:r>
              <a:rPr lang="en-US" dirty="0"/>
              <a:t> (3)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FA9A7-DC63-1D3C-5F5F-24B8B33C9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45" y="1989000"/>
            <a:ext cx="5009727" cy="17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7FEA3F-988D-766C-98F1-9A3FCFA71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85" y="4626945"/>
            <a:ext cx="8136818" cy="12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244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D4D3A2C-88C6-0657-2093-B55CEB7BC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dirty="0"/>
              <a:t>Запазваме </a:t>
            </a:r>
            <a:r>
              <a:rPr lang="bg-BG" sz="3200" b="1" dirty="0">
                <a:solidFill>
                  <a:schemeClr val="bg1"/>
                </a:solidFill>
              </a:rPr>
              <a:t>блок-схемата</a:t>
            </a:r>
            <a:r>
              <a:rPr lang="bg-BG" sz="3200" dirty="0"/>
              <a:t> от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File</a:t>
            </a:r>
            <a:r>
              <a:rPr lang="en-US" sz="3200" b="1" dirty="0"/>
              <a:t>] </a:t>
            </a:r>
            <a:r>
              <a:rPr lang="bg-BG" sz="3200" dirty="0"/>
              <a:t>→</a:t>
            </a:r>
            <a:r>
              <a:rPr lang="en-US" sz="3200" dirty="0"/>
              <a:t>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Save as...</a:t>
            </a:r>
            <a:r>
              <a:rPr lang="en-US" sz="3200" b="1" dirty="0"/>
              <a:t>]</a:t>
            </a:r>
          </a:p>
          <a:p>
            <a:r>
              <a:rPr lang="bg-BG" sz="3200" dirty="0"/>
              <a:t>Задаваме </a:t>
            </a:r>
            <a:r>
              <a:rPr lang="bg-BG" sz="3200" b="1" dirty="0"/>
              <a:t>подходящо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</a:p>
          <a:p>
            <a:r>
              <a:rPr lang="bg-BG" sz="3200" dirty="0"/>
              <a:t>Избираме в какъв </a:t>
            </a:r>
            <a:r>
              <a:rPr lang="bg-BG" sz="3200" b="1" dirty="0">
                <a:solidFill>
                  <a:schemeClr val="bg1"/>
                </a:solidFill>
              </a:rPr>
              <a:t>формат</a:t>
            </a:r>
            <a:r>
              <a:rPr lang="bg-BG" sz="3200" dirty="0"/>
              <a:t> искаме </a:t>
            </a:r>
            <a:r>
              <a:rPr lang="bg-BG" sz="3200" b="1" dirty="0"/>
              <a:t>файла</a:t>
            </a:r>
          </a:p>
          <a:p>
            <a:r>
              <a:rPr lang="bg-BG" sz="3200" dirty="0"/>
              <a:t>Избираме къде да го </a:t>
            </a:r>
            <a:r>
              <a:rPr lang="bg-BG" sz="3200" b="1" dirty="0">
                <a:solidFill>
                  <a:schemeClr val="bg1"/>
                </a:solidFill>
              </a:rPr>
              <a:t>запазим</a:t>
            </a:r>
            <a:r>
              <a:rPr lang="bg-BG" sz="3200" dirty="0"/>
              <a:t> и </a:t>
            </a:r>
            <a:r>
              <a:rPr lang="bg-BG" sz="3200" b="1" dirty="0"/>
              <a:t>кликаме</a:t>
            </a:r>
            <a:r>
              <a:rPr lang="bg-BG" sz="3200" dirty="0"/>
              <a:t> върху </a:t>
            </a:r>
            <a:r>
              <a:rPr lang="bg-BG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endParaRPr lang="bg-BG" sz="3200" b="1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Запазване </a:t>
            </a:r>
            <a:r>
              <a:rPr lang="bg-BG"/>
              <a:t>на блок-схема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FA1804-D8EA-60C8-461B-40DEFD2A5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00" y="3834000"/>
            <a:ext cx="6165000" cy="25054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84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6C5A2A5-9D43-35F8-B488-A60AEEC4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370FBC-CA80-1F4B-AF37-A8309FD3B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6200" y="1185540"/>
            <a:ext cx="9119600" cy="53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6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70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 на уеб сайт </a:t>
            </a:r>
            <a:r>
              <a:rPr lang="bg-BG" sz="4700" dirty="0"/>
              <a:t>=</a:t>
            </a:r>
            <a:r>
              <a:rPr lang="en-US" sz="4700" dirty="0"/>
              <a:t>= </a:t>
            </a:r>
            <a:r>
              <a:rPr lang="bg-BG" sz="4700" dirty="0"/>
              <a:t>определя </a:t>
            </a:r>
            <a:r>
              <a:rPr lang="bg-BG" sz="4700" b="1" dirty="0"/>
              <a:t>как ще изглежда</a:t>
            </a:r>
            <a:r>
              <a:rPr lang="bg-BG" sz="4700" dirty="0"/>
              <a:t> и </a:t>
            </a:r>
            <a:r>
              <a:rPr lang="bg-BG" sz="4700" b="1" dirty="0"/>
              <a:t>как ще бъде организиран</a:t>
            </a:r>
            <a:r>
              <a:rPr lang="bg-BG" sz="4700" dirty="0"/>
              <a:t> </a:t>
            </a:r>
            <a:r>
              <a:rPr lang="bg-BG" sz="4700" b="1" dirty="0"/>
              <a:t>уеб сайта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Архитектура на уеб сайт </a:t>
            </a:r>
            <a:r>
              <a:rPr lang="en-US" sz="4700" dirty="0"/>
              <a:t>== </a:t>
            </a:r>
            <a:r>
              <a:rPr lang="bg-BG" sz="4700" dirty="0"/>
              <a:t>определя </a:t>
            </a:r>
            <a:r>
              <a:rPr lang="bg-BG" sz="4700" b="1" dirty="0"/>
              <a:t>логическата йерархия </a:t>
            </a:r>
            <a:r>
              <a:rPr lang="bg-BG" sz="4700" dirty="0"/>
              <a:t>на </a:t>
            </a:r>
            <a:r>
              <a:rPr lang="bg-BG" sz="4700" b="1" dirty="0"/>
              <a:t>уеб сайта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Структура на уеб сайт </a:t>
            </a:r>
            <a:r>
              <a:rPr lang="en-US" sz="4700" dirty="0"/>
              <a:t>== </a:t>
            </a:r>
            <a:r>
              <a:rPr lang="bg-BG" sz="4800" b="1" dirty="0"/>
              <a:t>организацията</a:t>
            </a:r>
            <a:r>
              <a:rPr lang="bg-BG" sz="4800" dirty="0"/>
              <a:t> и </a:t>
            </a:r>
            <a:r>
              <a:rPr lang="bg-BG" sz="4800" b="1" dirty="0"/>
              <a:t>връзките</a:t>
            </a:r>
            <a:r>
              <a:rPr lang="bg-BG" sz="4800" dirty="0"/>
              <a:t> между </a:t>
            </a:r>
            <a:r>
              <a:rPr lang="bg-BG" sz="4800" b="1" dirty="0"/>
              <a:t>уеб страниците</a:t>
            </a:r>
            <a:endParaRPr lang="bg-BG" sz="47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500" dirty="0">
                <a:solidFill>
                  <a:schemeClr val="bg2"/>
                </a:solidFill>
              </a:rPr>
              <a:t>За </a:t>
            </a:r>
            <a:r>
              <a:rPr lang="bg-BG" sz="4500" b="1" dirty="0">
                <a:solidFill>
                  <a:schemeClr val="bg2"/>
                </a:solidFill>
              </a:rPr>
              <a:t>визуализацията</a:t>
            </a:r>
            <a:r>
              <a:rPr lang="bg-BG" sz="4500" dirty="0">
                <a:solidFill>
                  <a:schemeClr val="bg2"/>
                </a:solidFill>
              </a:rPr>
              <a:t> се използват </a:t>
            </a:r>
            <a:r>
              <a:rPr lang="bg-BG" sz="4500" b="1" dirty="0">
                <a:solidFill>
                  <a:schemeClr val="bg2"/>
                </a:solidFill>
              </a:rPr>
              <a:t>блок-схеми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Навигационна структура на уеб сайт </a:t>
            </a:r>
            <a:r>
              <a:rPr lang="bg-BG" sz="4700" dirty="0"/>
              <a:t>=</a:t>
            </a:r>
            <a:r>
              <a:rPr lang="en-US" sz="4700" dirty="0"/>
              <a:t>= </a:t>
            </a:r>
            <a:r>
              <a:rPr lang="bg-BG" sz="4700" dirty="0"/>
              <a:t>показва </a:t>
            </a:r>
            <a:r>
              <a:rPr lang="bg-BG" sz="4700" b="1" dirty="0"/>
              <a:t>как</a:t>
            </a:r>
            <a:r>
              <a:rPr lang="bg-BG" sz="4700" dirty="0"/>
              <a:t> ще се </a:t>
            </a:r>
            <a:r>
              <a:rPr lang="bg-BG" sz="4700" b="1" dirty="0"/>
              <a:t>придвижваме</a:t>
            </a:r>
            <a:r>
              <a:rPr lang="bg-BG" sz="4700" dirty="0"/>
              <a:t> между </a:t>
            </a:r>
            <a:r>
              <a:rPr lang="bg-BG" sz="4700" b="1" dirty="0"/>
              <a:t>отделните уеб страници</a:t>
            </a:r>
            <a:endParaRPr lang="bg-BG" sz="4700" b="1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Проектирането</a:t>
            </a:r>
            <a:r>
              <a:rPr lang="bg-BG" sz="3600" dirty="0"/>
              <a:t> е етапът </a:t>
            </a:r>
            <a:r>
              <a:rPr lang="bg-BG" sz="3600" b="1" dirty="0"/>
              <a:t>след планирането </a:t>
            </a:r>
            <a:r>
              <a:rPr lang="bg-BG" sz="3600" dirty="0"/>
              <a:t>на </a:t>
            </a:r>
            <a:r>
              <a:rPr lang="bg-BG" sz="3600" b="1" dirty="0"/>
              <a:t>уеб сайта</a:t>
            </a:r>
          </a:p>
          <a:p>
            <a:pPr>
              <a:buClr>
                <a:schemeClr val="tx1"/>
              </a:buClr>
            </a:pPr>
            <a:r>
              <a:rPr lang="bg-BG" sz="3600" b="1" dirty="0"/>
              <a:t>Процесът</a:t>
            </a:r>
            <a:r>
              <a:rPr lang="bg-BG" sz="3600" dirty="0"/>
              <a:t>, който определя </a:t>
            </a:r>
            <a:r>
              <a:rPr lang="bg-BG" sz="3600" b="1" dirty="0">
                <a:solidFill>
                  <a:schemeClr val="bg1"/>
                </a:solidFill>
              </a:rPr>
              <a:t>как ще изглежда и как ще бъде организиран</a:t>
            </a:r>
            <a:r>
              <a:rPr lang="bg-BG" sz="3600" dirty="0"/>
              <a:t> </a:t>
            </a:r>
            <a:r>
              <a:rPr lang="bg-BG" sz="3600" b="1" dirty="0"/>
              <a:t>уеб сайта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Изгражда </a:t>
            </a:r>
            <a:r>
              <a:rPr lang="bg-BG" sz="3600" b="1" dirty="0">
                <a:solidFill>
                  <a:schemeClr val="bg1"/>
                </a:solidFill>
              </a:rPr>
              <a:t>логическата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визуална основа </a:t>
            </a:r>
            <a:r>
              <a:rPr lang="bg-BG" sz="3600" dirty="0"/>
              <a:t>на </a:t>
            </a:r>
            <a:r>
              <a:rPr lang="bg-BG" sz="3600" b="1" dirty="0"/>
              <a:t>уеб сайта</a:t>
            </a:r>
          </a:p>
          <a:p>
            <a:pPr>
              <a:buClr>
                <a:schemeClr val="tx1"/>
              </a:buClr>
            </a:pPr>
            <a:endParaRPr lang="en-US" sz="34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Проектиране на уеб сайт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E7F43E-5C50-FE77-A90F-238C9BA0A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144" y="3927910"/>
            <a:ext cx="3177711" cy="269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695598" cy="5528766"/>
          </a:xfrm>
        </p:spPr>
        <p:txBody>
          <a:bodyPr>
            <a:normAutofit fontScale="92500"/>
          </a:bodyPr>
          <a:lstStyle/>
          <a:p>
            <a:r>
              <a:rPr lang="bg-BG" sz="3700" b="1" dirty="0">
                <a:solidFill>
                  <a:schemeClr val="bg1"/>
                </a:solidFill>
              </a:rPr>
              <a:t>Архитектура на уеб сайта </a:t>
            </a:r>
          </a:p>
          <a:p>
            <a:pPr lvl="1"/>
            <a:r>
              <a:rPr lang="bg-BG" sz="3200" dirty="0"/>
              <a:t>Определя </a:t>
            </a:r>
            <a:r>
              <a:rPr lang="bg-BG" sz="3200" b="1" dirty="0">
                <a:solidFill>
                  <a:schemeClr val="bg1"/>
                </a:solidFill>
              </a:rPr>
              <a:t>структурата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взаимовръзките</a:t>
            </a:r>
            <a:r>
              <a:rPr lang="bg-BG" sz="3200" dirty="0"/>
              <a:t> между </a:t>
            </a:r>
            <a:r>
              <a:rPr lang="bg-BG" sz="3200" b="1" dirty="0"/>
              <a:t>уеб страниците</a:t>
            </a:r>
          </a:p>
          <a:p>
            <a:pPr lvl="1"/>
            <a:r>
              <a:rPr lang="bg-BG" sz="3200" dirty="0"/>
              <a:t>Решава се </a:t>
            </a:r>
            <a:r>
              <a:rPr lang="bg-BG" sz="3200" b="1" dirty="0">
                <a:solidFill>
                  <a:schemeClr val="bg1"/>
                </a:solidFill>
              </a:rPr>
              <a:t>какви страници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ще има </a:t>
            </a:r>
            <a:r>
              <a:rPr lang="bg-BG" sz="3200" b="1" dirty="0"/>
              <a:t>уеб сайтът </a:t>
            </a:r>
            <a:r>
              <a:rPr lang="bg-BG" sz="3200" dirty="0"/>
              <a:t>и </a:t>
            </a:r>
            <a:r>
              <a:rPr lang="bg-BG" sz="3200" b="1" dirty="0"/>
              <a:t>как ще бъдат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помежду си</a:t>
            </a:r>
          </a:p>
          <a:p>
            <a:r>
              <a:rPr lang="bg-BG" sz="3700" b="1" dirty="0">
                <a:solidFill>
                  <a:schemeClr val="bg1"/>
                </a:solidFill>
              </a:rPr>
              <a:t>Схема на уеб страница </a:t>
            </a:r>
            <a:r>
              <a:rPr lang="bg-BG" sz="3700" b="1" dirty="0"/>
              <a:t>(</a:t>
            </a:r>
            <a:r>
              <a:rPr lang="en-US" sz="3700" b="1" dirty="0"/>
              <a:t>Wireframe)</a:t>
            </a:r>
            <a:endParaRPr lang="bg-BG" sz="3700" b="1" dirty="0"/>
          </a:p>
          <a:p>
            <a:pPr lvl="1"/>
            <a:r>
              <a:rPr lang="bg-BG" sz="3200" dirty="0"/>
              <a:t>Определя </a:t>
            </a:r>
            <a:r>
              <a:rPr lang="bg-BG" sz="3200" b="1" dirty="0">
                <a:solidFill>
                  <a:schemeClr val="bg1"/>
                </a:solidFill>
              </a:rPr>
              <a:t>подредбата</a:t>
            </a:r>
            <a:r>
              <a:rPr lang="bg-BG" sz="3200" dirty="0"/>
              <a:t> на </a:t>
            </a:r>
            <a:r>
              <a:rPr lang="bg-BG" sz="3200" b="1" dirty="0"/>
              <a:t>съдържанието</a:t>
            </a:r>
            <a:r>
              <a:rPr lang="bg-BG" sz="3200" dirty="0"/>
              <a:t> в отделните </a:t>
            </a:r>
            <a:r>
              <a:rPr lang="bg-BG" sz="3200" b="1" dirty="0"/>
              <a:t>уеб страници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Чертеж</a:t>
            </a:r>
            <a:r>
              <a:rPr lang="bg-BG" sz="3200" dirty="0"/>
              <a:t> на </a:t>
            </a:r>
            <a:r>
              <a:rPr lang="bg-BG" sz="3200" b="1" dirty="0"/>
              <a:t>страница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без цветове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етапи в проектирането на уеб сайт (1)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015C21-F431-1450-C4BB-5C609205E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08" y="3969000"/>
            <a:ext cx="3174122" cy="18788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E2DF2B-36C7-7933-79B7-EECEF2BFE8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08" y="2090147"/>
            <a:ext cx="3174122" cy="187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4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86542" cy="5528766"/>
          </a:xfrm>
        </p:spPr>
        <p:txBody>
          <a:bodyPr>
            <a:normAutofit/>
          </a:bodyPr>
          <a:lstStyle/>
          <a:p>
            <a:r>
              <a:rPr lang="bg-BG" sz="3400" b="1" dirty="0">
                <a:solidFill>
                  <a:schemeClr val="bg1"/>
                </a:solidFill>
              </a:rPr>
              <a:t>Графичен модел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(Mockup)</a:t>
            </a:r>
            <a:endParaRPr lang="bg-BG" sz="3400" b="1" dirty="0"/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Визуален модел </a:t>
            </a:r>
            <a:r>
              <a:rPr lang="bg-BG" sz="3200" dirty="0"/>
              <a:t>с </a:t>
            </a:r>
            <a:r>
              <a:rPr lang="bg-BG" sz="3200" b="1" dirty="0"/>
              <a:t>цветове</a:t>
            </a:r>
            <a:r>
              <a:rPr lang="bg-BG" sz="3200" dirty="0"/>
              <a:t>, </a:t>
            </a:r>
            <a:r>
              <a:rPr lang="bg-BG" sz="3200" b="1" dirty="0"/>
              <a:t>изображения</a:t>
            </a:r>
            <a:r>
              <a:rPr lang="bg-BG" sz="3200" dirty="0"/>
              <a:t> и </a:t>
            </a:r>
            <a:r>
              <a:rPr lang="bg-BG" sz="3200" b="1" dirty="0"/>
              <a:t>шрифтове</a:t>
            </a:r>
          </a:p>
          <a:p>
            <a:pPr lvl="1"/>
            <a:r>
              <a:rPr lang="bg-BG" sz="3200" dirty="0"/>
              <a:t>Показва </a:t>
            </a:r>
            <a:r>
              <a:rPr lang="bg-BG" sz="3200" b="1" dirty="0"/>
              <a:t>как уеб сайтът </a:t>
            </a:r>
            <a:r>
              <a:rPr lang="bg-BG" sz="3200" b="1" dirty="0">
                <a:solidFill>
                  <a:schemeClr val="bg1"/>
                </a:solidFill>
              </a:rPr>
              <a:t>ще изглежда</a:t>
            </a:r>
          </a:p>
          <a:p>
            <a:r>
              <a:rPr lang="bg-BG" sz="3400" b="1" dirty="0">
                <a:solidFill>
                  <a:schemeClr val="bg1"/>
                </a:solidFill>
              </a:rPr>
              <a:t>Прототип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(Prototype)</a:t>
            </a:r>
            <a:endParaRPr lang="bg-BG" sz="3400" b="1" dirty="0"/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Интерактивен модел </a:t>
            </a:r>
            <a:r>
              <a:rPr lang="bg-BG" sz="3200" dirty="0"/>
              <a:t>на </a:t>
            </a:r>
            <a:r>
              <a:rPr lang="bg-BG" sz="3200" b="1" dirty="0"/>
              <a:t>уеб сайта</a:t>
            </a:r>
          </a:p>
          <a:p>
            <a:pPr lvl="1"/>
            <a:r>
              <a:rPr lang="bg-BG" sz="3200" dirty="0"/>
              <a:t>Демонстрира </a:t>
            </a:r>
            <a:r>
              <a:rPr lang="bg-BG" sz="3200" b="1" dirty="0"/>
              <a:t>как уеб сайтът </a:t>
            </a:r>
            <a:r>
              <a:rPr lang="bg-BG" sz="3200" b="1" dirty="0">
                <a:solidFill>
                  <a:schemeClr val="bg1"/>
                </a:solidFill>
              </a:rPr>
              <a:t>ще работи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етапи в проектирането на уеб сайт (2)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32D0EE-490F-2F1E-1788-A304920B5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908" y="3654000"/>
            <a:ext cx="3174122" cy="10959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D7B1F8-E77C-A260-46F3-7D568DB4D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926" y="1775147"/>
            <a:ext cx="3174122" cy="187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7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76ABBA-F687-5AED-C0EC-F4DEA8E09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63DE1AE-B225-BEDD-9057-CBD4116B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Връзка между етапите при създаване на уеб сайт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965B32-FA17-146B-ED0E-42F276D4D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00" y="1407436"/>
            <a:ext cx="5085000" cy="5085000"/>
          </a:xfrm>
          <a:prstGeom prst="rect">
            <a:avLst/>
          </a:prstGeom>
        </p:spPr>
      </p:pic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47385249-5622-9A17-F924-7EB1CFDD27CF}"/>
              </a:ext>
            </a:extLst>
          </p:cNvPr>
          <p:cNvSpPr/>
          <p:nvPr/>
        </p:nvSpPr>
        <p:spPr bwMode="auto">
          <a:xfrm>
            <a:off x="1044750" y="1520747"/>
            <a:ext cx="2430000" cy="649100"/>
          </a:xfrm>
          <a:prstGeom prst="wedgeRoundRectCallout">
            <a:avLst>
              <a:gd name="adj1" fmla="val 157890"/>
              <a:gd name="adj2" fmla="val 3254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Изисквания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ounded Rectangular Callout 8">
            <a:extLst>
              <a:ext uri="{FF2B5EF4-FFF2-40B4-BE49-F238E27FC236}">
                <a16:creationId xmlns:a16="http://schemas.microsoft.com/office/drawing/2014/main" id="{2B56158F-8E22-1CB6-B544-BDC1DA903B71}"/>
              </a:ext>
            </a:extLst>
          </p:cNvPr>
          <p:cNvSpPr/>
          <p:nvPr/>
        </p:nvSpPr>
        <p:spPr bwMode="auto">
          <a:xfrm>
            <a:off x="957873" y="3448007"/>
            <a:ext cx="2430000" cy="649100"/>
          </a:xfrm>
          <a:prstGeom prst="wedgeRoundRectCallout">
            <a:avLst>
              <a:gd name="adj1" fmla="val 131664"/>
              <a:gd name="adj2" fmla="val 159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Архитектура</a:t>
            </a:r>
            <a:endParaRPr lang="en-BG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4C91D21F-F1A8-EE4D-4338-35552CFFD9E5}"/>
              </a:ext>
            </a:extLst>
          </p:cNvPr>
          <p:cNvSpPr/>
          <p:nvPr/>
        </p:nvSpPr>
        <p:spPr bwMode="auto">
          <a:xfrm>
            <a:off x="1040059" y="5012703"/>
            <a:ext cx="2430000" cy="649100"/>
          </a:xfrm>
          <a:prstGeom prst="wedgeRoundRectCallout">
            <a:avLst>
              <a:gd name="adj1" fmla="val 121971"/>
              <a:gd name="adj2" fmla="val -950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</a:t>
            </a:r>
            <a:endParaRPr lang="en-BG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8">
            <a:extLst>
              <a:ext uri="{FF2B5EF4-FFF2-40B4-BE49-F238E27FC236}">
                <a16:creationId xmlns:a16="http://schemas.microsoft.com/office/drawing/2014/main" id="{169A72BF-67FE-C2EC-5025-DD6AC6092A09}"/>
              </a:ext>
            </a:extLst>
          </p:cNvPr>
          <p:cNvSpPr/>
          <p:nvPr/>
        </p:nvSpPr>
        <p:spPr bwMode="auto">
          <a:xfrm>
            <a:off x="8526000" y="2149174"/>
            <a:ext cx="2430000" cy="649100"/>
          </a:xfrm>
          <a:prstGeom prst="wedgeRoundRectCallout">
            <a:avLst>
              <a:gd name="adj1" fmla="val -83282"/>
              <a:gd name="adj2" fmla="val 1525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Дизайн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6ECEF22E-7017-F7B4-8EB1-F7D997A7039D}"/>
              </a:ext>
            </a:extLst>
          </p:cNvPr>
          <p:cNvSpPr/>
          <p:nvPr/>
        </p:nvSpPr>
        <p:spPr bwMode="auto">
          <a:xfrm>
            <a:off x="9021000" y="4650940"/>
            <a:ext cx="2430000" cy="649100"/>
          </a:xfrm>
          <a:prstGeom prst="wedgeRoundRectCallout">
            <a:avLst>
              <a:gd name="adj1" fmla="val -77011"/>
              <a:gd name="adj2" fmla="val -608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496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800" dirty="0"/>
              <a:t>Основни елементи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6000" dirty="0"/>
              <a:t>Архитектура на уеб сайт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6984E-E1C0-4B97-F857-DDD5BF9AF9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829" y="1539000"/>
            <a:ext cx="2824341" cy="202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Архитектура на уеб сайт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CA50BB8-C95B-C726-A00E-EFF2B734C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600" b="1" dirty="0"/>
              <a:t>"</a:t>
            </a:r>
            <a:r>
              <a:rPr lang="bg-BG" sz="3600" b="1" dirty="0">
                <a:solidFill>
                  <a:schemeClr val="bg1"/>
                </a:solidFill>
              </a:rPr>
              <a:t>Скелетът</a:t>
            </a:r>
            <a:r>
              <a:rPr lang="bg-BG" sz="3600" b="1" dirty="0"/>
              <a:t>"</a:t>
            </a:r>
            <a:r>
              <a:rPr lang="bg-BG" sz="3600" dirty="0"/>
              <a:t> на </a:t>
            </a:r>
            <a:r>
              <a:rPr lang="bg-BG" sz="3600" b="1" dirty="0"/>
              <a:t>уеб сайта</a:t>
            </a:r>
          </a:p>
          <a:p>
            <a:r>
              <a:rPr lang="bg-BG" sz="3600" dirty="0"/>
              <a:t>Определя </a:t>
            </a:r>
            <a:r>
              <a:rPr lang="bg-BG" sz="3600" b="1" dirty="0">
                <a:solidFill>
                  <a:schemeClr val="bg1"/>
                </a:solidFill>
              </a:rPr>
              <a:t>логическата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йерархия</a:t>
            </a:r>
            <a:r>
              <a:rPr lang="bg-BG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</a:t>
            </a:r>
            <a:r>
              <a:rPr lang="bg-BG" sz="3600" b="1" dirty="0"/>
              <a:t>уеб сайта</a:t>
            </a:r>
          </a:p>
          <a:p>
            <a:r>
              <a:rPr lang="bg-BG" sz="3600" dirty="0"/>
              <a:t>Показва </a:t>
            </a:r>
            <a:r>
              <a:rPr lang="bg-BG" sz="3600" b="1" dirty="0"/>
              <a:t>как е подреден уеб сайтът </a:t>
            </a:r>
            <a:r>
              <a:rPr lang="bg-BG" sz="3600" dirty="0"/>
              <a:t>и </a:t>
            </a:r>
            <a:r>
              <a:rPr lang="bg-BG" sz="3600" b="1" dirty="0"/>
              <a:t>по какъв начин</a:t>
            </a:r>
            <a:r>
              <a:rPr lang="bg-BG" sz="3600" dirty="0"/>
              <a:t> потребителят ще се </a:t>
            </a:r>
            <a:r>
              <a:rPr lang="bg-BG" sz="3600" b="1" dirty="0"/>
              <a:t>придвижва между уеб страниците</a:t>
            </a:r>
            <a:endParaRPr lang="en-BG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04562-4364-D988-EED6-E81E90CBF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6" t="11286" r="9974" b="9974"/>
          <a:stretch/>
        </p:blipFill>
        <p:spPr>
          <a:xfrm>
            <a:off x="4633500" y="3795636"/>
            <a:ext cx="2925000" cy="29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65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0.4|0.3|0.5|0.3|0.3|0.4|0.4"/>
</p:tagLst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22664</TotalTime>
  <Words>1772</Words>
  <Application>Microsoft Macintosh PowerPoint</Application>
  <PresentationFormat>Widescreen</PresentationFormat>
  <Paragraphs>280</Paragraphs>
  <Slides>37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Проектиране на уеб сайт</vt:lpstr>
      <vt:lpstr>Съдържание</vt:lpstr>
      <vt:lpstr>Проектиране на уеб сайт</vt:lpstr>
      <vt:lpstr>Проектиране на уеб сайт</vt:lpstr>
      <vt:lpstr>Основни етапи в проектирането на уеб сайт (1)</vt:lpstr>
      <vt:lpstr>Основни етапи в проектирането на уеб сайт (2)</vt:lpstr>
      <vt:lpstr>Връзка между етапите при създаване на уеб сайт</vt:lpstr>
      <vt:lpstr>Архитектура на уеб сайт</vt:lpstr>
      <vt:lpstr>Архитектура на уеб сайт</vt:lpstr>
      <vt:lpstr>Основни елементи на архитектурата на уеб сайт</vt:lpstr>
      <vt:lpstr>Структура на уеб сайт</vt:lpstr>
      <vt:lpstr>Структура на уеб сайт (1)</vt:lpstr>
      <vt:lpstr>Структура на уеб сайт (2)</vt:lpstr>
      <vt:lpstr>Добри практики при изграждане на структура</vt:lpstr>
      <vt:lpstr>Видове структури на уеб сайт (1)</vt:lpstr>
      <vt:lpstr>Видове структури на уеб сайт (2)</vt:lpstr>
      <vt:lpstr>Видове структури на уеб сайт (3)</vt:lpstr>
      <vt:lpstr>Видове структури на уеб сайт (4)</vt:lpstr>
      <vt:lpstr>Примерна структура на уеб сайт</vt:lpstr>
      <vt:lpstr>Архитектура vs. структура на уеб сайт</vt:lpstr>
      <vt:lpstr>Навигационна структура на уеб сайт</vt:lpstr>
      <vt:lpstr>Навигационна структура на уеб сайт</vt:lpstr>
      <vt:lpstr>Основни правила при навигационна структура</vt:lpstr>
      <vt:lpstr>Видове навигационни структури (1)</vt:lpstr>
      <vt:lpstr>Видове навигационни структури (2)</vt:lpstr>
      <vt:lpstr>Видове навигационни структури (3)</vt:lpstr>
      <vt:lpstr>Архитектура, структура и навигация</vt:lpstr>
      <vt:lpstr>Пример</vt:lpstr>
      <vt:lpstr>Структура на уеб сайт за училище</vt:lpstr>
      <vt:lpstr>Създаване на блок-схема (1)</vt:lpstr>
      <vt:lpstr>Създаване на блок-схема (2)</vt:lpstr>
      <vt:lpstr>Създаване на блок-схема (3)</vt:lpstr>
      <vt:lpstr>Запазване на блок-схема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Проектиране на уеб сайт</dc:title>
  <dc:subject>Модул 3: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309</cp:revision>
  <dcterms:created xsi:type="dcterms:W3CDTF">2018-05-23T13:08:44Z</dcterms:created>
  <dcterms:modified xsi:type="dcterms:W3CDTF">2025-10-31T15:06:24Z</dcterms:modified>
  <cp:category/>
</cp:coreProperties>
</file>