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0"/>
  </p:notesMasterIdLst>
  <p:handoutMasterIdLst>
    <p:handoutMasterId r:id="rId31"/>
  </p:handoutMasterIdLst>
  <p:sldIdLst>
    <p:sldId id="503" r:id="rId2"/>
    <p:sldId id="276" r:id="rId3"/>
    <p:sldId id="649" r:id="rId4"/>
    <p:sldId id="651" r:id="rId5"/>
    <p:sldId id="652" r:id="rId6"/>
    <p:sldId id="653" r:id="rId7"/>
    <p:sldId id="654" r:id="rId8"/>
    <p:sldId id="655" r:id="rId9"/>
    <p:sldId id="650" r:id="rId10"/>
    <p:sldId id="656" r:id="rId11"/>
    <p:sldId id="658" r:id="rId12"/>
    <p:sldId id="659" r:id="rId13"/>
    <p:sldId id="660" r:id="rId14"/>
    <p:sldId id="662" r:id="rId15"/>
    <p:sldId id="668" r:id="rId16"/>
    <p:sldId id="670" r:id="rId17"/>
    <p:sldId id="674" r:id="rId18"/>
    <p:sldId id="684" r:id="rId19"/>
    <p:sldId id="678" r:id="rId20"/>
    <p:sldId id="680" r:id="rId21"/>
    <p:sldId id="685" r:id="rId22"/>
    <p:sldId id="682" r:id="rId23"/>
    <p:sldId id="679" r:id="rId24"/>
    <p:sldId id="681" r:id="rId25"/>
    <p:sldId id="683" r:id="rId26"/>
    <p:sldId id="633" r:id="rId27"/>
    <p:sldId id="504" r:id="rId28"/>
    <p:sldId id="50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Въведение в тестването на ИС" id="{A764BDC4-FBCF-8642-9DA0-2A050F6690EB}">
          <p14:sldIdLst>
            <p14:sldId id="649"/>
            <p14:sldId id="651"/>
            <p14:sldId id="652"/>
            <p14:sldId id="653"/>
            <p14:sldId id="654"/>
            <p14:sldId id="655"/>
          </p14:sldIdLst>
        </p14:section>
        <p14:section name="Тестване на гранични стойности" id="{A691BA0E-18E6-D749-889D-CCF2193E1FE8}">
          <p14:sldIdLst>
            <p14:sldId id="650"/>
            <p14:sldId id="656"/>
          </p14:sldIdLst>
        </p14:section>
        <p14:section name="Видове тестване" id="{941C84F9-4937-104D-8837-EE794B73CB35}">
          <p14:sldIdLst>
            <p14:sldId id="658"/>
            <p14:sldId id="659"/>
            <p14:sldId id="660"/>
            <p14:sldId id="662"/>
            <p14:sldId id="668"/>
            <p14:sldId id="670"/>
          </p14:sldIdLst>
        </p14:section>
        <p14:section name="Тестване на Здравна информационна система" id="{D231F0DB-2595-C84B-A4CE-E1F9F8FA8A9D}">
          <p14:sldIdLst>
            <p14:sldId id="674"/>
            <p14:sldId id="684"/>
            <p14:sldId id="678"/>
            <p14:sldId id="680"/>
            <p14:sldId id="685"/>
            <p14:sldId id="682"/>
            <p14:sldId id="679"/>
            <p14:sldId id="681"/>
            <p14:sldId id="683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49" autoAdjust="0"/>
    <p:restoredTop sz="95188" autoAdjust="0"/>
  </p:normalViewPr>
  <p:slideViewPr>
    <p:cSldViewPr showGuides="1">
      <p:cViewPr varScale="1">
        <p:scale>
          <a:sx n="75" d="100"/>
          <a:sy n="75" d="100"/>
        </p:scale>
        <p:origin x="763" y="53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10.1.2025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10-Jan-25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959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750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/>
              <a:t>Курс "Информационни </a:t>
            </a:r>
            <a:r>
              <a:rPr lang="bg-BG" dirty="0"/>
              <a:t>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 fontScale="85000" lnSpcReduction="10000"/>
          </a:bodyPr>
          <a:lstStyle/>
          <a:p>
            <a:r>
              <a:rPr lang="bg-BG" dirty="0"/>
              <a:t>Защо, какво и как да тестваме, тестване на гранични стойности, видове тестване, тестване на информационна система</a:t>
            </a:r>
            <a:endParaRPr lang="bg-BG" sz="3200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200" dirty="0"/>
              <a:t>Тестване на информационна система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407" y="3086623"/>
            <a:ext cx="1757160" cy="7880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C06A00-5714-952F-8DDF-4489E6B4D1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40035" y="2763925"/>
            <a:ext cx="3719719" cy="287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099B98-CA13-587E-D73B-D4460A5389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409AE-967E-E3A7-DB64-BB41B4AEF7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Проверява </a:t>
            </a:r>
            <a:r>
              <a:rPr lang="bg-BG" sz="3200" b="1" dirty="0"/>
              <a:t>поведението</a:t>
            </a:r>
            <a:r>
              <a:rPr lang="bg-BG" sz="3200" dirty="0"/>
              <a:t> на </a:t>
            </a:r>
            <a:r>
              <a:rPr lang="bg-BG" sz="3200" b="1" dirty="0"/>
              <a:t>системата</a:t>
            </a:r>
            <a:r>
              <a:rPr lang="bg-BG" sz="3200" dirty="0"/>
              <a:t> при </a:t>
            </a:r>
            <a:r>
              <a:rPr lang="bg-BG" sz="3200" b="1" dirty="0"/>
              <a:t>стойности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на</a:t>
            </a:r>
            <a:r>
              <a:rPr lang="bg-BG" sz="3200" dirty="0"/>
              <a:t> или </a:t>
            </a:r>
            <a:r>
              <a:rPr lang="bg-BG" sz="3200" b="1" dirty="0">
                <a:solidFill>
                  <a:schemeClr val="bg1"/>
                </a:solidFill>
              </a:rPr>
              <a:t>около</a:t>
            </a:r>
            <a:r>
              <a:rPr lang="bg-BG" sz="3200" dirty="0"/>
              <a:t> </a:t>
            </a:r>
            <a:r>
              <a:rPr lang="bg-BG" sz="3200" b="1" dirty="0"/>
              <a:t>границите</a:t>
            </a:r>
            <a:r>
              <a:rPr lang="bg-BG" sz="3200" dirty="0"/>
              <a:t> на </a:t>
            </a:r>
            <a:r>
              <a:rPr lang="bg-BG" sz="3200" b="1" dirty="0">
                <a:solidFill>
                  <a:schemeClr val="bg1"/>
                </a:solidFill>
              </a:rPr>
              <a:t>допустимите диапазони</a:t>
            </a:r>
          </a:p>
          <a:p>
            <a:r>
              <a:rPr lang="bg-BG" sz="3200" dirty="0"/>
              <a:t>Откриват се </a:t>
            </a:r>
            <a:r>
              <a:rPr lang="bg-BG" sz="3200" b="1" dirty="0"/>
              <a:t>грешки</a:t>
            </a:r>
            <a:r>
              <a:rPr lang="bg-BG" sz="3200" dirty="0"/>
              <a:t>, появяващи се </a:t>
            </a:r>
            <a:r>
              <a:rPr lang="bg-BG" sz="3200" b="1" dirty="0">
                <a:solidFill>
                  <a:schemeClr val="bg1"/>
                </a:solidFill>
              </a:rPr>
              <a:t>само</a:t>
            </a:r>
            <a:r>
              <a:rPr lang="bg-BG" sz="3200" dirty="0"/>
              <a:t> при </a:t>
            </a:r>
            <a:r>
              <a:rPr lang="bg-BG" sz="3200" b="1" dirty="0"/>
              <a:t>гранични стойности</a:t>
            </a:r>
          </a:p>
          <a:p>
            <a:r>
              <a:rPr lang="bg-BG" sz="3200" dirty="0"/>
              <a:t>Уверява, че </a:t>
            </a:r>
            <a:r>
              <a:rPr lang="bg-BG" sz="3200" b="1" dirty="0"/>
              <a:t>системата</a:t>
            </a:r>
            <a:r>
              <a:rPr lang="bg-BG" sz="3200" dirty="0"/>
              <a:t> обработва </a:t>
            </a:r>
            <a:r>
              <a:rPr lang="bg-BG" sz="3200" b="1" dirty="0"/>
              <a:t>правилно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минимални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максимални</a:t>
            </a:r>
            <a:r>
              <a:rPr lang="bg-BG" sz="3200" dirty="0"/>
              <a:t> </a:t>
            </a:r>
            <a:r>
              <a:rPr lang="bg-BG" sz="3200" b="1" dirty="0"/>
              <a:t>стойности</a:t>
            </a:r>
          </a:p>
          <a:p>
            <a:r>
              <a:rPr lang="bg-BG" sz="3200" b="1" dirty="0"/>
              <a:t>Пример</a:t>
            </a:r>
            <a:r>
              <a:rPr lang="bg-BG" sz="3200" dirty="0"/>
              <a:t>:</a:t>
            </a:r>
            <a:endParaRPr lang="en-US" sz="3200" dirty="0"/>
          </a:p>
          <a:p>
            <a:pPr lvl="1"/>
            <a:r>
              <a:rPr lang="bg-BG" sz="3000" b="1" dirty="0"/>
              <a:t>Потребителят</a:t>
            </a:r>
            <a:r>
              <a:rPr lang="bg-BG" sz="3000" dirty="0"/>
              <a:t> трябва да е на </a:t>
            </a:r>
            <a:r>
              <a:rPr lang="bg-BG" sz="3000" b="1" dirty="0"/>
              <a:t>възраст</a:t>
            </a:r>
            <a:r>
              <a:rPr lang="bg-BG" sz="3000" dirty="0"/>
              <a:t> между </a:t>
            </a:r>
            <a:r>
              <a:rPr lang="bg-BG" sz="3000" b="1" dirty="0">
                <a:solidFill>
                  <a:schemeClr val="bg1"/>
                </a:solidFill>
              </a:rPr>
              <a:t>18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65</a:t>
            </a:r>
            <a:r>
              <a:rPr lang="bg-BG" sz="3000" dirty="0"/>
              <a:t> години - тестват се стойности като </a:t>
            </a:r>
            <a:r>
              <a:rPr lang="bg-BG" sz="3000" b="1" dirty="0">
                <a:solidFill>
                  <a:schemeClr val="bg1"/>
                </a:solidFill>
              </a:rPr>
              <a:t>17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18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65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66</a:t>
            </a:r>
            <a:endParaRPr lang="en-BG" sz="30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7499FE-E7F3-11C8-20A3-446E91EAA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гранични стойности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06169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1113372" y="5351455"/>
            <a:ext cx="9965257" cy="1237006"/>
          </a:xfrm>
        </p:spPr>
        <p:txBody>
          <a:bodyPr/>
          <a:lstStyle/>
          <a:p>
            <a:r>
              <a:rPr lang="bg-BG" sz="3600" dirty="0"/>
              <a:t>Компонентно тестване, интеграционно тестване, системно тестване, приемно тестване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554000"/>
            <a:ext cx="10961783" cy="768084"/>
          </a:xfrm>
        </p:spPr>
        <p:txBody>
          <a:bodyPr/>
          <a:lstStyle/>
          <a:p>
            <a:r>
              <a:rPr lang="bg-BG" sz="4800" dirty="0"/>
              <a:t>Видове тестване</a:t>
            </a:r>
            <a:endParaRPr lang="en-US" sz="48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E1F26D1-A1F4-0C26-8A1F-A63C231AC8C2}"/>
              </a:ext>
            </a:extLst>
          </p:cNvPr>
          <p:cNvGrpSpPr/>
          <p:nvPr/>
        </p:nvGrpSpPr>
        <p:grpSpPr>
          <a:xfrm>
            <a:off x="4696800" y="1134000"/>
            <a:ext cx="2798400" cy="2668407"/>
            <a:chOff x="4696800" y="1134000"/>
            <a:chExt cx="2798400" cy="2668407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BB966AD8-BEBF-7F19-F7BE-4F36814264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96800" y="1134000"/>
              <a:ext cx="2798400" cy="23934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174EEA3-E2D7-8FA7-E521-A9B74BE3E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66000" y="2153175"/>
              <a:ext cx="1649232" cy="16492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822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099B98-CA13-587E-D73B-D4460A5389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7499FE-E7F3-11C8-20A3-446E91EAA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Видове тестване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BE0792-9879-918E-D9BF-4833B2FCD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000" y="1755088"/>
            <a:ext cx="5310000" cy="473412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B4FBEEB-C968-EEEF-0CD9-1D960A6068E7}"/>
              </a:ext>
            </a:extLst>
          </p:cNvPr>
          <p:cNvCxnSpPr>
            <a:cxnSpLocks/>
          </p:cNvCxnSpPr>
          <p:nvPr/>
        </p:nvCxnSpPr>
        <p:spPr>
          <a:xfrm flipV="1">
            <a:off x="10797275" y="1655365"/>
            <a:ext cx="0" cy="4797969"/>
          </a:xfrm>
          <a:prstGeom prst="straightConnector1">
            <a:avLst/>
          </a:prstGeom>
          <a:ln w="63500" cap="rnd">
            <a:solidFill>
              <a:schemeClr val="accent6">
                <a:lumMod val="10000"/>
              </a:schemeClr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CA0470E1-A28D-3A5D-63C4-658A10436DD2}"/>
              </a:ext>
            </a:extLst>
          </p:cNvPr>
          <p:cNvGrpSpPr/>
          <p:nvPr/>
        </p:nvGrpSpPr>
        <p:grpSpPr>
          <a:xfrm>
            <a:off x="1467598" y="1599619"/>
            <a:ext cx="3990615" cy="1132422"/>
            <a:chOff x="498935" y="1577051"/>
            <a:chExt cx="2721000" cy="1073610"/>
          </a:xfrm>
        </p:grpSpPr>
        <p:sp>
          <p:nvSpPr>
            <p:cNvPr id="8" name="Flowchart: Alternate Process 99">
              <a:extLst>
                <a:ext uri="{FF2B5EF4-FFF2-40B4-BE49-F238E27FC236}">
                  <a16:creationId xmlns:a16="http://schemas.microsoft.com/office/drawing/2014/main" id="{FE65EFF3-53A9-6EC9-0040-486ECF1D479B}"/>
                </a:ext>
              </a:extLst>
            </p:cNvPr>
            <p:cNvSpPr/>
            <p:nvPr/>
          </p:nvSpPr>
          <p:spPr bwMode="auto">
            <a:xfrm>
              <a:off x="498935" y="1597986"/>
              <a:ext cx="2721000" cy="1052675"/>
            </a:xfrm>
            <a:prstGeom prst="flowChartAlternateProcess">
              <a:avLst/>
            </a:prstGeom>
            <a:noFill/>
            <a:ln w="19050">
              <a:solidFill>
                <a:schemeClr val="tx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681119-D93A-5F7F-7CD0-4B3998998A58}"/>
                </a:ext>
              </a:extLst>
            </p:cNvPr>
            <p:cNvSpPr txBox="1"/>
            <p:nvPr/>
          </p:nvSpPr>
          <p:spPr>
            <a:xfrm>
              <a:off x="658197" y="1577051"/>
              <a:ext cx="2402476" cy="9578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solidFill>
                    <a:schemeClr val="bg1"/>
                  </a:solidFill>
                </a:rPr>
                <a:t>Приемно</a:t>
              </a:r>
              <a:r>
                <a:rPr lang="bg-BG" sz="2400" dirty="0"/>
                <a:t> </a:t>
              </a:r>
              <a:r>
                <a:rPr lang="bg-BG" sz="2400" b="1" dirty="0">
                  <a:solidFill>
                    <a:schemeClr val="bg1"/>
                  </a:solidFill>
                </a:rPr>
                <a:t>тестване</a:t>
              </a:r>
              <a:br>
                <a:rPr lang="bg-BG" sz="2400" b="1" dirty="0">
                  <a:solidFill>
                    <a:schemeClr val="bg1"/>
                  </a:solidFill>
                </a:rPr>
              </a:br>
              <a:r>
                <a:rPr lang="bg-BG" sz="2400" b="1" dirty="0"/>
                <a:t>(</a:t>
              </a:r>
              <a:r>
                <a:rPr lang="es-ES" sz="2400" b="1" dirty="0"/>
                <a:t>Acceptance </a:t>
              </a:r>
              <a:r>
                <a:rPr lang="es-ES_tradnl" sz="2400" b="1" dirty="0"/>
                <a:t>Testing</a:t>
              </a:r>
              <a:r>
                <a:rPr lang="en-US" sz="2400" b="1" dirty="0"/>
                <a:t>)</a:t>
              </a:r>
              <a:endParaRPr lang="en-US" sz="24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081AFBE-AED0-0786-9524-4A40999E5830}"/>
              </a:ext>
            </a:extLst>
          </p:cNvPr>
          <p:cNvGrpSpPr/>
          <p:nvPr/>
        </p:nvGrpSpPr>
        <p:grpSpPr>
          <a:xfrm>
            <a:off x="881393" y="4164842"/>
            <a:ext cx="5145881" cy="1110340"/>
            <a:chOff x="91031" y="1573521"/>
            <a:chExt cx="3501510" cy="1110340"/>
          </a:xfrm>
        </p:grpSpPr>
        <p:sp>
          <p:nvSpPr>
            <p:cNvPr id="11" name="Flowchart: Alternate Process 109">
              <a:extLst>
                <a:ext uri="{FF2B5EF4-FFF2-40B4-BE49-F238E27FC236}">
                  <a16:creationId xmlns:a16="http://schemas.microsoft.com/office/drawing/2014/main" id="{079E510B-7C34-62DE-FA99-4F03A5B01765}"/>
                </a:ext>
              </a:extLst>
            </p:cNvPr>
            <p:cNvSpPr/>
            <p:nvPr/>
          </p:nvSpPr>
          <p:spPr bwMode="auto">
            <a:xfrm>
              <a:off x="498935" y="1597986"/>
              <a:ext cx="2721000" cy="1052675"/>
            </a:xfrm>
            <a:prstGeom prst="flowChartAlternateProcess">
              <a:avLst/>
            </a:prstGeom>
            <a:noFill/>
            <a:ln w="19050">
              <a:solidFill>
                <a:schemeClr val="tx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6618D66-5DA9-4A40-5717-0F9AB05BB13B}"/>
                </a:ext>
              </a:extLst>
            </p:cNvPr>
            <p:cNvSpPr txBox="1"/>
            <p:nvPr/>
          </p:nvSpPr>
          <p:spPr>
            <a:xfrm>
              <a:off x="91031" y="1573521"/>
              <a:ext cx="3501510" cy="11103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norm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300" b="1" dirty="0">
                  <a:solidFill>
                    <a:schemeClr val="bg1"/>
                  </a:solidFill>
                </a:rPr>
                <a:t>Интеграционно</a:t>
              </a:r>
              <a:r>
                <a:rPr lang="bg-BG" sz="2300" dirty="0"/>
                <a:t> </a:t>
              </a:r>
              <a:r>
                <a:rPr lang="bg-BG" sz="2300" b="1" dirty="0">
                  <a:solidFill>
                    <a:schemeClr val="bg1"/>
                  </a:solidFill>
                </a:rPr>
                <a:t>тестване</a:t>
              </a:r>
              <a:br>
                <a:rPr lang="en-US" sz="2300" dirty="0"/>
              </a:br>
              <a:r>
                <a:rPr lang="en-US" sz="2300" b="1" dirty="0"/>
                <a:t>(Integration Testing)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97D03B1-56B3-A590-25A1-4988737E37CE}"/>
              </a:ext>
            </a:extLst>
          </p:cNvPr>
          <p:cNvGrpSpPr/>
          <p:nvPr/>
        </p:nvGrpSpPr>
        <p:grpSpPr>
          <a:xfrm>
            <a:off x="1058973" y="5435365"/>
            <a:ext cx="4788298" cy="1080000"/>
            <a:chOff x="220272" y="1570661"/>
            <a:chExt cx="3236063" cy="1080000"/>
          </a:xfrm>
        </p:grpSpPr>
        <p:sp>
          <p:nvSpPr>
            <p:cNvPr id="14" name="Flowchart: Alternate Process 115">
              <a:extLst>
                <a:ext uri="{FF2B5EF4-FFF2-40B4-BE49-F238E27FC236}">
                  <a16:creationId xmlns:a16="http://schemas.microsoft.com/office/drawing/2014/main" id="{4DAD07EC-6378-8134-162D-B18A91E85FD6}"/>
                </a:ext>
              </a:extLst>
            </p:cNvPr>
            <p:cNvSpPr/>
            <p:nvPr/>
          </p:nvSpPr>
          <p:spPr bwMode="auto">
            <a:xfrm>
              <a:off x="498935" y="1597986"/>
              <a:ext cx="2721000" cy="1052675"/>
            </a:xfrm>
            <a:prstGeom prst="flowChartAlternateProcess">
              <a:avLst/>
            </a:prstGeom>
            <a:noFill/>
            <a:ln w="19050">
              <a:solidFill>
                <a:schemeClr val="tx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FEF2E95-28DD-00D2-D8FA-9C4DAA0726D7}"/>
                </a:ext>
              </a:extLst>
            </p:cNvPr>
            <p:cNvSpPr txBox="1"/>
            <p:nvPr/>
          </p:nvSpPr>
          <p:spPr>
            <a:xfrm>
              <a:off x="220272" y="1570661"/>
              <a:ext cx="3236063" cy="10103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solidFill>
                    <a:schemeClr val="bg1"/>
                  </a:solidFill>
                </a:rPr>
                <a:t>Компонентно</a:t>
              </a:r>
              <a:r>
                <a:rPr lang="bg-BG" sz="2400" dirty="0"/>
                <a:t> </a:t>
              </a:r>
              <a:r>
                <a:rPr lang="bg-BG" sz="2400" b="1" dirty="0">
                  <a:solidFill>
                    <a:schemeClr val="bg1"/>
                  </a:solidFill>
                </a:rPr>
                <a:t>тестване</a:t>
              </a:r>
              <a:br>
                <a:rPr lang="bg-BG" sz="2400" dirty="0"/>
              </a:br>
              <a:r>
                <a:rPr lang="en-US" sz="2400" b="1" dirty="0"/>
                <a:t>(Unit Testing)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8BFD72F-8796-02C1-4893-4CA4FD24EE0A}"/>
              </a:ext>
            </a:extLst>
          </p:cNvPr>
          <p:cNvGrpSpPr/>
          <p:nvPr/>
        </p:nvGrpSpPr>
        <p:grpSpPr>
          <a:xfrm>
            <a:off x="1475829" y="2918623"/>
            <a:ext cx="3990618" cy="1086036"/>
            <a:chOff x="239554" y="2757258"/>
            <a:chExt cx="3990618" cy="1086036"/>
          </a:xfrm>
        </p:grpSpPr>
        <p:sp>
          <p:nvSpPr>
            <p:cNvPr id="17" name="Flowchart: Alternate Process 112">
              <a:extLst>
                <a:ext uri="{FF2B5EF4-FFF2-40B4-BE49-F238E27FC236}">
                  <a16:creationId xmlns:a16="http://schemas.microsoft.com/office/drawing/2014/main" id="{327F054C-568D-876F-9D06-23D1960AA5A2}"/>
                </a:ext>
              </a:extLst>
            </p:cNvPr>
            <p:cNvSpPr/>
            <p:nvPr/>
          </p:nvSpPr>
          <p:spPr bwMode="auto">
            <a:xfrm>
              <a:off x="239554" y="2790619"/>
              <a:ext cx="3990618" cy="1052675"/>
            </a:xfrm>
            <a:prstGeom prst="flowChartAlternateProcess">
              <a:avLst/>
            </a:prstGeom>
            <a:noFill/>
            <a:ln w="19050">
              <a:solidFill>
                <a:schemeClr val="tx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06D0FA3-9AF7-6000-43AB-09F995FA579E}"/>
                </a:ext>
              </a:extLst>
            </p:cNvPr>
            <p:cNvSpPr txBox="1"/>
            <p:nvPr/>
          </p:nvSpPr>
          <p:spPr>
            <a:xfrm>
              <a:off x="455946" y="2757258"/>
              <a:ext cx="3523468" cy="10103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solidFill>
                    <a:schemeClr val="bg1"/>
                  </a:solidFill>
                </a:rPr>
                <a:t>Системно</a:t>
              </a:r>
              <a:r>
                <a:rPr lang="bg-BG" sz="2400" dirty="0"/>
                <a:t> </a:t>
              </a:r>
              <a:r>
                <a:rPr lang="bg-BG" sz="2400" b="1" dirty="0">
                  <a:solidFill>
                    <a:schemeClr val="bg1"/>
                  </a:solidFill>
                </a:rPr>
                <a:t>тестване</a:t>
              </a:r>
              <a:br>
                <a:rPr lang="bg-BG" sz="2400" b="1" dirty="0">
                  <a:solidFill>
                    <a:schemeClr val="bg1"/>
                  </a:solidFill>
                </a:rPr>
              </a:br>
              <a:r>
                <a:rPr lang="bg-BG" sz="2400" b="1" dirty="0"/>
                <a:t>(</a:t>
              </a:r>
              <a:r>
                <a:rPr lang="en-US" sz="2400" b="1" dirty="0"/>
                <a:t>System</a:t>
              </a:r>
              <a:r>
                <a:rPr lang="es-ES" sz="2400" b="1" dirty="0"/>
                <a:t> Testing</a:t>
              </a:r>
              <a:r>
                <a:rPr lang="en-US" sz="2400" b="1" dirty="0"/>
                <a:t>)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7226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E05E01-845B-0B4E-BF66-2AA173A8D4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36A3C-DE8F-1F70-EB6B-738C2E119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00598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Нарича се още </a:t>
            </a:r>
            <a:r>
              <a:rPr lang="bg-BG" sz="3200" b="1" dirty="0">
                <a:solidFill>
                  <a:schemeClr val="bg1"/>
                </a:solidFill>
              </a:rPr>
              <a:t>компонентно тестване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Тества </a:t>
            </a:r>
            <a:r>
              <a:rPr lang="bg-BG" sz="3200" b="1" dirty="0">
                <a:solidFill>
                  <a:schemeClr val="bg1"/>
                </a:solidFill>
              </a:rPr>
              <a:t>отделни компоненти </a:t>
            </a:r>
            <a:r>
              <a:rPr lang="bg-BG" sz="3200" dirty="0"/>
              <a:t>на </a:t>
            </a:r>
            <a:r>
              <a:rPr lang="bg-BG" sz="3200" b="1" dirty="0"/>
              <a:t>софтуера</a:t>
            </a:r>
          </a:p>
          <a:p>
            <a:pPr lvl="1"/>
            <a:r>
              <a:rPr lang="bg-BG" sz="3200" dirty="0"/>
              <a:t>Отделна </a:t>
            </a:r>
            <a:r>
              <a:rPr lang="bg-BG" sz="3200" b="1" dirty="0"/>
              <a:t>функция</a:t>
            </a:r>
            <a:r>
              <a:rPr lang="bg-BG" sz="3200" dirty="0"/>
              <a:t>, </a:t>
            </a:r>
            <a:r>
              <a:rPr lang="bg-BG" sz="3200" b="1" dirty="0"/>
              <a:t>метод</a:t>
            </a:r>
            <a:r>
              <a:rPr lang="bg-BG" sz="3200" dirty="0"/>
              <a:t>, </a:t>
            </a:r>
            <a:r>
              <a:rPr lang="bg-BG" sz="3200" b="1" dirty="0"/>
              <a:t>модул</a:t>
            </a:r>
            <a:r>
              <a:rPr lang="bg-BG" sz="3200" dirty="0"/>
              <a:t>, </a:t>
            </a:r>
            <a:r>
              <a:rPr lang="bg-BG" sz="3200" b="1" dirty="0"/>
              <a:t>обект</a:t>
            </a:r>
            <a:r>
              <a:rPr lang="bg-BG" sz="3200" dirty="0"/>
              <a:t> и т.н.</a:t>
            </a:r>
          </a:p>
          <a:p>
            <a:r>
              <a:rPr lang="bg-BG" sz="3200" dirty="0"/>
              <a:t>Обикновено се извършва от самите </a:t>
            </a:r>
            <a:r>
              <a:rPr lang="bg-BG" sz="3200" b="1" dirty="0">
                <a:solidFill>
                  <a:schemeClr val="bg1"/>
                </a:solidFill>
              </a:rPr>
              <a:t>програмисти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Пример</a:t>
            </a:r>
            <a:r>
              <a:rPr lang="en-US" sz="3200" dirty="0"/>
              <a:t>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en-US" sz="3000" dirty="0"/>
              <a:t>Програмата задава </a:t>
            </a:r>
            <a:r>
              <a:rPr lang="bg-BG" altLang="en-US" sz="3000" b="1" dirty="0"/>
              <a:t>въпрос</a:t>
            </a:r>
            <a:r>
              <a:rPr lang="en-US" altLang="en-US" sz="3000" dirty="0"/>
              <a:t>: "</a:t>
            </a:r>
            <a:r>
              <a:rPr lang="bg-BG" altLang="en-US" sz="3000" b="1" dirty="0">
                <a:solidFill>
                  <a:schemeClr val="bg1"/>
                </a:solidFill>
              </a:rPr>
              <a:t>На колко години си</a:t>
            </a:r>
            <a:r>
              <a:rPr lang="en-US" altLang="en-US" sz="3000" dirty="0"/>
              <a:t>?"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en-US" sz="3000" dirty="0"/>
              <a:t>Програмата прочита</a:t>
            </a:r>
            <a:r>
              <a:rPr lang="en-US" altLang="en-US" sz="3000" dirty="0"/>
              <a:t> </a:t>
            </a:r>
            <a:r>
              <a:rPr lang="bg-BG" altLang="en-US" sz="3000" b="1" dirty="0"/>
              <a:t>въдените</a:t>
            </a:r>
            <a:r>
              <a:rPr lang="bg-BG" altLang="en-US" sz="3000" dirty="0"/>
              <a:t> от </a:t>
            </a:r>
            <a:r>
              <a:rPr lang="bg-BG" altLang="en-US" sz="3000" b="1" dirty="0"/>
              <a:t>потребителя</a:t>
            </a:r>
            <a:r>
              <a:rPr lang="bg-BG" altLang="en-US" sz="3000" dirty="0"/>
              <a:t> </a:t>
            </a:r>
            <a:r>
              <a:rPr lang="en-US" altLang="en-US" sz="3000" dirty="0"/>
              <a:t>"</a:t>
            </a:r>
            <a:r>
              <a:rPr lang="bg-BG" altLang="en-US" sz="3000" b="1" dirty="0">
                <a:solidFill>
                  <a:schemeClr val="bg1"/>
                </a:solidFill>
              </a:rPr>
              <a:t>години</a:t>
            </a:r>
            <a:r>
              <a:rPr lang="en-US" altLang="en-US" sz="3000" dirty="0"/>
              <a:t>" </a:t>
            </a:r>
            <a:endParaRPr lang="bg-BG" altLang="en-US" sz="3000" dirty="0"/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en-US" sz="2800" dirty="0"/>
              <a:t>Ако годините</a:t>
            </a:r>
            <a:r>
              <a:rPr lang="en-US" altLang="en-US" sz="2800" dirty="0"/>
              <a:t> </a:t>
            </a:r>
            <a:r>
              <a:rPr lang="bg-BG" altLang="en-US" sz="2800" dirty="0"/>
              <a:t>са </a:t>
            </a:r>
            <a:r>
              <a:rPr lang="en-US" altLang="en-US" sz="2800" b="1" dirty="0">
                <a:solidFill>
                  <a:schemeClr val="bg1"/>
                </a:solidFill>
              </a:rPr>
              <a:t>&gt;= 18</a:t>
            </a:r>
            <a:r>
              <a:rPr lang="bg-BG" altLang="en-US" sz="2800" dirty="0"/>
              <a:t> </a:t>
            </a: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bg-BG" altLang="en-US" sz="2800" dirty="0"/>
              <a:t>връща</a:t>
            </a:r>
            <a:r>
              <a:rPr lang="en-US" altLang="en-US" sz="2800" dirty="0"/>
              <a:t> </a:t>
            </a:r>
            <a:r>
              <a:rPr lang="bg-BG" altLang="en-US" sz="2800" b="1" dirty="0">
                <a:solidFill>
                  <a:schemeClr val="bg1"/>
                </a:solidFill>
              </a:rPr>
              <a:t>вярно</a:t>
            </a:r>
            <a:endParaRPr lang="en-US" altLang="en-US" sz="2800" b="1" dirty="0">
              <a:solidFill>
                <a:schemeClr val="bg1"/>
              </a:solidFill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en-US" sz="2800" dirty="0"/>
              <a:t>В противен случай</a:t>
            </a:r>
            <a:r>
              <a:rPr lang="en-US" altLang="en-US" sz="2800" dirty="0"/>
              <a:t> </a:t>
            </a: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bg-BG" altLang="en-US" sz="2800" dirty="0"/>
              <a:t>връща</a:t>
            </a:r>
            <a:r>
              <a:rPr lang="en-US" altLang="en-US" sz="2800" dirty="0"/>
              <a:t> </a:t>
            </a:r>
            <a:r>
              <a:rPr lang="bg-BG" altLang="en-US" sz="2800" b="1" dirty="0">
                <a:solidFill>
                  <a:schemeClr val="bg1"/>
                </a:solidFill>
              </a:rPr>
              <a:t>невярно</a:t>
            </a:r>
            <a:endParaRPr lang="en-US" sz="2800" b="1" dirty="0">
              <a:solidFill>
                <a:schemeClr val="bg1"/>
              </a:solidFill>
            </a:endParaRPr>
          </a:p>
          <a:p>
            <a:endParaRPr lang="bg-BG" sz="32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8F7A0F9-DB1F-D908-8F64-0D95ED9A1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Юнит тестване (</a:t>
            </a:r>
            <a:r>
              <a:rPr lang="en-US" dirty="0"/>
              <a:t>Unit Testing)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F399C7-AA47-4502-C0E9-2B63584A1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9484">
            <a:off x="9757798" y="1507101"/>
            <a:ext cx="2095265" cy="209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78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552385-2C9C-FEF8-0912-5E0B8C7343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80986-3295-0F42-D9BB-990C11172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Тестване на </a:t>
            </a:r>
            <a:r>
              <a:rPr lang="bg-BG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взаимодействието между компоненти</a:t>
            </a:r>
          </a:p>
          <a:p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Отделните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компоненти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се тестват в </a:t>
            </a:r>
            <a:r>
              <a:rPr lang="bg-BG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група</a:t>
            </a:r>
            <a:endParaRPr lang="ru-RU" sz="3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от </a:t>
            </a:r>
            <a:r>
              <a:rPr lang="bg-BG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програмисти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QA </a:t>
            </a:r>
            <a:r>
              <a:rPr lang="bg-BG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специалисти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или </a:t>
            </a:r>
            <a:r>
              <a:rPr lang="bg-BG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специални интеграционни екипи</a:t>
            </a:r>
            <a:endParaRPr lang="en-US" sz="3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Пример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Здравна информационна система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има няколко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модула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bg-BG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компоненти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):</a:t>
            </a:r>
          </a:p>
          <a:p>
            <a:pPr lvl="2"/>
            <a:r>
              <a:rPr lang="bg-BG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Входна форма </a:t>
            </a:r>
            <a:r>
              <a:rPr lang="en-US" sz="2600" dirty="0">
                <a:sym typeface="Wingdings" panose="05000000000000000000" pitchFamily="2" charset="2"/>
              </a:rPr>
              <a:t>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Главна форма </a:t>
            </a:r>
            <a:r>
              <a:rPr lang="en-US" sz="2600" dirty="0">
                <a:sym typeface="Wingdings" panose="05000000000000000000" pitchFamily="2" charset="2"/>
              </a:rPr>
              <a:t>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Форма за пациенти</a:t>
            </a:r>
            <a:endParaRPr lang="en-US" sz="2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Искаме да проверим дали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работят </a:t>
            </a:r>
            <a:r>
              <a:rPr lang="bg-BG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заедно</a:t>
            </a:r>
          </a:p>
          <a:p>
            <a:pPr lvl="1"/>
            <a:endParaRPr lang="en-US" sz="2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3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bg-BG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3200" b="1" dirty="0">
              <a:solidFill>
                <a:schemeClr val="bg1"/>
              </a:solidFill>
              <a:latin typeface="inter-regular"/>
            </a:endParaRPr>
          </a:p>
          <a:p>
            <a:endParaRPr lang="en-US" sz="3000" b="1" dirty="0"/>
          </a:p>
          <a:p>
            <a:pPr marL="442912" lvl="1" indent="0">
              <a:buNone/>
            </a:pPr>
            <a:endParaRPr lang="en-US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F3A3EB-D629-83B3-4CB9-07D78BEFC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Интеграционно тестване</a:t>
            </a:r>
            <a:r>
              <a:rPr lang="en-US" dirty="0"/>
              <a:t> (Integration Testing)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C3D567-C0D8-54D3-1D4C-3C8289FC1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9707" y="4410279"/>
            <a:ext cx="2237030" cy="18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3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E744C5-2F45-E671-3458-524FC79766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4D751-C429-B202-0451-C46AFB92C3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5598" cy="5528766"/>
          </a:xfrm>
        </p:spPr>
        <p:txBody>
          <a:bodyPr>
            <a:normAutofit/>
          </a:bodyPr>
          <a:lstStyle/>
          <a:p>
            <a:r>
              <a:rPr lang="bg-BG" sz="3200" dirty="0"/>
              <a:t>Фокусира се върху </a:t>
            </a:r>
            <a:r>
              <a:rPr lang="bg-BG" sz="3200" b="1" dirty="0">
                <a:solidFill>
                  <a:schemeClr val="bg1"/>
                </a:solidFill>
              </a:rPr>
              <a:t>цялата система</a:t>
            </a:r>
          </a:p>
          <a:p>
            <a:pPr lvl="1"/>
            <a:r>
              <a:rPr lang="bg-BG" sz="3200" dirty="0"/>
              <a:t>Нейното </a:t>
            </a:r>
            <a:r>
              <a:rPr lang="bg-BG" sz="3200" b="1" dirty="0">
                <a:solidFill>
                  <a:schemeClr val="bg1"/>
                </a:solidFill>
              </a:rPr>
              <a:t>поведение</a:t>
            </a:r>
            <a:r>
              <a:rPr lang="bg-BG" sz="3200" dirty="0"/>
              <a:t> </a:t>
            </a:r>
            <a:r>
              <a:rPr lang="en-US" sz="3200" dirty="0"/>
              <a:t>(</a:t>
            </a:r>
            <a:r>
              <a:rPr lang="bg-BG" sz="3200" b="1" dirty="0"/>
              <a:t>какво прави системата</a:t>
            </a:r>
            <a:r>
              <a:rPr lang="en-US" sz="3200" dirty="0"/>
              <a:t>)</a:t>
            </a:r>
            <a:endParaRPr lang="bg-BG" sz="3200" dirty="0"/>
          </a:p>
          <a:p>
            <a:pPr lvl="1"/>
            <a:r>
              <a:rPr lang="bg-BG" sz="3200" dirty="0"/>
              <a:t>Нейните </a:t>
            </a:r>
            <a:r>
              <a:rPr lang="bg-BG" sz="3200" b="1" dirty="0">
                <a:solidFill>
                  <a:schemeClr val="bg1"/>
                </a:solidFill>
              </a:rPr>
              <a:t>възможности</a:t>
            </a:r>
            <a:r>
              <a:rPr lang="bg-BG" sz="3200" dirty="0"/>
              <a:t> </a:t>
            </a:r>
            <a:r>
              <a:rPr lang="en-US" sz="3200" dirty="0"/>
              <a:t>(</a:t>
            </a:r>
            <a:r>
              <a:rPr lang="bg-BG" sz="3200" b="1" dirty="0"/>
              <a:t>как се справя системата</a:t>
            </a:r>
            <a:r>
              <a:rPr lang="en-US" sz="3200" dirty="0"/>
              <a:t>)</a:t>
            </a:r>
            <a:endParaRPr lang="bg-BG" sz="3200" dirty="0"/>
          </a:p>
          <a:p>
            <a:r>
              <a:rPr lang="bg-BG" sz="3200" dirty="0"/>
              <a:t>Извършва се само от </a:t>
            </a:r>
            <a:r>
              <a:rPr lang="en-US" sz="3200" b="1" dirty="0">
                <a:solidFill>
                  <a:schemeClr val="bg1"/>
                </a:solidFill>
              </a:rPr>
              <a:t>QA </a:t>
            </a:r>
            <a:r>
              <a:rPr lang="bg-BG" sz="3200" b="1" dirty="0">
                <a:solidFill>
                  <a:schemeClr val="bg1"/>
                </a:solidFill>
              </a:rPr>
              <a:t>специалисти</a:t>
            </a:r>
            <a:endParaRPr lang="en-US" sz="3200" b="1" dirty="0">
              <a:solidFill>
                <a:schemeClr val="bg1"/>
              </a:solidFill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sz="3200" dirty="0"/>
              <a:t>Пример</a:t>
            </a:r>
            <a:r>
              <a:rPr lang="en-US" sz="3200" dirty="0"/>
              <a:t>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Тестване на </a:t>
            </a:r>
            <a:r>
              <a:rPr lang="bg-BG" alt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модула</a:t>
            </a:r>
            <a:r>
              <a:rPr lang="bg-BG" alt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за </a:t>
            </a:r>
            <a:r>
              <a:rPr lang="bg-BG" alt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вход</a:t>
            </a:r>
            <a:r>
              <a:rPr lang="bg-BG" alt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- попълване на </a:t>
            </a:r>
            <a:r>
              <a:rPr lang="bg-BG" alt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потребителско име</a:t>
            </a:r>
            <a:r>
              <a:rPr lang="bg-BG" altLang="en-US" sz="3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alt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bg-BG" alt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парола</a:t>
            </a:r>
            <a:endParaRPr lang="en-US" altLang="en-US" sz="3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en-US" sz="3000" dirty="0"/>
              <a:t>Програмата прочита</a:t>
            </a:r>
            <a:r>
              <a:rPr lang="en-US" altLang="en-US" sz="3000" dirty="0"/>
              <a:t> </a:t>
            </a:r>
            <a:r>
              <a:rPr lang="bg-BG" altLang="en-US" sz="3000" b="1" dirty="0"/>
              <a:t>въведените</a:t>
            </a:r>
            <a:r>
              <a:rPr lang="bg-BG" altLang="en-US" sz="3000" dirty="0"/>
              <a:t> от </a:t>
            </a:r>
            <a:r>
              <a:rPr lang="bg-BG" altLang="en-US" sz="3000" b="1" dirty="0"/>
              <a:t>потребителя</a:t>
            </a:r>
            <a:r>
              <a:rPr lang="bg-BG" altLang="en-US" sz="3000" dirty="0"/>
              <a:t> </a:t>
            </a:r>
            <a:r>
              <a:rPr lang="bg-BG" altLang="en-US" sz="3000" b="1" dirty="0">
                <a:solidFill>
                  <a:schemeClr val="bg1"/>
                </a:solidFill>
              </a:rPr>
              <a:t>данни</a:t>
            </a: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en-US" sz="2800" dirty="0"/>
              <a:t>Ако данните отговарят на </a:t>
            </a:r>
            <a:r>
              <a:rPr lang="bg-BG" altLang="en-US" sz="2800" b="1" dirty="0"/>
              <a:t>потребител</a:t>
            </a:r>
            <a:r>
              <a:rPr lang="bg-BG" altLang="en-US" sz="2800" dirty="0"/>
              <a:t> в </a:t>
            </a:r>
            <a:r>
              <a:rPr lang="bg-BG" altLang="en-US" sz="2800" b="1" dirty="0"/>
              <a:t>БД</a:t>
            </a:r>
            <a:r>
              <a:rPr lang="en-US" altLang="en-US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bg-BG" altLang="en-US" sz="2800" dirty="0"/>
              <a:t>връща</a:t>
            </a:r>
            <a:r>
              <a:rPr lang="en-US" altLang="en-US" sz="2800" dirty="0"/>
              <a:t> </a:t>
            </a:r>
            <a:r>
              <a:rPr lang="bg-BG" altLang="en-US" sz="2800" b="1" dirty="0">
                <a:solidFill>
                  <a:schemeClr val="bg1"/>
                </a:solidFill>
              </a:rPr>
              <a:t>вярно</a:t>
            </a:r>
            <a:endParaRPr lang="en-US" altLang="en-US" sz="2800" b="1" dirty="0">
              <a:solidFill>
                <a:schemeClr val="bg1"/>
              </a:solidFill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en-US" sz="2800" dirty="0"/>
              <a:t>В противен случай</a:t>
            </a:r>
            <a:r>
              <a:rPr lang="en-US" sz="2800" dirty="0">
                <a:sym typeface="Wingdings" panose="05000000000000000000" pitchFamily="2" charset="2"/>
              </a:rPr>
              <a:t> </a:t>
            </a:r>
            <a:r>
              <a:rPr lang="en-US" altLang="en-US" sz="2800" dirty="0"/>
              <a:t> </a:t>
            </a:r>
            <a:r>
              <a:rPr lang="bg-BG" altLang="en-US" sz="2800" dirty="0"/>
              <a:t>връща</a:t>
            </a:r>
            <a:r>
              <a:rPr lang="en-US" altLang="en-US" sz="2800" dirty="0"/>
              <a:t> </a:t>
            </a:r>
            <a:r>
              <a:rPr lang="bg-BG" altLang="en-US" sz="2800" b="1" dirty="0">
                <a:solidFill>
                  <a:schemeClr val="bg1"/>
                </a:solidFill>
              </a:rPr>
              <a:t>невярно</a:t>
            </a:r>
            <a:endParaRPr lang="en-US" altLang="en-US" sz="2800" b="1" dirty="0">
              <a:solidFill>
                <a:schemeClr val="bg1"/>
              </a:solidFill>
            </a:endParaRPr>
          </a:p>
          <a:p>
            <a:endParaRPr lang="bg-BG" sz="30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D5C3CA-5A74-4CDF-3815-C86EFADAE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Системно тестване </a:t>
            </a:r>
            <a:r>
              <a:rPr lang="en-BG" dirty="0"/>
              <a:t>(</a:t>
            </a:r>
            <a:r>
              <a:rPr lang="en-US" dirty="0"/>
              <a:t>System Testing</a:t>
            </a:r>
            <a:r>
              <a:rPr lang="en-BG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0A1940-3BE9-B3A3-0B51-E0F25FFE4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9508" y="1196125"/>
            <a:ext cx="2295000" cy="229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6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AFB488-9B8B-BBDA-201A-54E52A7E92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45A96-41BC-E9F7-9878-0EFAC99AFF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bg-BG" sz="3200" dirty="0"/>
              <a:t>Валидира цялостно </a:t>
            </a:r>
            <a:r>
              <a:rPr lang="bg-BG" sz="3200" b="1" dirty="0"/>
              <a:t>функционално</a:t>
            </a:r>
            <a:r>
              <a:rPr lang="bg-BG" sz="3200" dirty="0"/>
              <a:t> </a:t>
            </a:r>
            <a:r>
              <a:rPr lang="bg-BG" sz="3200" b="1" dirty="0"/>
              <a:t>бизнес решение</a:t>
            </a:r>
          </a:p>
          <a:p>
            <a:pPr lvl="1"/>
            <a:r>
              <a:rPr lang="bg-BG" sz="3000" dirty="0"/>
              <a:t>Всички </a:t>
            </a:r>
            <a:r>
              <a:rPr lang="en-US" sz="3000" dirty="0"/>
              <a:t>use cases </a:t>
            </a:r>
            <a:r>
              <a:rPr lang="bg-BG" sz="3000" dirty="0"/>
              <a:t>трябва да работят коректно</a:t>
            </a:r>
          </a:p>
          <a:p>
            <a:r>
              <a:rPr lang="bg-BG" sz="3200" dirty="0"/>
              <a:t>Приемното тестване се изпълнява:</a:t>
            </a:r>
          </a:p>
          <a:p>
            <a:pPr lvl="1"/>
            <a:r>
              <a:rPr lang="bg-BG" sz="3000" dirty="0"/>
              <a:t>От </a:t>
            </a:r>
            <a:r>
              <a:rPr lang="bg-BG" sz="3000" b="1" dirty="0">
                <a:solidFill>
                  <a:schemeClr val="bg1"/>
                </a:solidFill>
              </a:rPr>
              <a:t>членове</a:t>
            </a:r>
            <a:r>
              <a:rPr lang="bg-BG" sz="3000" dirty="0"/>
              <a:t> на </a:t>
            </a:r>
            <a:r>
              <a:rPr lang="bg-BG" sz="3000" b="1" dirty="0"/>
              <a:t>бизнес екипа </a:t>
            </a:r>
            <a:r>
              <a:rPr lang="bg-BG" sz="3000" dirty="0"/>
              <a:t>(</a:t>
            </a:r>
            <a:r>
              <a:rPr lang="bg-BG" sz="3000" b="1" dirty="0"/>
              <a:t>алфа тестване</a:t>
            </a:r>
            <a:r>
              <a:rPr lang="bg-BG" sz="3000" dirty="0"/>
              <a:t>)</a:t>
            </a:r>
          </a:p>
          <a:p>
            <a:pPr lvl="1"/>
            <a:r>
              <a:rPr lang="bg-BG" sz="3000" dirty="0"/>
              <a:t>От </a:t>
            </a:r>
            <a:r>
              <a:rPr lang="bg-BG" sz="3000" b="1" dirty="0">
                <a:solidFill>
                  <a:schemeClr val="bg1"/>
                </a:solidFill>
              </a:rPr>
              <a:t>крайни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b="1" dirty="0">
                <a:solidFill>
                  <a:schemeClr val="bg1"/>
                </a:solidFill>
              </a:rPr>
              <a:t>потребители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dirty="0"/>
              <a:t>(</a:t>
            </a:r>
            <a:r>
              <a:rPr lang="bg-BG" sz="3000" b="1" dirty="0"/>
              <a:t>бета тестване</a:t>
            </a:r>
            <a:r>
              <a:rPr lang="bg-BG" sz="3000" dirty="0"/>
              <a:t>)</a:t>
            </a:r>
          </a:p>
          <a:p>
            <a:r>
              <a:rPr lang="bg-BG" sz="3200" dirty="0"/>
              <a:t>Пример</a:t>
            </a:r>
            <a:r>
              <a:rPr lang="en-US" sz="3200" dirty="0"/>
              <a:t>:</a:t>
            </a:r>
          </a:p>
          <a:p>
            <a:pPr lvl="1"/>
            <a:r>
              <a:rPr lang="bg-BG" sz="3000" b="1" dirty="0"/>
              <a:t>Здравната информационна система </a:t>
            </a:r>
            <a:r>
              <a:rPr lang="bg-BG" sz="3000" dirty="0"/>
              <a:t>се тества първо </a:t>
            </a:r>
            <a:r>
              <a:rPr lang="bg-BG" sz="3000" b="1" dirty="0">
                <a:solidFill>
                  <a:schemeClr val="bg1"/>
                </a:solidFill>
              </a:rPr>
              <a:t>локално</a:t>
            </a:r>
            <a:r>
              <a:rPr lang="bg-BG" sz="3000" dirty="0"/>
              <a:t> </a:t>
            </a:r>
            <a:r>
              <a:rPr lang="en-US" sz="3000" dirty="0"/>
              <a:t>(</a:t>
            </a:r>
            <a:r>
              <a:rPr lang="bg-BG" sz="3000" b="1" dirty="0"/>
              <a:t>алфа тестване</a:t>
            </a:r>
            <a:r>
              <a:rPr lang="en-US" sz="3000" dirty="0"/>
              <a:t>)</a:t>
            </a:r>
            <a:endParaRPr lang="bg-BG" sz="3000" dirty="0"/>
          </a:p>
          <a:p>
            <a:pPr lvl="1"/>
            <a:r>
              <a:rPr lang="bg-BG" sz="3000" dirty="0"/>
              <a:t>След това от </a:t>
            </a:r>
            <a:r>
              <a:rPr lang="bg-BG" sz="3000" b="1" dirty="0">
                <a:solidFill>
                  <a:schemeClr val="bg1"/>
                </a:solidFill>
              </a:rPr>
              <a:t>външни потребители </a:t>
            </a:r>
            <a:r>
              <a:rPr lang="en-US" sz="3000" dirty="0"/>
              <a:t>(</a:t>
            </a:r>
            <a:r>
              <a:rPr lang="bg-BG" sz="3000" b="1" dirty="0"/>
              <a:t>бета тестване</a:t>
            </a:r>
            <a:r>
              <a:rPr lang="en-US" sz="3000" dirty="0"/>
              <a:t>)</a:t>
            </a:r>
            <a:endParaRPr lang="en-BG" sz="3000" dirty="0"/>
          </a:p>
          <a:p>
            <a:pPr lvl="1"/>
            <a:endParaRPr lang="bg-BG" sz="3000" dirty="0"/>
          </a:p>
          <a:p>
            <a:pPr lvl="1"/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60B47F3-12D7-6763-36DF-DFD0062FD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Приемно тестване (</a:t>
            </a:r>
            <a:r>
              <a:rPr lang="en-US" dirty="0"/>
              <a:t>Acceptance Testing)</a:t>
            </a:r>
            <a:endParaRPr lang="en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44225C7-3915-A885-F889-87228282D8BA}"/>
              </a:ext>
            </a:extLst>
          </p:cNvPr>
          <p:cNvGrpSpPr/>
          <p:nvPr/>
        </p:nvGrpSpPr>
        <p:grpSpPr>
          <a:xfrm>
            <a:off x="8937485" y="1351477"/>
            <a:ext cx="3047030" cy="2970000"/>
            <a:chOff x="8862000" y="1314000"/>
            <a:chExt cx="3330000" cy="3330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568F4AA-C0A2-7F0C-2AE9-B02ACB5FEF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62000" y="1314000"/>
              <a:ext cx="3330000" cy="33300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496330D-77BF-9F48-7645-CA38D9529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0236000" y="2868168"/>
              <a:ext cx="1083336" cy="11216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A1A0DA2-3D86-68F9-D2B1-6B604A501D0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1566338" y="5407683"/>
            <a:ext cx="9059325" cy="1124551"/>
          </a:xfrm>
        </p:spPr>
        <p:txBody>
          <a:bodyPr/>
          <a:lstStyle/>
          <a:p>
            <a:r>
              <a:rPr lang="bg-BG" sz="3600" dirty="0"/>
              <a:t>Тестване на входна форма, тестване на отделни функционалности</a:t>
            </a:r>
            <a:endParaRPr lang="en-BG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EBB189-2D7D-7F5C-C49E-1CC1C439CDD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554000"/>
            <a:ext cx="10961783" cy="768084"/>
          </a:xfrm>
        </p:spPr>
        <p:txBody>
          <a:bodyPr/>
          <a:lstStyle/>
          <a:p>
            <a:r>
              <a:rPr lang="bg-BG" sz="4000" dirty="0"/>
              <a:t>Тестване на "Здравна информационна система"</a:t>
            </a:r>
            <a:endParaRPr lang="en-BG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E99939-E310-622C-4CE4-7BE18F464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738" y="1395362"/>
            <a:ext cx="2400524" cy="240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857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98C247-AACD-5340-A1BE-925CA23738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E8A0E-F5AC-855D-BC23-063F56474E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TODO: </a:t>
            </a:r>
            <a:r>
              <a:rPr lang="bg-BG" dirty="0">
                <a:highlight>
                  <a:srgbClr val="FFFF00"/>
                </a:highlight>
              </a:rPr>
              <a:t>тестваме с валидни данни </a:t>
            </a:r>
            <a:r>
              <a:rPr lang="bg-BG" dirty="0">
                <a:highlight>
                  <a:srgbClr val="FFFF00"/>
                </a:highlight>
                <a:sym typeface="Wingdings" panose="05000000000000000000" pitchFamily="2" charset="2"/>
              </a:rPr>
              <a:t> всичко трябва да работи коректно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BA4E5B-6288-5F3E-750A-72719EE34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входна форма</a:t>
            </a:r>
            <a:r>
              <a:rPr lang="en-US" dirty="0"/>
              <a:t> </a:t>
            </a:r>
            <a:r>
              <a:rPr lang="bg-BG" dirty="0"/>
              <a:t>– валидни данни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46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BFDF33-CE58-8752-AF23-ACEC409A29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6E9C9-2346-820F-4300-6EF1E1A4B5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Въвеждане на </a:t>
            </a:r>
            <a:r>
              <a:rPr lang="bg-BG" sz="3000" b="1" dirty="0">
                <a:solidFill>
                  <a:schemeClr val="bg1"/>
                </a:solidFill>
              </a:rPr>
              <a:t>невалидно потребителско име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bg-BG" sz="3000" dirty="0"/>
              <a:t>и </a:t>
            </a:r>
            <a:r>
              <a:rPr lang="bg-BG" sz="3000" b="1" dirty="0">
                <a:solidFill>
                  <a:schemeClr val="bg1"/>
                </a:solidFill>
              </a:rPr>
              <a:t>невалидна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b="1" dirty="0">
                <a:solidFill>
                  <a:schemeClr val="bg1"/>
                </a:solidFill>
              </a:rPr>
              <a:t>парола</a:t>
            </a:r>
            <a:endParaRPr lang="en-BG" sz="30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82B428-42AF-F1D7-D78C-DBB970F4C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входна форма</a:t>
            </a:r>
            <a:r>
              <a:rPr lang="en-US" dirty="0"/>
              <a:t> 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5F8AFA-2D83-7334-7559-0E50D0F15D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84054" y="1743005"/>
            <a:ext cx="2514600" cy="2413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3C6CC3-8FE9-8601-4F9D-CB1B15DEC3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724" y="2910036"/>
            <a:ext cx="4765829" cy="249193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20416AA-B863-DDEF-14A0-9D86929E83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96754" y="4202392"/>
            <a:ext cx="2514600" cy="247611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62AEF174-40E5-8B7D-07A4-564D513E7960}"/>
              </a:ext>
            </a:extLst>
          </p:cNvPr>
          <p:cNvSpPr/>
          <p:nvPr/>
        </p:nvSpPr>
        <p:spPr>
          <a:xfrm>
            <a:off x="4527062" y="3661005"/>
            <a:ext cx="1292400" cy="99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215632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 fontScale="85000" lnSpcReduction="10000"/>
          </a:bodyPr>
          <a:lstStyle/>
          <a:p>
            <a:r>
              <a:rPr lang="bg-BG" dirty="0"/>
              <a:t>Въведение в </a:t>
            </a:r>
            <a:r>
              <a:rPr lang="bg-BG" b="1" dirty="0">
                <a:solidFill>
                  <a:schemeClr val="bg1"/>
                </a:solidFill>
              </a:rPr>
              <a:t>тестването</a:t>
            </a:r>
            <a:r>
              <a:rPr lang="bg-BG" dirty="0"/>
              <a:t> на </a:t>
            </a:r>
            <a:r>
              <a:rPr lang="bg-BG" b="1" dirty="0"/>
              <a:t>информационна система</a:t>
            </a:r>
          </a:p>
          <a:p>
            <a:pPr lvl="1"/>
            <a:r>
              <a:rPr lang="bg-BG" sz="3300" b="1" dirty="0"/>
              <a:t>Цел </a:t>
            </a:r>
            <a:r>
              <a:rPr lang="bg-BG" sz="3300" dirty="0"/>
              <a:t>на</a:t>
            </a:r>
            <a:r>
              <a:rPr lang="bg-BG" sz="3300" b="1" dirty="0"/>
              <a:t> тестването</a:t>
            </a:r>
            <a:r>
              <a:rPr lang="bg-BG" sz="3300" dirty="0"/>
              <a:t> и </a:t>
            </a:r>
            <a:r>
              <a:rPr lang="bg-BG" sz="3300" b="1" dirty="0"/>
              <a:t>типове тестване</a:t>
            </a:r>
          </a:p>
          <a:p>
            <a:pPr lvl="1"/>
            <a:r>
              <a:rPr lang="bg-BG" sz="3300" dirty="0"/>
              <a:t>​</a:t>
            </a:r>
            <a:r>
              <a:rPr lang="bg-BG" sz="3300" b="1" dirty="0"/>
              <a:t>Защо</a:t>
            </a:r>
            <a:r>
              <a:rPr lang="bg-BG" sz="3300" dirty="0"/>
              <a:t>, </a:t>
            </a:r>
            <a:r>
              <a:rPr lang="bg-BG" sz="3300" b="1" dirty="0"/>
              <a:t>какво</a:t>
            </a:r>
            <a:r>
              <a:rPr lang="bg-BG" sz="3300" dirty="0"/>
              <a:t> и </a:t>
            </a:r>
            <a:r>
              <a:rPr lang="bg-BG" sz="3300" b="1" dirty="0"/>
              <a:t>как</a:t>
            </a:r>
            <a:r>
              <a:rPr lang="bg-BG" sz="3300" dirty="0"/>
              <a:t> да тестваме?</a:t>
            </a:r>
          </a:p>
          <a:p>
            <a:r>
              <a:rPr lang="bg-BG" dirty="0"/>
              <a:t>Тестване на </a:t>
            </a:r>
            <a:r>
              <a:rPr lang="bg-BG" b="1" dirty="0">
                <a:solidFill>
                  <a:schemeClr val="bg1"/>
                </a:solidFill>
              </a:rPr>
              <a:t>гранични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стойности</a:t>
            </a:r>
          </a:p>
          <a:p>
            <a:r>
              <a:rPr lang="bg-BG" dirty="0"/>
              <a:t>Видове </a:t>
            </a:r>
            <a:r>
              <a:rPr lang="bg-BG" b="1" dirty="0"/>
              <a:t>тестване</a:t>
            </a:r>
          </a:p>
          <a:p>
            <a:pPr lvl="1">
              <a:buClr>
                <a:schemeClr val="tx1"/>
              </a:buClr>
            </a:pPr>
            <a:r>
              <a:rPr lang="bg-BG" sz="3300" b="1" dirty="0">
                <a:solidFill>
                  <a:schemeClr val="bg1"/>
                </a:solidFill>
              </a:rPr>
              <a:t>Компонентно</a:t>
            </a:r>
            <a:r>
              <a:rPr lang="bg-BG" sz="3300" b="1" dirty="0"/>
              <a:t> </a:t>
            </a:r>
            <a:r>
              <a:rPr lang="bg-BG" sz="3300" b="1" dirty="0">
                <a:solidFill>
                  <a:schemeClr val="bg1"/>
                </a:solidFill>
              </a:rPr>
              <a:t>тестване</a:t>
            </a:r>
            <a:r>
              <a:rPr lang="bg-BG" sz="3300" dirty="0"/>
              <a:t>, </a:t>
            </a:r>
            <a:r>
              <a:rPr lang="bg-BG" sz="3300" b="1" dirty="0">
                <a:solidFill>
                  <a:schemeClr val="bg1"/>
                </a:solidFill>
              </a:rPr>
              <a:t>интеграционно</a:t>
            </a:r>
            <a:r>
              <a:rPr lang="bg-BG" sz="3300" b="1" dirty="0"/>
              <a:t> </a:t>
            </a:r>
            <a:r>
              <a:rPr lang="bg-BG" sz="3300" b="1" dirty="0">
                <a:solidFill>
                  <a:schemeClr val="bg1"/>
                </a:solidFill>
              </a:rPr>
              <a:t>тестване</a:t>
            </a:r>
            <a:r>
              <a:rPr lang="bg-BG" sz="3300" dirty="0"/>
              <a:t>, </a:t>
            </a:r>
            <a:r>
              <a:rPr lang="bg-BG" sz="3300" b="1" dirty="0">
                <a:solidFill>
                  <a:schemeClr val="bg1"/>
                </a:solidFill>
              </a:rPr>
              <a:t>системно</a:t>
            </a:r>
            <a:r>
              <a:rPr lang="bg-BG" sz="3300" b="1" dirty="0"/>
              <a:t> </a:t>
            </a:r>
            <a:r>
              <a:rPr lang="bg-BG" sz="3300" b="1" dirty="0">
                <a:solidFill>
                  <a:schemeClr val="bg1"/>
                </a:solidFill>
              </a:rPr>
              <a:t>тестване</a:t>
            </a:r>
            <a:r>
              <a:rPr lang="bg-BG" sz="3300" dirty="0"/>
              <a:t>, </a:t>
            </a:r>
            <a:r>
              <a:rPr lang="bg-BG" sz="3300" b="1" dirty="0">
                <a:solidFill>
                  <a:schemeClr val="bg1"/>
                </a:solidFill>
              </a:rPr>
              <a:t>приемно</a:t>
            </a:r>
            <a:r>
              <a:rPr lang="bg-BG" sz="3300" b="1" dirty="0"/>
              <a:t> </a:t>
            </a:r>
            <a:r>
              <a:rPr lang="bg-BG" sz="3300" b="1" dirty="0">
                <a:solidFill>
                  <a:schemeClr val="bg1"/>
                </a:solidFill>
              </a:rPr>
              <a:t>тестване</a:t>
            </a:r>
          </a:p>
          <a:p>
            <a:pPr>
              <a:buClr>
                <a:schemeClr val="tx1"/>
              </a:buClr>
            </a:pPr>
            <a:r>
              <a:rPr lang="bg-BG" dirty="0"/>
              <a:t>​Тестване на "</a:t>
            </a:r>
            <a:r>
              <a:rPr lang="bg-BG" b="1" dirty="0"/>
              <a:t>Здравна информационна система</a:t>
            </a:r>
            <a:r>
              <a:rPr lang="bg-BG" dirty="0"/>
              <a:t>"</a:t>
            </a:r>
          </a:p>
          <a:p>
            <a:pPr lvl="1"/>
            <a:r>
              <a:rPr lang="bg-BG" sz="3300" dirty="0"/>
              <a:t>Тестване на </a:t>
            </a:r>
            <a:r>
              <a:rPr lang="bg-BG" sz="3300" b="1" dirty="0">
                <a:solidFill>
                  <a:schemeClr val="bg1"/>
                </a:solidFill>
              </a:rPr>
              <a:t>входна форма</a:t>
            </a:r>
            <a:r>
              <a:rPr lang="bg-BG" sz="3300" dirty="0"/>
              <a:t>, тестване на </a:t>
            </a:r>
            <a:r>
              <a:rPr lang="bg-BG" sz="3300" b="1" dirty="0">
                <a:solidFill>
                  <a:schemeClr val="bg1"/>
                </a:solidFill>
              </a:rPr>
              <a:t>отделни функционалности</a:t>
            </a:r>
            <a:endParaRPr lang="en-BG" sz="3300" b="1" dirty="0">
              <a:solidFill>
                <a:schemeClr val="bg1"/>
              </a:solidFill>
            </a:endParaRPr>
          </a:p>
          <a:p>
            <a:pPr lvl="1"/>
            <a:endParaRPr lang="bg-BG" sz="3200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74DB6F-FF7C-BC35-F11D-61354CB618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50552-E07C-49F4-26FF-1B46104C01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Регистрация</a:t>
            </a:r>
            <a:r>
              <a:rPr lang="bg-BG" dirty="0"/>
              <a:t> при </a:t>
            </a:r>
            <a:r>
              <a:rPr lang="bg-BG" b="1" dirty="0">
                <a:solidFill>
                  <a:schemeClr val="bg1"/>
                </a:solidFill>
              </a:rPr>
              <a:t>съществуващ админ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D0F8422-F5C8-3E30-CC07-79BF242BA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входна форма </a:t>
            </a:r>
            <a:r>
              <a:rPr lang="en-US" dirty="0"/>
              <a:t>(2)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71257C-9C0B-0DBB-60AA-2FCCDDDD0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6251" y="2496979"/>
            <a:ext cx="3355400" cy="330404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96A640-2A7B-A8A1-7934-D11EFDCA1E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749" y="2789412"/>
            <a:ext cx="5132581" cy="234219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F8012785-605E-6758-0412-64EF04F98E81}"/>
              </a:ext>
            </a:extLst>
          </p:cNvPr>
          <p:cNvSpPr/>
          <p:nvPr/>
        </p:nvSpPr>
        <p:spPr>
          <a:xfrm>
            <a:off x="4517500" y="3654000"/>
            <a:ext cx="1292400" cy="99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266AC6-9B8D-224D-D0DC-7ED3ACD1EF74}"/>
              </a:ext>
            </a:extLst>
          </p:cNvPr>
          <p:cNvSpPr/>
          <p:nvPr/>
        </p:nvSpPr>
        <p:spPr bwMode="auto">
          <a:xfrm>
            <a:off x="4341000" y="5344325"/>
            <a:ext cx="4663149" cy="121396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TODO: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заглавие трябва да е "Регистрация на админ"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0462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201406-195B-25A8-135C-967C5D720F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D66D76-4F40-630D-85B7-E87434DD23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B0C49-70E8-38E7-0894-6675484619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TODO: </a:t>
            </a:r>
            <a:r>
              <a:rPr lang="bg-BG" dirty="0">
                <a:highlight>
                  <a:srgbClr val="FFFF00"/>
                </a:highlight>
              </a:rPr>
              <a:t>тестваме с валидни данни </a:t>
            </a:r>
            <a:r>
              <a:rPr lang="bg-BG" dirty="0">
                <a:highlight>
                  <a:srgbClr val="FFFF00"/>
                </a:highlight>
                <a:sym typeface="Wingdings" panose="05000000000000000000" pitchFamily="2" charset="2"/>
              </a:rPr>
              <a:t> всичко трябва да работи коректно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E11B39-1FDD-245E-BE82-9319CC558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отделни функционалности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95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3F0418-3DFD-6248-BC26-8D7AD2A15A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91B10F-C327-5F1D-563F-ABB4832590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Добавяне</a:t>
            </a:r>
            <a:r>
              <a:rPr lang="bg-BG" dirty="0"/>
              <a:t> на </a:t>
            </a:r>
            <a:r>
              <a:rPr lang="bg-BG" b="1" dirty="0"/>
              <a:t>пациент</a:t>
            </a:r>
            <a:r>
              <a:rPr lang="bg-BG" dirty="0"/>
              <a:t> с </a:t>
            </a:r>
            <a:r>
              <a:rPr lang="bg-BG" b="1" dirty="0">
                <a:solidFill>
                  <a:schemeClr val="bg1"/>
                </a:solidFill>
              </a:rPr>
              <a:t>празно име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F20275D-4A0B-ECA0-466F-961433274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отделни функционалности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DF844A-2771-3425-B4BF-DC892FBED2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6858" y="2415440"/>
            <a:ext cx="4326190" cy="309013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F31CA5-B0C0-D6F6-68BD-4380686F00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824"/>
          <a:stretch/>
        </p:blipFill>
        <p:spPr>
          <a:xfrm>
            <a:off x="6543448" y="2727255"/>
            <a:ext cx="5132552" cy="257172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164DD3B1-AB92-4356-90E9-550A6BBDE248}"/>
              </a:ext>
            </a:extLst>
          </p:cNvPr>
          <p:cNvSpPr/>
          <p:nvPr/>
        </p:nvSpPr>
        <p:spPr>
          <a:xfrm>
            <a:off x="5053340" y="3518117"/>
            <a:ext cx="1292400" cy="99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42530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F83F77-E350-4492-88E8-DC5C19F738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FC265-C97E-E92D-FD07-906747ECD4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Добавяне</a:t>
            </a:r>
            <a:r>
              <a:rPr lang="bg-BG" dirty="0"/>
              <a:t> на </a:t>
            </a:r>
            <a:r>
              <a:rPr lang="bg-BG" b="1" dirty="0"/>
              <a:t>пациент</a:t>
            </a:r>
            <a:r>
              <a:rPr lang="bg-BG" dirty="0"/>
              <a:t> с вече </a:t>
            </a:r>
            <a:r>
              <a:rPr lang="bg-BG" b="1" dirty="0">
                <a:solidFill>
                  <a:schemeClr val="bg1"/>
                </a:solidFill>
              </a:rPr>
              <a:t>съществуващо ЕГН </a:t>
            </a:r>
            <a:r>
              <a:rPr lang="bg-BG" dirty="0"/>
              <a:t>в </a:t>
            </a:r>
            <a:r>
              <a:rPr lang="bg-BG" b="1" dirty="0"/>
              <a:t>БД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6F1E15-46A5-19C9-F531-15419CD96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отделни функционалности</a:t>
            </a:r>
            <a:r>
              <a:rPr lang="en-US" dirty="0"/>
              <a:t> (2)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8DC2D1-5B62-7106-AEBF-C5677B9741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5403" y="2299987"/>
            <a:ext cx="4590000" cy="32890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88A7E8-64E8-43A3-DAA9-0AF584D0FA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953" y="2568094"/>
            <a:ext cx="4284047" cy="27528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7BA3790E-7311-7444-7138-CC2FBF68B838}"/>
              </a:ext>
            </a:extLst>
          </p:cNvPr>
          <p:cNvSpPr/>
          <p:nvPr/>
        </p:nvSpPr>
        <p:spPr>
          <a:xfrm>
            <a:off x="5597478" y="3449495"/>
            <a:ext cx="1292400" cy="99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7260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30DEDB-3B4E-8039-754D-7AF5F1D8B4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B945D-7F6D-43FF-E1E7-485110562F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Редактиране</a:t>
            </a:r>
            <a:r>
              <a:rPr lang="bg-BG" dirty="0"/>
              <a:t> на </a:t>
            </a:r>
            <a:r>
              <a:rPr lang="bg-BG" b="1" dirty="0"/>
              <a:t>пациент</a:t>
            </a:r>
            <a:r>
              <a:rPr lang="bg-BG" dirty="0"/>
              <a:t> с </a:t>
            </a:r>
            <a:r>
              <a:rPr lang="bg-BG" b="1" dirty="0">
                <a:solidFill>
                  <a:schemeClr val="bg1"/>
                </a:solidFill>
              </a:rPr>
              <a:t>невалиден телефон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EAC310-BC60-6507-3829-006185AE7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отделни функционалности </a:t>
            </a:r>
            <a:r>
              <a:rPr lang="en-BG" dirty="0"/>
              <a:t>(3)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9349EC-003C-BD68-0FB2-4CCFD9DF1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0902" y="2226220"/>
            <a:ext cx="4995000" cy="354278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8F3CC2-341D-B95B-BC44-2EC7501B6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500" y="2571585"/>
            <a:ext cx="4109500" cy="281544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E578535E-51EA-3A5C-A2B3-EDE35E205BE0}"/>
              </a:ext>
            </a:extLst>
          </p:cNvPr>
          <p:cNvSpPr/>
          <p:nvPr/>
        </p:nvSpPr>
        <p:spPr>
          <a:xfrm>
            <a:off x="5880001" y="3484307"/>
            <a:ext cx="1292400" cy="99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62711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91013C-DB49-5724-16C7-6DA8DB98E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53A7A1-3087-933E-5365-28D10B6DD6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0874E-4629-00E2-4C81-C83E974BD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Добавяне</a:t>
            </a:r>
            <a:r>
              <a:rPr lang="bg-BG" dirty="0"/>
              <a:t> на </a:t>
            </a:r>
            <a:r>
              <a:rPr lang="bg-BG" b="1" dirty="0"/>
              <a:t>пациент</a:t>
            </a:r>
            <a:r>
              <a:rPr lang="bg-BG" dirty="0"/>
              <a:t> с </a:t>
            </a:r>
            <a:r>
              <a:rPr lang="bg-BG" b="1" dirty="0">
                <a:solidFill>
                  <a:schemeClr val="bg1"/>
                </a:solidFill>
              </a:rPr>
              <a:t>твърде дълго име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FDFB31A-8235-83B5-7AED-9BB79E7E5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отделни функционалности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DEF7B2-FC8F-CD95-900F-21EDEAE47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6858" y="2415440"/>
            <a:ext cx="4326190" cy="309013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4019A4-5829-1FEA-B24A-8EFBC69551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824"/>
          <a:stretch/>
        </p:blipFill>
        <p:spPr>
          <a:xfrm>
            <a:off x="6543448" y="2727255"/>
            <a:ext cx="5132552" cy="257172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053A6B91-D5A5-DE7C-A75F-BC7EECE396F4}"/>
              </a:ext>
            </a:extLst>
          </p:cNvPr>
          <p:cNvSpPr/>
          <p:nvPr/>
        </p:nvSpPr>
        <p:spPr>
          <a:xfrm>
            <a:off x="5053340" y="3518117"/>
            <a:ext cx="1292400" cy="99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EEA0BE-0724-BA45-1C85-3DA64CBC31CA}"/>
              </a:ext>
            </a:extLst>
          </p:cNvPr>
          <p:cNvSpPr txBox="1"/>
          <p:nvPr/>
        </p:nvSpPr>
        <p:spPr>
          <a:xfrm>
            <a:off x="555200" y="3007729"/>
            <a:ext cx="2429218" cy="411111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200" noProof="1"/>
              <a:t>ааааааааааааааааааааааааааааа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F1C672-0778-F826-7DD3-0E47556A07BB}"/>
              </a:ext>
            </a:extLst>
          </p:cNvPr>
          <p:cNvSpPr/>
          <p:nvPr/>
        </p:nvSpPr>
        <p:spPr bwMode="auto">
          <a:xfrm>
            <a:off x="2966818" y="4649375"/>
            <a:ext cx="6070244" cy="202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TODO: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да се тества какво се случва!!!</a:t>
            </a:r>
          </a:p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Ако намерим грешка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sym typeface="Wingdings" panose="05000000000000000000" pitchFamily="2" charset="2"/>
              </a:rPr>
              <a:t> супер  докладваме я. Да се провери дали съобщението за грешка е адекватно.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7677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Правилното тестване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спестява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време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ресурси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Предотвратява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проблеми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преди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внедряване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Може да покрива всички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възможни сценарии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Юнит тестване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==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тестване на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единичен компонент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Интеграционно тестване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==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тестване на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взаимодействието между компонентите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Системно тестване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QA-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те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тестват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цялата система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Приемно тестване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==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Клиентът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тества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крайния продукт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1566338" y="5454449"/>
            <a:ext cx="9059325" cy="1124551"/>
          </a:xfrm>
        </p:spPr>
        <p:txBody>
          <a:bodyPr/>
          <a:lstStyle/>
          <a:p>
            <a:r>
              <a:rPr lang="bg-BG" dirty="0"/>
              <a:t>Цел на тестването, типове тестване, защо, какво и как да тестваме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554000"/>
            <a:ext cx="10961783" cy="768084"/>
          </a:xfrm>
        </p:spPr>
        <p:txBody>
          <a:bodyPr/>
          <a:lstStyle/>
          <a:p>
            <a:r>
              <a:rPr lang="bg-BG" dirty="0"/>
              <a:t>Въведение в тестването на ИС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63705D2-FEB9-8408-4545-F833AD633D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68" t="7350" r="55906" b="55249"/>
          <a:stretch/>
        </p:blipFill>
        <p:spPr>
          <a:xfrm>
            <a:off x="4806126" y="1494000"/>
            <a:ext cx="2579748" cy="241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F0E326-E6FE-F7D1-4BBD-DF6804901E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29AEF-526F-536A-0E25-9509BDC0F7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100" dirty="0"/>
              <a:t>Откриване на </a:t>
            </a:r>
            <a:r>
              <a:rPr lang="bg-BG" sz="3100" b="1" dirty="0">
                <a:solidFill>
                  <a:schemeClr val="bg1"/>
                </a:solidFill>
              </a:rPr>
              <a:t>грешки</a:t>
            </a:r>
            <a:r>
              <a:rPr lang="bg-BG" sz="3100" dirty="0"/>
              <a:t> и </a:t>
            </a:r>
            <a:r>
              <a:rPr lang="bg-BG" sz="3100" b="1" dirty="0">
                <a:solidFill>
                  <a:schemeClr val="bg1"/>
                </a:solidFill>
              </a:rPr>
              <a:t>проблеми</a:t>
            </a:r>
            <a:r>
              <a:rPr lang="bg-BG" sz="3100" dirty="0"/>
              <a:t> в </a:t>
            </a:r>
            <a:r>
              <a:rPr lang="bg-BG" sz="3100" b="1" dirty="0"/>
              <a:t>софтуера </a:t>
            </a:r>
            <a:r>
              <a:rPr lang="bg-BG" sz="3100" dirty="0"/>
              <a:t>преди </a:t>
            </a:r>
            <a:r>
              <a:rPr lang="bg-BG" sz="3100" b="1" dirty="0"/>
              <a:t>внедряване</a:t>
            </a:r>
          </a:p>
          <a:p>
            <a:r>
              <a:rPr lang="bg-BG" sz="3100" dirty="0"/>
              <a:t>Уверяване в </a:t>
            </a:r>
            <a:r>
              <a:rPr lang="bg-BG" sz="3100" b="1" dirty="0">
                <a:solidFill>
                  <a:schemeClr val="bg1"/>
                </a:solidFill>
              </a:rPr>
              <a:t>работоспособността</a:t>
            </a:r>
            <a:r>
              <a:rPr lang="bg-BG" sz="3100" dirty="0"/>
              <a:t> и </a:t>
            </a:r>
            <a:r>
              <a:rPr lang="bg-BG" sz="3100" b="1" dirty="0">
                <a:solidFill>
                  <a:schemeClr val="bg1"/>
                </a:solidFill>
              </a:rPr>
              <a:t>функционирането</a:t>
            </a:r>
            <a:r>
              <a:rPr lang="bg-BG" sz="3100" dirty="0"/>
              <a:t> според </a:t>
            </a:r>
            <a:r>
              <a:rPr lang="bg-BG" sz="3100" b="1" dirty="0"/>
              <a:t>изискванията</a:t>
            </a:r>
            <a:r>
              <a:rPr lang="bg-BG" sz="3100" dirty="0"/>
              <a:t> на </a:t>
            </a:r>
            <a:r>
              <a:rPr lang="bg-BG" sz="3100" b="1" dirty="0"/>
              <a:t>системата</a:t>
            </a:r>
          </a:p>
          <a:p>
            <a:r>
              <a:rPr lang="bg-BG" sz="3100" dirty="0"/>
              <a:t>Повишаване на </a:t>
            </a:r>
            <a:r>
              <a:rPr lang="bg-BG" sz="3100" b="1" dirty="0">
                <a:solidFill>
                  <a:schemeClr val="bg1"/>
                </a:solidFill>
              </a:rPr>
              <a:t>качеството</a:t>
            </a:r>
            <a:r>
              <a:rPr lang="bg-BG" sz="3100" dirty="0"/>
              <a:t> и </a:t>
            </a:r>
            <a:r>
              <a:rPr lang="bg-BG" sz="3100" b="1" dirty="0">
                <a:solidFill>
                  <a:schemeClr val="bg1"/>
                </a:solidFill>
              </a:rPr>
              <a:t>надеждността </a:t>
            </a:r>
            <a:r>
              <a:rPr lang="bg-BG" sz="3100" dirty="0"/>
              <a:t>за по-добро </a:t>
            </a:r>
            <a:r>
              <a:rPr lang="bg-BG" sz="3100" b="1" dirty="0"/>
              <a:t>потребителско изживяване</a:t>
            </a:r>
            <a:r>
              <a:rPr lang="bg-BG" sz="3100" dirty="0"/>
              <a:t> и предотвратяване на </a:t>
            </a:r>
            <a:r>
              <a:rPr lang="bg-BG" sz="3100" b="1" dirty="0"/>
              <a:t>бъдещи проблеми</a:t>
            </a:r>
            <a:endParaRPr lang="en-BG" sz="31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CFC5A1-FD22-AAF4-A111-6218CD559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Цел на тестването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4480AF-FCE0-2C8C-F4CB-FB3D52A65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00" y="4121249"/>
            <a:ext cx="5061782" cy="253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74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8FBF29-8811-2F67-5CED-E9B7CE2423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EA4A44-2A3F-4957-152D-5A0A96249F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Нефункционално тестване</a:t>
            </a:r>
          </a:p>
          <a:p>
            <a:pPr lvl="1"/>
            <a:r>
              <a:rPr lang="bg-BG" sz="3000" dirty="0"/>
              <a:t>Фокусира се върху </a:t>
            </a:r>
            <a:r>
              <a:rPr lang="bg-BG" sz="3000" b="1" dirty="0">
                <a:solidFill>
                  <a:schemeClr val="bg1"/>
                </a:solidFill>
              </a:rPr>
              <a:t>производителност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сигурност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използваемост</a:t>
            </a:r>
            <a:r>
              <a:rPr lang="bg-BG" sz="3000" dirty="0"/>
              <a:t> на системата</a:t>
            </a:r>
          </a:p>
          <a:p>
            <a:pPr lvl="1"/>
            <a:r>
              <a:rPr lang="bg-BG" sz="3000" dirty="0"/>
              <a:t>Гарантира, че </a:t>
            </a:r>
            <a:r>
              <a:rPr lang="bg-BG" sz="3000" b="1" dirty="0"/>
              <a:t>системата</a:t>
            </a:r>
            <a:r>
              <a:rPr lang="bg-BG" sz="3000" dirty="0"/>
              <a:t> може да обработва </a:t>
            </a:r>
            <a:r>
              <a:rPr lang="bg-BG" sz="3000" b="1" dirty="0">
                <a:solidFill>
                  <a:schemeClr val="bg1"/>
                </a:solidFill>
              </a:rPr>
              <a:t>очакваното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b="1" dirty="0">
                <a:solidFill>
                  <a:schemeClr val="bg1"/>
                </a:solidFill>
              </a:rPr>
              <a:t>натоварване</a:t>
            </a:r>
            <a:r>
              <a:rPr lang="bg-BG" sz="3000" dirty="0"/>
              <a:t>, да </a:t>
            </a:r>
            <a:r>
              <a:rPr lang="bg-BG" sz="3000" b="1" dirty="0">
                <a:solidFill>
                  <a:schemeClr val="bg1"/>
                </a:solidFill>
              </a:rPr>
              <a:t>защитава данните </a:t>
            </a:r>
            <a:r>
              <a:rPr lang="bg-BG" sz="3000" dirty="0"/>
              <a:t>на </a:t>
            </a:r>
            <a:r>
              <a:rPr lang="bg-BG" sz="3000" b="1" dirty="0"/>
              <a:t>потребителите</a:t>
            </a:r>
            <a:r>
              <a:rPr lang="bg-BG" sz="3000" dirty="0"/>
              <a:t> и да предлага </a:t>
            </a:r>
            <a:r>
              <a:rPr lang="bg-BG" sz="3000" b="1" dirty="0">
                <a:solidFill>
                  <a:schemeClr val="bg1"/>
                </a:solidFill>
              </a:rPr>
              <a:t>ефективно потребителско изживяване</a:t>
            </a:r>
            <a:endParaRPr lang="en-BG" sz="3000" b="1" dirty="0">
              <a:solidFill>
                <a:schemeClr val="bg1"/>
              </a:solidFill>
            </a:endParaRPr>
          </a:p>
          <a:p>
            <a:endParaRPr lang="en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73D2C-7724-2888-E6B9-C9A35929AF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Функционално тестване</a:t>
            </a:r>
          </a:p>
          <a:p>
            <a:pPr lvl="1"/>
            <a:r>
              <a:rPr lang="bg-BG" sz="3000" dirty="0"/>
              <a:t>Проверява дали различните </a:t>
            </a:r>
            <a:r>
              <a:rPr lang="bg-BG" sz="3000" b="1" dirty="0">
                <a:solidFill>
                  <a:schemeClr val="bg1"/>
                </a:solidFill>
              </a:rPr>
              <a:t>функционалности</a:t>
            </a:r>
            <a:r>
              <a:rPr lang="bg-BG" sz="3000" dirty="0"/>
              <a:t> на </a:t>
            </a:r>
            <a:r>
              <a:rPr lang="bg-BG" sz="3000" b="1" dirty="0"/>
              <a:t>системата</a:t>
            </a:r>
            <a:r>
              <a:rPr lang="bg-BG" sz="3000" dirty="0"/>
              <a:t> работят </a:t>
            </a:r>
            <a:r>
              <a:rPr lang="bg-BG" sz="3000" b="1" dirty="0"/>
              <a:t>правилно</a:t>
            </a:r>
            <a:r>
              <a:rPr lang="bg-BG" sz="3000" dirty="0"/>
              <a:t> и съответстват на </a:t>
            </a:r>
            <a:r>
              <a:rPr lang="bg-BG" sz="3000" b="1" dirty="0"/>
              <a:t>зададените</a:t>
            </a:r>
            <a:r>
              <a:rPr lang="bg-BG" sz="3000" dirty="0"/>
              <a:t> </a:t>
            </a:r>
            <a:r>
              <a:rPr lang="bg-BG" sz="3000" b="1" dirty="0"/>
              <a:t>изисквания</a:t>
            </a:r>
          </a:p>
          <a:p>
            <a:pPr lvl="1"/>
            <a:r>
              <a:rPr lang="bg-BG" sz="3000" dirty="0"/>
              <a:t>Включва </a:t>
            </a:r>
            <a:r>
              <a:rPr lang="bg-BG" sz="3000" b="1" dirty="0"/>
              <a:t>проверка</a:t>
            </a:r>
            <a:r>
              <a:rPr lang="bg-BG" sz="3000" dirty="0"/>
              <a:t> на </a:t>
            </a:r>
            <a:r>
              <a:rPr lang="bg-BG" sz="3000" b="1" dirty="0">
                <a:solidFill>
                  <a:schemeClr val="bg1"/>
                </a:solidFill>
              </a:rPr>
              <a:t>входни данни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изходни резултати </a:t>
            </a:r>
            <a:r>
              <a:rPr lang="bg-BG" sz="3000" dirty="0"/>
              <a:t>и </a:t>
            </a:r>
            <a:r>
              <a:rPr lang="bg-BG" sz="3000" b="1" dirty="0">
                <a:solidFill>
                  <a:schemeClr val="bg1"/>
                </a:solidFill>
              </a:rPr>
              <a:t>взаимодействие</a:t>
            </a:r>
            <a:r>
              <a:rPr lang="bg-BG" sz="3000" dirty="0"/>
              <a:t> между различни </a:t>
            </a:r>
            <a:r>
              <a:rPr lang="bg-BG" sz="3000" b="1" dirty="0"/>
              <a:t>модули</a:t>
            </a:r>
            <a:r>
              <a:rPr lang="bg-BG" sz="3000" dirty="0"/>
              <a:t> на </a:t>
            </a:r>
            <a:r>
              <a:rPr lang="bg-BG" sz="3000" b="1" dirty="0"/>
              <a:t>системата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B19C46-4E1E-ADDF-1BA6-941F3CE48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тестване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69773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08E475-1E75-7029-4CD6-5FD54B85FD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8A19D-7A73-01CF-59AA-368FA45721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Предотвратяване</a:t>
            </a:r>
            <a:r>
              <a:rPr lang="bg-BG" dirty="0"/>
              <a:t> на </a:t>
            </a:r>
            <a:r>
              <a:rPr lang="bg-BG" b="1" dirty="0"/>
              <a:t>проблеми</a:t>
            </a:r>
          </a:p>
          <a:p>
            <a:r>
              <a:rPr lang="bg-BG" b="1" dirty="0">
                <a:solidFill>
                  <a:schemeClr val="bg1"/>
                </a:solidFill>
              </a:rPr>
              <a:t>Удовлетвореност</a:t>
            </a:r>
            <a:r>
              <a:rPr lang="bg-BG" dirty="0"/>
              <a:t> на </a:t>
            </a:r>
            <a:r>
              <a:rPr lang="bg-BG" b="1" dirty="0"/>
              <a:t>потребителите</a:t>
            </a:r>
          </a:p>
          <a:p>
            <a:r>
              <a:rPr lang="bg-BG" b="1" dirty="0">
                <a:solidFill>
                  <a:schemeClr val="bg1"/>
                </a:solidFill>
              </a:rPr>
              <a:t>Съответствия</a:t>
            </a:r>
            <a:r>
              <a:rPr lang="bg-BG" dirty="0"/>
              <a:t> с </a:t>
            </a:r>
            <a:r>
              <a:rPr lang="bg-BG" b="1" dirty="0"/>
              <a:t>изискванията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B7989B-4E6C-B756-14B5-CB2B4C2FA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Защо да тестваме?</a:t>
            </a:r>
            <a:endParaRPr lang="en-BG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41037E2-2986-A075-8549-AE5073D6AB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3150" t="55118" r="4856" b="6168"/>
          <a:stretch/>
        </p:blipFill>
        <p:spPr>
          <a:xfrm>
            <a:off x="4217250" y="3043054"/>
            <a:ext cx="3757500" cy="346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23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5A5566-C5CB-CDF9-A7B0-92531931CE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E366C-D3DD-3AF5-C13B-54073E2653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Основни функционалности</a:t>
            </a:r>
          </a:p>
          <a:p>
            <a:pPr lvl="1"/>
            <a:r>
              <a:rPr lang="bg-BG" b="1" dirty="0"/>
              <a:t>Вход</a:t>
            </a:r>
            <a:r>
              <a:rPr lang="en-US" dirty="0"/>
              <a:t>/</a:t>
            </a:r>
            <a:r>
              <a:rPr lang="bg-BG" b="1" dirty="0"/>
              <a:t>изход</a:t>
            </a:r>
            <a:r>
              <a:rPr lang="bg-BG" dirty="0"/>
              <a:t>, основни </a:t>
            </a:r>
            <a:r>
              <a:rPr lang="bg-BG" b="1" dirty="0"/>
              <a:t>операции</a:t>
            </a:r>
            <a:r>
              <a:rPr lang="bg-BG" dirty="0"/>
              <a:t> и </a:t>
            </a:r>
            <a:r>
              <a:rPr lang="bg-BG" b="1" dirty="0"/>
              <a:t>взаимодействия</a:t>
            </a:r>
          </a:p>
          <a:p>
            <a:r>
              <a:rPr lang="bg-BG" b="1" dirty="0">
                <a:solidFill>
                  <a:schemeClr val="bg1"/>
                </a:solidFill>
              </a:rPr>
              <a:t>Гранични стойности</a:t>
            </a:r>
          </a:p>
          <a:p>
            <a:pPr lvl="1"/>
            <a:r>
              <a:rPr lang="bg-BG" dirty="0"/>
              <a:t>Данни </a:t>
            </a:r>
            <a:r>
              <a:rPr lang="bg-BG" b="1" dirty="0">
                <a:solidFill>
                  <a:schemeClr val="bg1"/>
                </a:solidFill>
              </a:rPr>
              <a:t>на</a:t>
            </a:r>
            <a:r>
              <a:rPr lang="bg-BG" dirty="0"/>
              <a:t> или </a:t>
            </a:r>
            <a:r>
              <a:rPr lang="bg-BG" b="1" dirty="0">
                <a:solidFill>
                  <a:schemeClr val="bg1"/>
                </a:solidFill>
              </a:rPr>
              <a:t>извън</a:t>
            </a:r>
            <a:r>
              <a:rPr lang="bg-BG" dirty="0"/>
              <a:t> границите на </a:t>
            </a:r>
            <a:r>
              <a:rPr lang="bg-BG" b="1" dirty="0"/>
              <a:t>допустимите</a:t>
            </a:r>
            <a:r>
              <a:rPr lang="bg-BG" dirty="0"/>
              <a:t> </a:t>
            </a:r>
            <a:r>
              <a:rPr lang="bg-BG" b="1" dirty="0"/>
              <a:t>стойности</a:t>
            </a:r>
          </a:p>
          <a:p>
            <a:r>
              <a:rPr lang="bg-BG" b="1" dirty="0">
                <a:solidFill>
                  <a:schemeClr val="bg1"/>
                </a:solidFill>
              </a:rPr>
              <a:t>Сценарии на използване</a:t>
            </a:r>
          </a:p>
          <a:p>
            <a:pPr lvl="1"/>
            <a:r>
              <a:rPr lang="bg-BG" b="1" dirty="0"/>
              <a:t>Обичайни</a:t>
            </a:r>
            <a:r>
              <a:rPr lang="bg-BG" dirty="0"/>
              <a:t> и </a:t>
            </a:r>
            <a:r>
              <a:rPr lang="bg-BG" b="1" dirty="0"/>
              <a:t>неочаквани</a:t>
            </a:r>
            <a:r>
              <a:rPr lang="bg-BG" dirty="0"/>
              <a:t> случаи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B8189E-82C8-80BF-2646-9BA492419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да тестваме?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BB6159-47E7-DE2A-13D3-E8FB513C7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000" y="4149000"/>
            <a:ext cx="3976984" cy="198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19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1C5760-F712-718B-0EE2-DF57536FA2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4AFF0-B6B4-F3AC-D305-72736A562D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435598" cy="5528766"/>
          </a:xfrm>
        </p:spPr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Ръчно тестване</a:t>
            </a:r>
          </a:p>
          <a:p>
            <a:pPr lvl="1"/>
            <a:r>
              <a:rPr lang="bg-BG" dirty="0"/>
              <a:t>Изпълнение следвайки </a:t>
            </a:r>
            <a:r>
              <a:rPr lang="bg-BG" b="1" dirty="0"/>
              <a:t>предварително</a:t>
            </a:r>
            <a:r>
              <a:rPr lang="bg-BG" dirty="0"/>
              <a:t> </a:t>
            </a:r>
            <a:r>
              <a:rPr lang="bg-BG" b="1" dirty="0"/>
              <a:t>дефинирани</a:t>
            </a:r>
            <a:r>
              <a:rPr lang="bg-BG" dirty="0"/>
              <a:t> </a:t>
            </a:r>
            <a:r>
              <a:rPr lang="bg-BG" b="1" dirty="0"/>
              <a:t>случаи</a:t>
            </a:r>
          </a:p>
          <a:p>
            <a:r>
              <a:rPr lang="bg-BG" b="1" dirty="0">
                <a:solidFill>
                  <a:schemeClr val="bg1"/>
                </a:solidFill>
              </a:rPr>
              <a:t>Автоматизирано тестване</a:t>
            </a:r>
          </a:p>
          <a:p>
            <a:pPr lvl="1"/>
            <a:r>
              <a:rPr lang="bg-BG" dirty="0"/>
              <a:t>Използване на </a:t>
            </a:r>
            <a:r>
              <a:rPr lang="bg-BG" b="1" dirty="0"/>
              <a:t>инструменти</a:t>
            </a:r>
            <a:r>
              <a:rPr lang="bg-BG" dirty="0"/>
              <a:t> за </a:t>
            </a:r>
            <a:r>
              <a:rPr lang="bg-BG" b="1" dirty="0"/>
              <a:t>чести</a:t>
            </a:r>
            <a:r>
              <a:rPr lang="bg-BG" dirty="0"/>
              <a:t> и </a:t>
            </a:r>
            <a:r>
              <a:rPr lang="bg-BG" b="1" dirty="0"/>
              <a:t>повтарящи</a:t>
            </a:r>
            <a:r>
              <a:rPr lang="bg-BG" dirty="0"/>
              <a:t> се </a:t>
            </a:r>
            <a:r>
              <a:rPr lang="bg-BG" b="1" dirty="0"/>
              <a:t>тестове</a:t>
            </a:r>
          </a:p>
          <a:p>
            <a:r>
              <a:rPr lang="bg-BG" b="1" dirty="0">
                <a:solidFill>
                  <a:schemeClr val="bg1"/>
                </a:solidFill>
              </a:rPr>
              <a:t>Документиране на резултатите</a:t>
            </a:r>
          </a:p>
          <a:p>
            <a:pPr lvl="1"/>
            <a:r>
              <a:rPr lang="bg-BG" dirty="0"/>
              <a:t>Записване на </a:t>
            </a:r>
            <a:r>
              <a:rPr lang="bg-BG" b="1" dirty="0"/>
              <a:t>грешки</a:t>
            </a:r>
            <a:r>
              <a:rPr lang="bg-BG" dirty="0"/>
              <a:t> и </a:t>
            </a:r>
            <a:r>
              <a:rPr lang="bg-BG" b="1" dirty="0"/>
              <a:t>резултати</a:t>
            </a:r>
            <a:r>
              <a:rPr lang="bg-BG" dirty="0"/>
              <a:t> за по-лесно </a:t>
            </a:r>
            <a:r>
              <a:rPr lang="bg-BG" b="1" dirty="0"/>
              <a:t>проследяване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492D2D-B990-41FB-B883-6A736B08A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да тестваме?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66406E-6CFB-0030-9688-39BF4CF9EB7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000" y="2124000"/>
            <a:ext cx="3772812" cy="371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222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1978125" y="5351455"/>
            <a:ext cx="8235750" cy="1237006"/>
          </a:xfrm>
        </p:spPr>
        <p:txBody>
          <a:bodyPr/>
          <a:lstStyle/>
          <a:p>
            <a:r>
              <a:rPr lang="bg-BG" sz="3600" dirty="0"/>
              <a:t>Поведение на системата при минимални и максимални стойности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554000"/>
            <a:ext cx="10961783" cy="768084"/>
          </a:xfrm>
        </p:spPr>
        <p:txBody>
          <a:bodyPr/>
          <a:lstStyle/>
          <a:p>
            <a:r>
              <a:rPr lang="bg-BG" sz="4800" dirty="0"/>
              <a:t>Тестване на гранични стойности</a:t>
            </a:r>
            <a:endParaRPr lang="en-US" sz="4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E1407A-E961-1343-462D-A9D194177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500" y="1918170"/>
            <a:ext cx="2939000" cy="151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65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61544</TotalTime>
  <Words>1150</Words>
  <Application>Microsoft Office PowerPoint</Application>
  <PresentationFormat>Widescreen</PresentationFormat>
  <Paragraphs>177</Paragraphs>
  <Slides>28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inter-regular</vt:lpstr>
      <vt:lpstr>Arial</vt:lpstr>
      <vt:lpstr>Calibri</vt:lpstr>
      <vt:lpstr>Consolas</vt:lpstr>
      <vt:lpstr>Wingdings</vt:lpstr>
      <vt:lpstr>SoftUni</vt:lpstr>
      <vt:lpstr>Тестване на информационна система</vt:lpstr>
      <vt:lpstr>Съдържание</vt:lpstr>
      <vt:lpstr>Въведение в тестването на ИС</vt:lpstr>
      <vt:lpstr>Цел на тестването</vt:lpstr>
      <vt:lpstr>Типове тестване</vt:lpstr>
      <vt:lpstr>Защо да тестваме?</vt:lpstr>
      <vt:lpstr>Какво да тестваме?</vt:lpstr>
      <vt:lpstr>Как да тестваме?</vt:lpstr>
      <vt:lpstr>Тестване на гранични стойности</vt:lpstr>
      <vt:lpstr>Тестване на гранични стойности</vt:lpstr>
      <vt:lpstr>Видове тестване</vt:lpstr>
      <vt:lpstr>Видове тестване</vt:lpstr>
      <vt:lpstr>Юнит тестване (Unit Testing)</vt:lpstr>
      <vt:lpstr>Интеграционно тестване (Integration Testing)</vt:lpstr>
      <vt:lpstr>Системно тестване (System Testing)</vt:lpstr>
      <vt:lpstr>Приемно тестване (Acceptance Testing)</vt:lpstr>
      <vt:lpstr>Тестване на "Здравна информационна система"</vt:lpstr>
      <vt:lpstr>Тестване на входна форма – валидни данни</vt:lpstr>
      <vt:lpstr>Тестване на входна форма (1)</vt:lpstr>
      <vt:lpstr>Тестване на входна форма (2)</vt:lpstr>
      <vt:lpstr>Тестване на отделни функционалности</vt:lpstr>
      <vt:lpstr>Тестване на отделни функционалности (1)</vt:lpstr>
      <vt:lpstr>Тестване на отделни функционалности (2)</vt:lpstr>
      <vt:lpstr>Тестване на отделни функционалности (3)</vt:lpstr>
      <vt:lpstr>Тестване на отделни функционалности (1)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Тестване на информационна система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Svetlin Nakov</cp:lastModifiedBy>
  <cp:revision>537</cp:revision>
  <dcterms:created xsi:type="dcterms:W3CDTF">2018-05-23T13:08:44Z</dcterms:created>
  <dcterms:modified xsi:type="dcterms:W3CDTF">2025-01-10T14:57:20Z</dcterms:modified>
  <cp:category/>
</cp:coreProperties>
</file>