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598" r:id="rId4"/>
    <p:sldId id="599" r:id="rId5"/>
    <p:sldId id="600" r:id="rId6"/>
    <p:sldId id="601" r:id="rId7"/>
    <p:sldId id="602" r:id="rId8"/>
    <p:sldId id="603" r:id="rId9"/>
    <p:sldId id="607" r:id="rId10"/>
    <p:sldId id="604" r:id="rId11"/>
    <p:sldId id="605" r:id="rId12"/>
    <p:sldId id="606" r:id="rId13"/>
    <p:sldId id="608" r:id="rId14"/>
    <p:sldId id="609" r:id="rId15"/>
    <p:sldId id="610" r:id="rId16"/>
    <p:sldId id="611" r:id="rId17"/>
    <p:sldId id="612" r:id="rId18"/>
    <p:sldId id="613" r:id="rId19"/>
    <p:sldId id="586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Работа с текст" id="{E0F1F0D5-05A6-4E87-BAD7-B514DF54C1AC}">
          <p14:sldIdLst>
            <p14:sldId id="598"/>
            <p14:sldId id="599"/>
            <p14:sldId id="600"/>
            <p14:sldId id="601"/>
          </p14:sldIdLst>
        </p14:section>
        <p14:section name="While цикъл" id="{973F4C15-2C32-4F6E-94D8-C3824AA3EDF2}">
          <p14:sldIdLst>
            <p14:sldId id="602"/>
            <p14:sldId id="603"/>
            <p14:sldId id="607"/>
            <p14:sldId id="604"/>
            <p14:sldId id="605"/>
            <p14:sldId id="606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 varScale="1">
        <p:scale>
          <a:sx n="111" d="100"/>
          <a:sy n="111" d="100"/>
        </p:scale>
        <p:origin x="51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231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/>
              <a:t>Повторения с </a:t>
            </a:r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цикличен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2" b="17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314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10: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50021"/>
              <a:gd name="adj2" fmla="val 1238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552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͏</a:t>
            </a: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b="1" dirty="0"/>
              <a:t>повтаряне</a:t>
            </a:r>
            <a:r>
              <a:rPr lang="bg-BG" dirty="0"/>
              <a:t> на блок от код </a:t>
            </a:r>
            <a:r>
              <a:rPr lang="bg-BG" b="1" dirty="0"/>
              <a:t>безкраен брой </a:t>
            </a:r>
            <a:br>
              <a:rPr lang="en-US" b="1" dirty="0"/>
            </a:br>
            <a:r>
              <a:rPr lang="bg-BG" b="1" dirty="0"/>
              <a:t>пъти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7" y="3399914"/>
            <a:ext cx="428720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Здравей!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")</a:t>
            </a: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2186410"/>
            <a:ext cx="3429000" cy="958627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24000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1" y="3057270"/>
            <a:ext cx="3632654" cy="32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b="1" dirty="0"/>
              <a:t>Оператор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b="1" dirty="0"/>
              <a:t>Не може </a:t>
            </a:r>
            <a:r>
              <a:rPr lang="bg-BG" sz="3500" dirty="0"/>
              <a:t>да </a:t>
            </a:r>
            <a:r>
              <a:rPr lang="bg-BG" sz="3500" b="1" dirty="0"/>
              <a:t>съществува самостоятелно  </a:t>
            </a:r>
            <a:r>
              <a:rPr lang="bg-BG" sz="3500" dirty="0"/>
              <a:t>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564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570" y="1590720"/>
            <a:ext cx="4358265" cy="1093612"/>
          </a:xfrm>
          <a:prstGeom prst="wedgeRoundRectCallout">
            <a:avLst>
              <a:gd name="adj1" fmla="val -53633"/>
              <a:gd name="adj2" fmla="val 1437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597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b="1" dirty="0"/>
              <a:t>Чете</a:t>
            </a:r>
            <a:r>
              <a:rPr lang="bg-BG" dirty="0"/>
              <a:t> от потребителя </a:t>
            </a:r>
            <a:r>
              <a:rPr lang="bg-BG" b="1" dirty="0"/>
              <a:t>текст</a:t>
            </a:r>
          </a:p>
          <a:p>
            <a:pPr lvl="1"/>
            <a:r>
              <a:rPr lang="bg-BG" b="1" dirty="0"/>
              <a:t>Приключва четенето </a:t>
            </a:r>
            <a:r>
              <a:rPr lang="bg-BG" dirty="0"/>
              <a:t>когато получи </a:t>
            </a:r>
            <a:r>
              <a:rPr lang="bg-BG" b="1" dirty="0"/>
              <a:t>командата</a:t>
            </a:r>
            <a:r>
              <a:rPr lang="bg-BG" dirty="0"/>
              <a:t> "</a:t>
            </a:r>
            <a:r>
              <a:rPr lang="en-US" b="1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7464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1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</a:t>
            </a:r>
            <a:r>
              <a:rPr lang="bg-BG" b="1" dirty="0"/>
              <a:t>следващата</a:t>
            </a:r>
            <a:r>
              <a:rPr lang="bg-BG" dirty="0"/>
              <a:t> </a:t>
            </a:r>
            <a:r>
              <a:rPr lang="bg-BG" b="1" dirty="0"/>
              <a:t>итерация</a:t>
            </a:r>
            <a:r>
              <a:rPr lang="bg-BG" dirty="0"/>
              <a:t>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5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dirty="0">
                <a:solidFill>
                  <a:schemeClr val="bg2"/>
                </a:solidFill>
              </a:rPr>
              <a:t>Вземане на </a:t>
            </a:r>
            <a:r>
              <a:rPr lang="bg-BG" sz="2800" b="1" dirty="0">
                <a:solidFill>
                  <a:schemeClr val="bg2"/>
                </a:solidFill>
              </a:rPr>
              <a:t>символ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индекс</a:t>
            </a:r>
            <a:r>
              <a:rPr lang="bg-BG" sz="2800" dirty="0">
                <a:solidFill>
                  <a:schemeClr val="bg2"/>
                </a:solidFill>
              </a:rPr>
              <a:t> от текст</a:t>
            </a:r>
            <a:endParaRPr lang="en-US" sz="2800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цикъл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Прекъсване</a:t>
            </a:r>
            <a:r>
              <a:rPr lang="bg-BG" sz="2800" dirty="0">
                <a:solidFill>
                  <a:schemeClr val="bg2"/>
                </a:solidFill>
              </a:rPr>
              <a:t> на цикли с </a:t>
            </a:r>
            <a:r>
              <a:rPr lang="bg-BG" sz="2800" b="1" dirty="0">
                <a:solidFill>
                  <a:schemeClr val="bg2"/>
                </a:solidFill>
              </a:rPr>
              <a:t>оператора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Продължаване</a:t>
            </a:r>
            <a:r>
              <a:rPr lang="bg-BG" sz="2800" dirty="0">
                <a:solidFill>
                  <a:schemeClr val="bg2"/>
                </a:solidFill>
              </a:rPr>
              <a:t> към следващата итерация с </a:t>
            </a:r>
            <a:r>
              <a:rPr lang="bg-BG" sz="2800" b="1" dirty="0">
                <a:solidFill>
                  <a:schemeClr val="bg2"/>
                </a:solidFill>
              </a:rPr>
              <a:t>оператора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/>
              <a:t>Работа с текст</a:t>
            </a:r>
          </a:p>
          <a:p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b="1" dirty="0"/>
              <a:t> </a:t>
            </a:r>
            <a:r>
              <a:rPr lang="bg-BG" dirty="0"/>
              <a:t>цикъл</a:t>
            </a:r>
          </a:p>
          <a:p>
            <a:pPr lvl="1"/>
            <a:r>
              <a:rPr lang="bg-BG" dirty="0"/>
              <a:t>Конструкция</a:t>
            </a:r>
          </a:p>
          <a:p>
            <a:pPr lvl="1"/>
            <a:r>
              <a:rPr lang="bg-BG" b="1" dirty="0"/>
              <a:t>Безкраен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while</a:t>
            </a:r>
            <a:r>
              <a:rPr lang="en-US" dirty="0"/>
              <a:t> </a:t>
            </a:r>
            <a:r>
              <a:rPr lang="bg-BG" dirty="0"/>
              <a:t>цикъл</a:t>
            </a:r>
          </a:p>
          <a:p>
            <a:pPr lvl="1"/>
            <a:r>
              <a:rPr lang="bg-BG" b="1" dirty="0"/>
              <a:t>Прекъсване</a:t>
            </a:r>
            <a:r>
              <a:rPr lang="bg-BG" dirty="0"/>
              <a:t> на цикъл</a:t>
            </a:r>
          </a:p>
          <a:p>
            <a:pPr lvl="1"/>
            <a:r>
              <a:rPr lang="bg-BG" b="1" dirty="0"/>
              <a:t>Продължаване</a:t>
            </a:r>
            <a:r>
              <a:rPr lang="bg-BG" dirty="0"/>
              <a:t> на цикъл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pic>
        <p:nvPicPr>
          <p:cNvPr id="7" name="Picture 6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i="1" dirty="0"/>
              <a:t># U</a:t>
            </a:r>
            <a:endParaRPr lang="bg-BG" i="1" dirty="0"/>
          </a:p>
        </p:txBody>
      </p:sp>
    </p:spTree>
    <p:extLst>
      <p:ext uri="{BB962C8B-B14F-4D97-AF65-F5344CB8AC3E}">
        <p14:creationId xmlns:p14="http://schemas.microsoft.com/office/powerpoint/2010/main" val="35645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</a:t>
            </a:r>
            <a:r>
              <a:rPr lang="bg-BG" sz="3400" b="1" dirty="0"/>
              <a:t>текст</a:t>
            </a:r>
            <a:r>
              <a:rPr lang="bg-BG" sz="3400" dirty="0"/>
              <a:t> 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</a:t>
            </a:r>
            <a:r>
              <a:rPr lang="bg-BG" sz="3400" b="1" dirty="0"/>
              <a:t>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6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003213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 </a:t>
            </a:r>
            <a:r>
              <a:rPr lang="en-US" sz="3200" dirty="0" err="1"/>
              <a:t>len</a:t>
            </a:r>
            <a:r>
              <a:rPr lang="en-US" sz="3200" dirty="0"/>
              <a:t>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print(length[i])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4788416" y="197528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/>
              <a:t>Както вече разбрахме, в 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–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1079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i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30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30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51" y="4789514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19461" y="388065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5962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9" idx="2"/>
            <a:endCxn id="35" idx="1"/>
          </p:cNvCxnSpPr>
          <p:nvPr/>
        </p:nvCxnSpPr>
        <p:spPr>
          <a:xfrm rot="5400000" flipH="1">
            <a:off x="7934720" y="4565463"/>
            <a:ext cx="1796384" cy="838943"/>
          </a:xfrm>
          <a:prstGeom prst="bentConnector4">
            <a:avLst>
              <a:gd name="adj1" fmla="val -22800"/>
              <a:gd name="adj2" fmla="val 14541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5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Scratch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</a:t>
            </a:r>
            <a:r>
              <a:rPr lang="en-US" dirty="0"/>
              <a:t>Scratch </a:t>
            </a:r>
            <a:r>
              <a:rPr lang="bg-BG" dirty="0"/>
              <a:t>срещу </a:t>
            </a:r>
            <a:r>
              <a:rPr lang="en-US" dirty="0"/>
              <a:t>Python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61000" y="2789668"/>
            <a:ext cx="42750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i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while i&lt;10: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</a:t>
            </a:r>
            <a:r>
              <a:rPr lang="en-US" sz="2800" b="1" dirty="0">
                <a:latin typeface="Consolas" panose="020B0609020204030204" pitchFamily="49" charset="0"/>
              </a:rPr>
              <a:t>")</a:t>
            </a:r>
            <a:endParaRPr lang="bg-BG" sz="28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anose="020B0609020204030204" pitchFamily="49" charset="0"/>
              </a:rPr>
              <a:t>  </a:t>
            </a:r>
            <a:r>
              <a:rPr lang="en-US" sz="2800" b="1" dirty="0">
                <a:latin typeface="Consolas" panose="020B0609020204030204" pitchFamily="49" charset="0"/>
              </a:rPr>
              <a:t>i = i + 1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989000"/>
            <a:ext cx="4374351" cy="39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5764</TotalTime>
  <Words>814</Words>
  <Application>Microsoft Office PowerPoint</Application>
  <PresentationFormat>Widescreen</PresentationFormat>
  <Paragraphs>200</Paragraphs>
  <Slides>21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Реализиране на цикличен алгоритъм</vt:lpstr>
      <vt:lpstr>Съдържание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 цикъл</vt:lpstr>
      <vt:lpstr>While цикъл – конструкция</vt:lpstr>
      <vt:lpstr>While цикъл – Scratch срещу Python</vt:lpstr>
      <vt:lpstr>While цикъл – пример</vt:lpstr>
      <vt:lpstr>While цикъл – пример</vt:lpstr>
      <vt:lpstr>Безкраен цикъл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Продължаване на цикъла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цикличен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1661</cp:revision>
  <dcterms:created xsi:type="dcterms:W3CDTF">2018-05-23T13:08:44Z</dcterms:created>
  <dcterms:modified xsi:type="dcterms:W3CDTF">2025-09-06T10:00:57Z</dcterms:modified>
  <cp:category/>
</cp:coreProperties>
</file>