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6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24.8.2023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24.8.2023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Изпълнение на по-сложни </a:t>
            </a:r>
            <a:r>
              <a:rPr lang="en-US" dirty="0" smtClean="0"/>
              <a:t>JOIN </a:t>
            </a:r>
            <a:r>
              <a:rPr lang="bg-BG" dirty="0" smtClean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По-сложни съедининия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78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Покажете </a:t>
            </a:r>
            <a:r>
              <a:rPr lang="bg-BG" b="1" dirty="0" smtClean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всеки отдел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Изчислете средната заплата за всеки отдел</a:t>
            </a:r>
            <a:endParaRPr lang="en-US" dirty="0"/>
          </a:p>
          <a:p>
            <a:pPr lvl="1"/>
            <a:r>
              <a:rPr lang="ru-RU" dirty="0" smtClean="0"/>
              <a:t>След това покажете стойността на най-малката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574" y="3810000"/>
            <a:ext cx="2864852" cy="821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95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245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600" y="5943600"/>
            <a:ext cx="10961783" cy="768084"/>
          </a:xfrm>
        </p:spPr>
        <p:txBody>
          <a:bodyPr/>
          <a:lstStyle/>
          <a:p>
            <a:r>
              <a:rPr lang="en-US" dirty="0" smtClean="0"/>
              <a:t>UNION</a:t>
            </a:r>
            <a:r>
              <a:rPr lang="bg-BG" dirty="0" smtClean="0"/>
              <a:t>, </a:t>
            </a:r>
            <a:r>
              <a:rPr lang="en-US" dirty="0" smtClean="0"/>
              <a:t>INTERSECT</a:t>
            </a:r>
            <a:r>
              <a:rPr lang="bg-BG" dirty="0" smtClean="0"/>
              <a:t>, </a:t>
            </a:r>
            <a:r>
              <a:rPr lang="en-US" dirty="0" smtClean="0"/>
              <a:t>EXCEPT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bg-BG" dirty="0" smtClean="0"/>
              <a:t>деление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800600"/>
            <a:ext cx="10961783" cy="768084"/>
          </a:xfrm>
        </p:spPr>
        <p:txBody>
          <a:bodyPr/>
          <a:lstStyle/>
          <a:p>
            <a:r>
              <a:rPr lang="bg-BG" dirty="0" smtClean="0"/>
              <a:t>Обединение, сечение, разлика, деление</a:t>
            </a:r>
            <a:endParaRPr lang="en-US" dirty="0"/>
          </a:p>
        </p:txBody>
      </p:sp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 smtClean="0">
                <a:solidFill>
                  <a:srgbClr val="224464"/>
                </a:solidFill>
              </a:rPr>
              <a:t>Операцията </a:t>
            </a:r>
            <a:r>
              <a:rPr lang="en-US" b="1" dirty="0" smtClean="0">
                <a:solidFill>
                  <a:schemeClr val="bg1"/>
                </a:solidFill>
              </a:rPr>
              <a:t>UNION</a:t>
            </a:r>
          </a:p>
          <a:p>
            <a:pPr lvl="1"/>
            <a:r>
              <a:rPr lang="ru-RU" dirty="0" smtClean="0"/>
              <a:t>Обединение на резултатите от две или повече заявки</a:t>
            </a:r>
            <a:endParaRPr lang="en-US" dirty="0" smtClean="0"/>
          </a:p>
          <a:p>
            <a:pPr lvl="1"/>
            <a:r>
              <a:rPr lang="ru-RU" dirty="0" smtClean="0"/>
              <a:t>Връща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r>
              <a:rPr lang="ru-RU" dirty="0" smtClean="0"/>
              <a:t> редове, премахвайки дублиращите се записи</a:t>
            </a:r>
            <a:endParaRPr lang="en-US" dirty="0" smtClean="0"/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Броят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редът</a:t>
            </a:r>
            <a:r>
              <a:rPr lang="ru-RU" dirty="0" smtClean="0"/>
              <a:t> на </a:t>
            </a:r>
            <a:r>
              <a:rPr lang="bg-BG" dirty="0" smtClean="0"/>
              <a:t>колоните </a:t>
            </a:r>
            <a:r>
              <a:rPr lang="ru-RU" dirty="0" smtClean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Типовете</a:t>
            </a:r>
            <a:r>
              <a:rPr lang="ru-RU" dirty="0" smtClean="0"/>
              <a:t> на съответните колони също трябва да бъдат </a:t>
            </a:r>
            <a:r>
              <a:rPr lang="ru-RU" b="1" dirty="0" smtClean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 smtClean="0">
                <a:solidFill>
                  <a:srgbClr val="224464"/>
                </a:solidFill>
              </a:rPr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запазим</a:t>
            </a:r>
            <a:r>
              <a:rPr lang="ru-RU" dirty="0" smtClean="0">
                <a:solidFill>
                  <a:srgbClr val="224464"/>
                </a:solidFill>
              </a:rPr>
              <a:t> дублиращите се редове използваме </a:t>
            </a:r>
            <a:r>
              <a:rPr lang="en-US" b="1" dirty="0" smtClean="0">
                <a:solidFill>
                  <a:schemeClr val="bg1"/>
                </a:solidFill>
              </a:rPr>
              <a:t>UNION ALL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INTERSECT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dirty="0" smtClean="0"/>
              <a:t>Връща </a:t>
            </a:r>
            <a:r>
              <a:rPr lang="ru-RU" sz="3400" b="1" dirty="0" smtClean="0">
                <a:solidFill>
                  <a:schemeClr val="bg1"/>
                </a:solidFill>
              </a:rPr>
              <a:t>общите редове </a:t>
            </a:r>
            <a:r>
              <a:rPr lang="ru-RU" sz="3400" dirty="0" smtClean="0"/>
              <a:t>между резултатите от две или повече заявки</a:t>
            </a:r>
            <a:endParaRPr lang="en-US" sz="3400" dirty="0" smtClean="0"/>
          </a:p>
          <a:p>
            <a:pPr lvl="1">
              <a:buClr>
                <a:schemeClr val="tx1"/>
              </a:buClr>
            </a:pPr>
            <a:r>
              <a:rPr lang="bg-BG" sz="3400" dirty="0" smtClean="0"/>
              <a:t>Използва се, когато искаме да вземем само </a:t>
            </a:r>
            <a:r>
              <a:rPr lang="bg-BG" sz="3400" b="1" dirty="0" smtClean="0">
                <a:solidFill>
                  <a:schemeClr val="bg1"/>
                </a:solidFill>
              </a:rPr>
              <a:t>съвпадащите</a:t>
            </a:r>
            <a:r>
              <a:rPr lang="bg-BG" sz="3400" dirty="0" smtClean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 smtClean="0"/>
              <a:t>Например </a:t>
            </a:r>
            <a:r>
              <a:rPr lang="ru-RU" sz="3200" b="1" dirty="0" smtClean="0">
                <a:solidFill>
                  <a:schemeClr val="bg1"/>
                </a:solidFill>
              </a:rPr>
              <a:t>общите интереси </a:t>
            </a:r>
            <a:r>
              <a:rPr lang="ru-RU" sz="3200" dirty="0" smtClean="0"/>
              <a:t>между </a:t>
            </a:r>
            <a:r>
              <a:rPr lang="ru-RU" sz="3200" b="1" dirty="0" smtClean="0">
                <a:solidFill>
                  <a:schemeClr val="bg1"/>
                </a:solidFill>
              </a:rPr>
              <a:t>потребителите</a:t>
            </a:r>
            <a:r>
              <a:rPr lang="ru-RU" sz="3200" dirty="0" smtClean="0"/>
              <a:t> в </a:t>
            </a:r>
            <a:r>
              <a:rPr lang="ru-RU" sz="3200" b="1" dirty="0" smtClean="0">
                <a:solidFill>
                  <a:schemeClr val="bg1"/>
                </a:solidFill>
              </a:rPr>
              <a:t>социална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Типовете</a:t>
            </a:r>
            <a:r>
              <a:rPr lang="ru-RU" sz="3400" dirty="0" smtClean="0">
                <a:solidFill>
                  <a:srgbClr val="224464"/>
                </a:solidFill>
              </a:rPr>
              <a:t>, </a:t>
            </a:r>
            <a:r>
              <a:rPr lang="ru-RU" sz="3400" b="1" dirty="0" smtClean="0">
                <a:solidFill>
                  <a:schemeClr val="bg1"/>
                </a:solidFill>
              </a:rPr>
              <a:t>броят</a:t>
            </a:r>
            <a:r>
              <a:rPr lang="ru-RU" sz="3400" dirty="0" smtClean="0">
                <a:solidFill>
                  <a:srgbClr val="224464"/>
                </a:solidFill>
              </a:rPr>
              <a:t> и </a:t>
            </a:r>
            <a:r>
              <a:rPr lang="ru-RU" sz="3400" b="1" dirty="0" smtClean="0">
                <a:solidFill>
                  <a:schemeClr val="bg1"/>
                </a:solidFill>
              </a:rPr>
              <a:t>редът</a:t>
            </a:r>
            <a:r>
              <a:rPr lang="ru-RU" sz="3400" dirty="0" smtClean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705198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По-сложни съединения</a:t>
            </a:r>
          </a:p>
          <a:p>
            <a:r>
              <a:rPr lang="bg-BG" sz="3200" dirty="0" smtClean="0"/>
              <a:t>Вложени заявки</a:t>
            </a:r>
          </a:p>
          <a:p>
            <a:r>
              <a:rPr lang="bg-BG" sz="3200" dirty="0" smtClean="0"/>
              <a:t>Операции за обединение, сечение, разлика и 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EXCEPT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 smtClean="0"/>
              <a:t>Връща редовете от първата заявка, които </a:t>
            </a:r>
            <a:r>
              <a:rPr lang="ru-RU" sz="3600" b="1" dirty="0" smtClean="0">
                <a:solidFill>
                  <a:schemeClr val="bg1"/>
                </a:solidFill>
              </a:rPr>
              <a:t>не се срещат </a:t>
            </a:r>
            <a:r>
              <a:rPr lang="ru-RU" sz="3600" dirty="0" smtClean="0"/>
              <a:t>във втората </a:t>
            </a:r>
            <a:r>
              <a:rPr lang="ru-RU" sz="3600" dirty="0" smtClean="0"/>
              <a:t>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 smtClean="0"/>
              <a:t>Например, за да намерим </a:t>
            </a:r>
            <a:r>
              <a:rPr lang="ru-RU" sz="3400" b="1" dirty="0" smtClean="0">
                <a:solidFill>
                  <a:schemeClr val="bg1"/>
                </a:solidFill>
              </a:rPr>
              <a:t>продукти</a:t>
            </a:r>
            <a:r>
              <a:rPr lang="ru-RU" sz="3400" dirty="0" smtClean="0"/>
              <a:t>, които са налични в </a:t>
            </a:r>
            <a:r>
              <a:rPr lang="ru-RU" sz="3400" b="1" dirty="0" smtClean="0">
                <a:solidFill>
                  <a:schemeClr val="bg1"/>
                </a:solidFill>
              </a:rPr>
              <a:t>онлайн магазин</a:t>
            </a:r>
            <a:r>
              <a:rPr lang="ru-RU" sz="3400" dirty="0" smtClean="0"/>
              <a:t>, но не и в магазина на </a:t>
            </a:r>
            <a:r>
              <a:rPr lang="ru-RU" sz="3400" b="1" dirty="0" smtClean="0">
                <a:solidFill>
                  <a:schemeClr val="bg1"/>
                </a:solidFill>
              </a:rPr>
              <a:t>физически адрес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Типовете</a:t>
            </a:r>
            <a:r>
              <a:rPr lang="ru-RU" sz="3400" dirty="0" smtClean="0">
                <a:solidFill>
                  <a:srgbClr val="224464"/>
                </a:solidFill>
              </a:rPr>
              <a:t>, </a:t>
            </a:r>
            <a:r>
              <a:rPr lang="ru-RU" sz="3400" b="1" dirty="0" smtClean="0">
                <a:solidFill>
                  <a:schemeClr val="bg1"/>
                </a:solidFill>
              </a:rPr>
              <a:t>броят</a:t>
            </a:r>
            <a:r>
              <a:rPr lang="ru-RU" sz="3400" dirty="0" smtClean="0">
                <a:solidFill>
                  <a:srgbClr val="224464"/>
                </a:solidFill>
              </a:rPr>
              <a:t> и </a:t>
            </a:r>
            <a:r>
              <a:rPr lang="ru-RU" sz="3400" b="1" dirty="0" smtClean="0">
                <a:solidFill>
                  <a:schemeClr val="bg1"/>
                </a:solidFill>
              </a:rPr>
              <a:t>редът</a:t>
            </a:r>
            <a:r>
              <a:rPr lang="ru-RU" sz="3400" dirty="0" smtClean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OnlineShop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LocalShop</a:t>
            </a:r>
            <a:endParaRPr lang="en-US" sz="28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Разлика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/>
              <a:t>OnlineShop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  <a:endParaRPr lang="en-US" sz="2800" b="1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LocalShop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DIVIDE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 smtClean="0"/>
              <a:t>П</a:t>
            </a:r>
            <a:r>
              <a:rPr lang="ru-RU" sz="3600" dirty="0" smtClean="0"/>
              <a:t>оказва </a:t>
            </a:r>
            <a:r>
              <a:rPr lang="ru-RU" sz="3600" dirty="0" smtClean="0"/>
              <a:t>какви стойности от първата таблица </a:t>
            </a:r>
            <a:r>
              <a:rPr lang="ru-RU" sz="3600" b="1" dirty="0" smtClean="0">
                <a:solidFill>
                  <a:schemeClr val="bg1"/>
                </a:solidFill>
              </a:rPr>
              <a:t>съответстват</a:t>
            </a:r>
            <a:r>
              <a:rPr lang="ru-RU" sz="3600" dirty="0" smtClean="0"/>
              <a:t> на всички стойности от втората таблица</a:t>
            </a:r>
            <a:endParaRPr lang="ru-RU" sz="3600" dirty="0" smtClean="0"/>
          </a:p>
          <a:p>
            <a:pPr lvl="1">
              <a:buClr>
                <a:schemeClr val="tx1"/>
              </a:buClr>
            </a:pPr>
            <a:r>
              <a:rPr lang="bg-BG" sz="3400" dirty="0" smtClean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 smtClean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 smtClean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 smtClean="0">
                <a:solidFill>
                  <a:schemeClr val="bg1"/>
                </a:solidFill>
              </a:rPr>
              <a:t>студентите</a:t>
            </a:r>
            <a:r>
              <a:rPr lang="bg-BG" sz="3200" dirty="0" smtClean="0">
                <a:solidFill>
                  <a:srgbClr val="224464"/>
                </a:solidFill>
              </a:rPr>
              <a:t>, които са </a:t>
            </a:r>
            <a:r>
              <a:rPr lang="bg-BG" sz="3200" b="1" dirty="0" smtClean="0">
                <a:solidFill>
                  <a:schemeClr val="bg1"/>
                </a:solidFill>
              </a:rPr>
              <a:t>записани</a:t>
            </a:r>
            <a:r>
              <a:rPr lang="bg-BG" sz="3200" dirty="0" smtClean="0">
                <a:solidFill>
                  <a:srgbClr val="224464"/>
                </a:solidFill>
              </a:rPr>
              <a:t> на всички </a:t>
            </a:r>
            <a:r>
              <a:rPr lang="bg-BG" sz="3200" b="1" dirty="0" smtClean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 smtClean="0">
                <a:solidFill>
                  <a:srgbClr val="224464"/>
                </a:solidFill>
              </a:rPr>
              <a:t>в университета</a:t>
            </a:r>
            <a:endParaRPr lang="en-US" sz="32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Деление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200" dirty="0" smtClean="0"/>
          </a:p>
          <a:p>
            <a:pPr>
              <a:buClr>
                <a:schemeClr val="tx1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 smtClean="0"/>
              <a:t>сравняват записите между </a:t>
            </a:r>
            <a:r>
              <a:rPr lang="bg-BG" sz="3200" dirty="0" smtClean="0"/>
              <a:t>двете</a:t>
            </a:r>
            <a:r>
              <a:rPr lang="ru-RU" sz="3200" dirty="0" smtClean="0"/>
              <a:t> таблиц</a:t>
            </a:r>
            <a:r>
              <a:rPr lang="bg-BG" sz="3200" dirty="0" smtClean="0"/>
              <a:t>и</a:t>
            </a:r>
            <a:r>
              <a:rPr lang="ru-RU" sz="3200" dirty="0" smtClean="0"/>
              <a:t> и намират </a:t>
            </a:r>
            <a:r>
              <a:rPr lang="ru-RU" sz="3200" b="1" dirty="0" smtClean="0">
                <a:solidFill>
                  <a:schemeClr val="bg1"/>
                </a:solidFill>
              </a:rPr>
              <a:t>студентите</a:t>
            </a:r>
            <a:r>
              <a:rPr lang="ru-RU" sz="3200" dirty="0" smtClean="0"/>
              <a:t>, които са записани на </a:t>
            </a:r>
            <a:r>
              <a:rPr lang="ru-RU" sz="3200" b="1" dirty="0" smtClean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Деление</a:t>
            </a:r>
            <a:r>
              <a:rPr lang="en-US" smtClean="0"/>
              <a:t> </a:t>
            </a:r>
            <a:r>
              <a:rPr lang="en-US" smtClean="0"/>
              <a:t>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StudentId FROM EnrolledCourses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EXISTS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MandatoryCourses 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EXISTS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EnrolledCourses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AS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ec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ec.SudentId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EnrolledCourses.StudentId 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AND ec.CourseId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NandatoryCourses.Course_id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dirty="0" smtClean="0"/>
              <a:t>Използваме</a:t>
            </a: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по-сложни </a:t>
            </a: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JOIN </a:t>
            </a:r>
            <a:r>
              <a:rPr lang="bg-BG" sz="2600" dirty="0" smtClean="0"/>
              <a:t>заявки: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dirty="0" smtClean="0">
                <a:solidFill>
                  <a:schemeClr val="bg2"/>
                </a:solidFill>
              </a:rPr>
              <a:t>Данни от повече от 2 таблици</a:t>
            </a:r>
            <a:endParaRPr lang="bg-BG" sz="2400" dirty="0" smtClean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Използват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bg-BG" sz="2400" dirty="0" smtClean="0">
                <a:solidFill>
                  <a:schemeClr val="bg2"/>
                </a:solidFill>
              </a:rPr>
              <a:t>се</a:t>
            </a:r>
            <a:r>
              <a:rPr lang="ru-RU" sz="2400" dirty="0" smtClean="0">
                <a:solidFill>
                  <a:schemeClr val="bg2"/>
                </a:solidFill>
              </a:rPr>
              <a:t> </a:t>
            </a:r>
            <a:r>
              <a:rPr lang="ru-RU" sz="2400" dirty="0" smtClean="0">
                <a:solidFill>
                  <a:schemeClr val="bg2"/>
                </a:solidFill>
              </a:rPr>
              <a:t>за влагане на </a:t>
            </a:r>
            <a:r>
              <a:rPr lang="ru-RU" sz="2400" dirty="0" smtClean="0">
                <a:solidFill>
                  <a:schemeClr val="bg2"/>
                </a:solidFill>
              </a:rPr>
              <a:t>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dirty="0" smtClean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UNION</a:t>
            </a:r>
            <a:r>
              <a:rPr lang="en-US" sz="2600" dirty="0" smtClean="0"/>
              <a:t> == </a:t>
            </a:r>
            <a:r>
              <a:rPr lang="ru-RU" sz="2600" dirty="0" smtClean="0"/>
              <a:t>уникални </a:t>
            </a:r>
            <a:r>
              <a:rPr lang="ru-RU" sz="2600" dirty="0" smtClean="0"/>
              <a:t>редове от две или повече </a:t>
            </a:r>
            <a:r>
              <a:rPr lang="ru-RU" sz="2600" dirty="0" smtClean="0"/>
              <a:t>заявки</a:t>
            </a:r>
            <a:endParaRPr lang="en-US" sz="26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INTERSECT </a:t>
            </a:r>
            <a:r>
              <a:rPr lang="en-US" sz="2600" dirty="0" smtClean="0"/>
              <a:t>== </a:t>
            </a:r>
            <a:r>
              <a:rPr lang="ru-RU" sz="2600" dirty="0" smtClean="0"/>
              <a:t>общи</a:t>
            </a:r>
            <a:r>
              <a:rPr lang="bg-BG" sz="2600" dirty="0" smtClean="0"/>
              <a:t>те</a:t>
            </a:r>
            <a:r>
              <a:rPr lang="ru-RU" sz="2600" dirty="0" smtClean="0"/>
              <a:t> </a:t>
            </a:r>
            <a:r>
              <a:rPr lang="ru-RU" sz="2600" dirty="0" smtClean="0"/>
              <a:t>редове между резултатите на две или повече </a:t>
            </a:r>
            <a:r>
              <a:rPr lang="ru-RU" sz="2600" dirty="0" smtClean="0"/>
              <a:t>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EXCEPT </a:t>
            </a:r>
            <a:r>
              <a:rPr lang="en-US" sz="2600" dirty="0" smtClean="0"/>
              <a:t>==</a:t>
            </a: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600" dirty="0" smtClean="0"/>
              <a:t>редове </a:t>
            </a:r>
            <a:r>
              <a:rPr lang="ru-RU" sz="2600" dirty="0" smtClean="0"/>
              <a:t>от първата </a:t>
            </a:r>
            <a:r>
              <a:rPr lang="ru-RU" sz="2600" dirty="0" smtClean="0"/>
              <a:t>заявка</a:t>
            </a:r>
            <a:r>
              <a:rPr lang="ru-RU" sz="2600" dirty="0" smtClean="0"/>
              <a:t>, които не се срещат във втората </a:t>
            </a:r>
            <a:r>
              <a:rPr lang="ru-RU" sz="2600" dirty="0" smtClean="0"/>
              <a:t>заявка</a:t>
            </a:r>
            <a:endParaRPr lang="en-US" sz="26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Деление</a:t>
            </a:r>
            <a:r>
              <a:rPr lang="bg-BG" sz="2600" dirty="0" smtClean="0"/>
              <a:t> == </a:t>
            </a:r>
            <a:r>
              <a:rPr lang="ru-RU" sz="2600" dirty="0" smtClean="0"/>
              <a:t>стойности </a:t>
            </a:r>
            <a:r>
              <a:rPr lang="ru-RU" sz="2600" dirty="0" smtClean="0"/>
              <a:t>от първата таблица, </a:t>
            </a:r>
            <a:r>
              <a:rPr lang="ru-RU" sz="2600" dirty="0" smtClean="0"/>
              <a:t>съответстващи  </a:t>
            </a:r>
            <a:r>
              <a:rPr lang="ru-RU" sz="2600" dirty="0" smtClean="0"/>
              <a:t>на всички стойности от втората таблица</a:t>
            </a:r>
            <a:r>
              <a:rPr lang="bg-BG" sz="2600" dirty="0" smtClean="0"/>
              <a:t> </a:t>
            </a:r>
            <a:endParaRPr lang="en-US" sz="2600" dirty="0" smtClean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 smtClean="0"/>
              <a:t>Понякога се нуждаем да обединим </a:t>
            </a:r>
            <a:r>
              <a:rPr lang="ru-RU" dirty="0" smtClean="0"/>
              <a:t>повече от две таблиците за анализ на </a:t>
            </a:r>
            <a:r>
              <a:rPr lang="ru-RU" b="1" dirty="0" smtClean="0">
                <a:solidFill>
                  <a:schemeClr val="bg1"/>
                </a:solidFill>
              </a:rPr>
              <a:t>комплексни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Имаме таблиците </a:t>
            </a:r>
            <a:r>
              <a:rPr lang="en-US" b="1" dirty="0" smtClean="0">
                <a:solidFill>
                  <a:schemeClr val="bg1"/>
                </a:solidFill>
              </a:rPr>
              <a:t>Users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Orders</a:t>
            </a:r>
          </a:p>
          <a:p>
            <a:pPr lvl="1"/>
            <a:r>
              <a:rPr lang="ru-RU" dirty="0" smtClean="0"/>
              <a:t>Имаме </a:t>
            </a:r>
            <a:r>
              <a:rPr lang="bg-BG" dirty="0" smtClean="0"/>
              <a:t>свързващата таблица </a:t>
            </a:r>
            <a:r>
              <a:rPr lang="en-US" b="1" dirty="0" smtClean="0">
                <a:solidFill>
                  <a:schemeClr val="bg1"/>
                </a:solidFill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Искаме да извлечем следната информация за </a:t>
            </a:r>
            <a:r>
              <a:rPr lang="ru-RU" b="1" dirty="0" smtClean="0">
                <a:solidFill>
                  <a:schemeClr val="bg1"/>
                </a:solidFill>
              </a:rPr>
              <a:t>всяка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поръчка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Име на клиента</a:t>
            </a:r>
            <a:endParaRPr lang="en-US" dirty="0" smtClean="0"/>
          </a:p>
          <a:p>
            <a:pPr lvl="1"/>
            <a:r>
              <a:rPr lang="bg-BG" dirty="0" smtClean="0"/>
              <a:t>Дата на поръчката</a:t>
            </a:r>
          </a:p>
          <a:p>
            <a:pPr lvl="1"/>
            <a:r>
              <a:rPr lang="bg-BG" dirty="0" smtClean="0"/>
              <a:t>Списък на </a:t>
            </a:r>
            <a:r>
              <a:rPr lang="ru-RU" dirty="0" smtClean="0"/>
              <a:t>поръчаните </a:t>
            </a:r>
            <a:r>
              <a:rPr lang="bg-BG" dirty="0" smtClean="0"/>
              <a:t>продукти</a:t>
            </a:r>
          </a:p>
          <a:p>
            <a:pPr lvl="1"/>
            <a:r>
              <a:rPr lang="ru-RU" dirty="0" smtClean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Заявката може да изглежда така: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ru-RU" dirty="0" smtClean="0"/>
              <a:t>Свързваме информацията от </a:t>
            </a:r>
            <a:r>
              <a:rPr lang="ru-RU" b="1" dirty="0" smtClean="0">
                <a:solidFill>
                  <a:schemeClr val="bg1"/>
                </a:solidFill>
              </a:rPr>
              <a:t>трите</a:t>
            </a:r>
            <a:r>
              <a:rPr lang="ru-RU" dirty="0" smtClean="0"/>
              <a:t> таблиците и извличаме желаните данни за </a:t>
            </a:r>
            <a:r>
              <a:rPr lang="ru-RU" b="1" dirty="0" smtClean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2590800" cy="7620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</a:rPr>
              <a:t>Потребители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 smtClean="0">
                <a:solidFill>
                  <a:schemeClr val="bg2"/>
                </a:solidFill>
              </a:rPr>
              <a:t>поръчките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3505200" cy="685799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2781300" y="2590800"/>
          <a:ext cx="66294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2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5880"/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err="1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kern="1200" spc="-5" dirty="0" smtClean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  <a:endParaRPr lang="en-US" sz="2000" b="1" kern="1200" spc="-5" dirty="0">
                        <a:solidFill>
                          <a:srgbClr val="224464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Gosho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Ivan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Sofa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Pesho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Speakers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6902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 smtClean="0"/>
              <a:t>Използваме резултата от заявка като данни за друга заявка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72600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98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17241</TotalTime>
  <Words>1153</Words>
  <Application>Microsoft Office PowerPoint</Application>
  <PresentationFormat>Custom</PresentationFormat>
  <Paragraphs>318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По-сложни съедининия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Slide 26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479</cp:revision>
  <dcterms:created xsi:type="dcterms:W3CDTF">2018-05-23T13:08:44Z</dcterms:created>
  <dcterms:modified xsi:type="dcterms:W3CDTF">2023-08-24T11:02:05Z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