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1"/>
  </p:notesMasterIdLst>
  <p:handoutMasterIdLst>
    <p:handoutMasterId r:id="rId32"/>
  </p:handoutMasterIdLst>
  <p:sldIdLst>
    <p:sldId id="503" r:id="rId3"/>
    <p:sldId id="27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8" r:id="rId15"/>
    <p:sldId id="599" r:id="rId16"/>
    <p:sldId id="600" r:id="rId17"/>
    <p:sldId id="606" r:id="rId18"/>
    <p:sldId id="601" r:id="rId19"/>
    <p:sldId id="602" r:id="rId20"/>
    <p:sldId id="603" r:id="rId21"/>
    <p:sldId id="604" r:id="rId22"/>
    <p:sldId id="605" r:id="rId23"/>
    <p:sldId id="614" r:id="rId24"/>
    <p:sldId id="615" r:id="rId25"/>
    <p:sldId id="616" r:id="rId26"/>
    <p:sldId id="617" r:id="rId27"/>
    <p:sldId id="586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Линеен алгоритъм" id="{CFDC6947-C416-4CA2-8181-5C78F020E66E}">
          <p14:sldIdLst>
            <p14:sldId id="587"/>
            <p14:sldId id="588"/>
            <p14:sldId id="589"/>
          </p14:sldIdLst>
        </p14:section>
        <p14:section name="Логически изрази и проверки" id="{C3D0442E-B6D6-4BA8-A706-9309BDB7BEBA}">
          <p14:sldIdLst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Разклонен алгоритъм" id="{0F86C13B-44AC-4A5E-983B-F104E57085FB}">
          <p14:sldIdLst>
            <p14:sldId id="596"/>
            <p14:sldId id="598"/>
            <p14:sldId id="599"/>
            <p14:sldId id="600"/>
            <p14:sldId id="606"/>
            <p14:sldId id="601"/>
            <p14:sldId id="602"/>
            <p14:sldId id="603"/>
            <p14:sldId id="604"/>
            <p14:sldId id="605"/>
          </p14:sldIdLst>
        </p14:section>
        <p14:section name="Закръгляне и форматиране" id="{87EFBDE1-89FB-44DA-BC83-49D4001E50C4}">
          <p14:sldIdLst>
            <p14:sldId id="614"/>
            <p14:sldId id="615"/>
            <p14:sldId id="616"/>
            <p14:sldId id="61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4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925197"/>
            <a:ext cx="11083636" cy="918803"/>
          </a:xfrm>
        </p:spPr>
        <p:txBody>
          <a:bodyPr>
            <a:normAutofit/>
          </a:bodyPr>
          <a:lstStyle/>
          <a:p>
            <a:r>
              <a:rPr lang="ru-RU" dirty="0"/>
              <a:t>Логически изрази </a:t>
            </a:r>
            <a:r>
              <a:rPr lang="ru-RU"/>
              <a:t>и проверки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Реализиране на линеен и разклонен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вярно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грешно</a:t>
            </a:r>
            <a:r>
              <a:rPr lang="bg-BG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30633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Разклонен алгоритъм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</a:t>
            </a:r>
            <a:r>
              <a:rPr lang="bg-BG" sz="3400" b="1" dirty="0"/>
              <a:t>извършваме действия </a:t>
            </a:r>
            <a:r>
              <a:rPr lang="bg-BG" sz="3400" b="1" dirty="0">
                <a:solidFill>
                  <a:schemeClr val="bg1"/>
                </a:solidFill>
              </a:rPr>
              <a:t>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</a:t>
            </a:r>
            <a:r>
              <a:rPr lang="en-US" dirty="0"/>
              <a:t>– if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/>
              <a:t>програма</a:t>
            </a:r>
            <a:r>
              <a:rPr lang="bg-BG" sz="3400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/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</a:t>
            </a:r>
            <a:r>
              <a:rPr lang="bg-BG" sz="3200" b="1" dirty="0"/>
              <a:t>по-голяма</a:t>
            </a:r>
            <a:r>
              <a:rPr lang="bg-BG" sz="3200" dirty="0"/>
              <a:t> или </a:t>
            </a:r>
            <a:r>
              <a:rPr lang="bg-BG" sz="3200" b="1" dirty="0"/>
              <a:t>равна</a:t>
            </a:r>
            <a:r>
              <a:rPr lang="bg-BG" sz="3200" dirty="0"/>
              <a:t> на </a:t>
            </a:r>
            <a:r>
              <a:rPr lang="bg-BG" sz="3200" b="1" dirty="0"/>
              <a:t>5</a:t>
            </a:r>
            <a:r>
              <a:rPr lang="en-US" sz="3200" b="1" dirty="0"/>
              <a:t>.</a:t>
            </a:r>
            <a:r>
              <a:rPr lang="bg-BG" sz="3200" b="1" dirty="0"/>
              <a:t>50</a:t>
            </a:r>
            <a:endParaRPr lang="en-US" sz="3200" b="1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0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936440" y="1467714"/>
            <a:ext cx="27195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 оценка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4246" y="2689808"/>
            <a:ext cx="2903888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4606" y="2305380"/>
              <a:ext cx="2469294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оценка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r>
                <a:rPr lang="bg-BG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60340" y="469876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5535" y="370969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980578" y="5409874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Excellent!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581000" y="3421246"/>
            <a:ext cx="27900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4" name="Straight Arrow Connector 13"/>
          <p:cNvCxnSpPr>
            <a:stCxn id="5" idx="4"/>
            <a:endCxn id="20" idx="0"/>
          </p:cNvCxnSpPr>
          <p:nvPr/>
        </p:nvCxnSpPr>
        <p:spPr>
          <a:xfrm>
            <a:off x="5296190" y="2132619"/>
            <a:ext cx="0" cy="557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31" idx="0"/>
          </p:cNvCxnSpPr>
          <p:nvPr/>
        </p:nvCxnSpPr>
        <p:spPr>
          <a:xfrm>
            <a:off x="5296190" y="4852686"/>
            <a:ext cx="1" cy="55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2" idx="5"/>
          </p:cNvCxnSpPr>
          <p:nvPr/>
        </p:nvCxnSpPr>
        <p:spPr>
          <a:xfrm flipV="1">
            <a:off x="6748134" y="3753699"/>
            <a:ext cx="915979" cy="17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</a:t>
            </a:r>
            <a:r>
              <a:rPr lang="bg-BG" dirty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Scratch </a:t>
            </a:r>
            <a:r>
              <a:rPr lang="bg-BG" dirty="0"/>
              <a:t>срещу </a:t>
            </a:r>
            <a:r>
              <a:rPr lang="en-US" dirty="0"/>
              <a:t>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4000"/>
            <a:ext cx="5032514" cy="28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9387" y="2617460"/>
            <a:ext cx="56422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print("</a:t>
            </a:r>
            <a:r>
              <a:rPr lang="bg-BG" sz="2800" b="1" dirty="0">
                <a:latin typeface="Consolas" panose="020B0609020204030204" pitchFamily="49" charset="0"/>
              </a:rPr>
              <a:t>Каква оценка имаш?"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grade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if grade &gt;= 5.50:    	print("</a:t>
            </a:r>
            <a:r>
              <a:rPr lang="en-US" sz="2800" b="1" dirty="0" err="1">
                <a:latin typeface="Consolas" panose="020B0609020204030204" pitchFamily="49" charset="0"/>
              </a:rPr>
              <a:t>Excelent</a:t>
            </a:r>
            <a:r>
              <a:rPr lang="en-US" sz="2800" b="1" dirty="0">
                <a:latin typeface="Consolas" panose="020B0609020204030204" pitchFamily="49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454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546000" y="5364000"/>
            <a:ext cx="4185000" cy="1055608"/>
          </a:xfrm>
          <a:prstGeom prst="wedgeRoundRectCallout">
            <a:avLst>
              <a:gd name="adj1" fmla="val -41421"/>
              <a:gd name="adj2" fmla="val -10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/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249000"/>
            <a:ext cx="3048000" cy="68008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>
                <a:lumMod val="75000"/>
              </a:schemeClr>
            </a:solidFill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Линеен</a:t>
            </a:r>
            <a:r>
              <a:rPr lang="bg-BG" dirty="0"/>
              <a:t> алгоритъм</a:t>
            </a:r>
          </a:p>
          <a:p>
            <a:r>
              <a:rPr lang="bg-BG" dirty="0"/>
              <a:t>͏</a:t>
            </a:r>
            <a:r>
              <a:rPr lang="bg-BG" b="1" dirty="0"/>
              <a:t>Логически изрази </a:t>
            </a:r>
            <a:r>
              <a:rPr lang="bg-BG" dirty="0"/>
              <a:t>и </a:t>
            </a:r>
            <a:r>
              <a:rPr lang="bg-BG" b="1" dirty="0"/>
              <a:t>проверки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Разклонен</a:t>
            </a:r>
            <a:r>
              <a:rPr lang="bg-BG" dirty="0"/>
              <a:t> алгоритъм</a:t>
            </a:r>
          </a:p>
          <a:p>
            <a:r>
              <a:rPr lang="bg-BG" dirty="0"/>
              <a:t>͏</a:t>
            </a:r>
            <a:r>
              <a:rPr lang="bg-BG" b="1" dirty="0"/>
              <a:t>Закръгляне</a:t>
            </a:r>
            <a:r>
              <a:rPr lang="bg-BG" dirty="0"/>
              <a:t> </a:t>
            </a:r>
            <a:r>
              <a:rPr lang="bg-BG"/>
              <a:t>и </a:t>
            </a:r>
            <a:r>
              <a:rPr lang="bg-BG" b="1"/>
              <a:t>форматиране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</a:t>
            </a:r>
            <a:r>
              <a:rPr lang="bg-BG" sz="3600" b="1" dirty="0"/>
              <a:t>програма</a:t>
            </a:r>
            <a:r>
              <a:rPr lang="bg-BG" sz="3600" dirty="0"/>
              <a:t>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pic>
        <p:nvPicPr>
          <p:cNvPr id="8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</a:t>
            </a:r>
            <a:r>
              <a:rPr lang="bg-BG" b="1" dirty="0"/>
              <a:t>закръгляме дробни числа</a:t>
            </a:r>
            <a:endParaRPr lang="en-US" b="1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следващо</a:t>
            </a:r>
            <a:r>
              <a:rPr lang="bg-BG" dirty="0"/>
              <a:t> (по-голямо)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предишно</a:t>
            </a:r>
            <a:r>
              <a:rPr lang="bg-BG" dirty="0"/>
              <a:t> (по-малко)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/>
              <a:t>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0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Закръгляне</a:t>
            </a:r>
            <a:r>
              <a:rPr lang="bg-BG" dirty="0"/>
              <a:t>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b="1" dirty="0"/>
              <a:t>͏͏</a:t>
            </a:r>
            <a:r>
              <a:rPr lang="bg-BG" b="1" dirty="0">
                <a:solidFill>
                  <a:schemeClr val="bg1"/>
                </a:solidFill>
              </a:rPr>
              <a:t>Форматиране</a:t>
            </a:r>
            <a:r>
              <a:rPr lang="bg-BG" dirty="0"/>
              <a:t>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269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204000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89364" y="4374000"/>
            <a:ext cx="3716635" cy="990000"/>
          </a:xfrm>
          <a:prstGeom prst="wedgeRoundRectCallout">
            <a:avLst>
              <a:gd name="adj1" fmla="val -58169"/>
              <a:gd name="adj2" fmla="val -11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</p:spTree>
    <p:extLst>
      <p:ext uri="{BB962C8B-B14F-4D97-AF65-F5344CB8AC3E}">
        <p14:creationId xmlns:p14="http://schemas.microsoft.com/office/powerpoint/2010/main" val="11332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Форматиране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͏Разлика между форматиране и закръгляне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566512" y="2754000"/>
            <a:ext cx="475919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bg-BG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6782476" y="2754000"/>
            <a:ext cx="4892643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bg-BG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10242879" y="3290071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3422004" y="3291024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>
                <a:solidFill>
                  <a:schemeClr val="bg2"/>
                </a:solidFill>
              </a:rPr>
              <a:t>Оператори</a:t>
            </a:r>
            <a:r>
              <a:rPr lang="bg-BG" sz="3200" dirty="0">
                <a:solidFill>
                  <a:schemeClr val="bg2"/>
                </a:solidFill>
              </a:rPr>
              <a:t> 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͏Линеен алгоритъм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78" y="1134000"/>
            <a:ext cx="1586044" cy="3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Линейният алгоритъм </a:t>
            </a:r>
            <a:r>
              <a:rPr lang="ru-RU" dirty="0"/>
              <a:t>– </a:t>
            </a:r>
            <a:r>
              <a:rPr lang="ru-RU" b="1" dirty="0"/>
              <a:t>последователност</a:t>
            </a:r>
            <a:r>
              <a:rPr lang="ru-RU" dirty="0"/>
              <a:t> от </a:t>
            </a:r>
            <a:r>
              <a:rPr lang="ru-RU" b="1" dirty="0"/>
              <a:t>действия</a:t>
            </a:r>
            <a:r>
              <a:rPr lang="ru-RU" dirty="0"/>
              <a:t>, които следват една линия</a:t>
            </a:r>
          </a:p>
          <a:p>
            <a:pPr lvl="1"/>
            <a:r>
              <a:rPr lang="ru-RU" dirty="0"/>
              <a:t>При него </a:t>
            </a:r>
            <a:r>
              <a:rPr lang="ru-RU" b="1" dirty="0"/>
              <a:t>няма условие </a:t>
            </a:r>
            <a:r>
              <a:rPr lang="ru-RU" dirty="0"/>
              <a:t>или </a:t>
            </a:r>
            <a:r>
              <a:rPr lang="ru-RU" b="1" dirty="0"/>
              <a:t>разклонение</a:t>
            </a:r>
          </a:p>
          <a:p>
            <a:pPr lvl="1"/>
            <a:r>
              <a:rPr lang="ru-RU" dirty="0"/>
              <a:t>Ако в алгоритъма </a:t>
            </a:r>
            <a:r>
              <a:rPr lang="ru-RU" b="1" dirty="0"/>
              <a:t>липсва</a:t>
            </a:r>
            <a:r>
              <a:rPr lang="ru-RU" dirty="0"/>
              <a:t> думата "</a:t>
            </a:r>
            <a:r>
              <a:rPr lang="ru-RU" b="1" dirty="0"/>
              <a:t>ако</a:t>
            </a:r>
            <a:r>
              <a:rPr lang="ru-RU" dirty="0"/>
              <a:t>", вероятно е </a:t>
            </a:r>
            <a:r>
              <a:rPr lang="ru-RU" b="1" dirty="0">
                <a:solidFill>
                  <a:schemeClr val="bg1"/>
                </a:solidFill>
              </a:rPr>
              <a:t>линеен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алгоритъм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21000" y="2192512"/>
            <a:ext cx="0" cy="34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7797788" y="1277508"/>
            <a:ext cx="2151180" cy="91500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Data 12"/>
          <p:cNvSpPr/>
          <p:nvPr/>
        </p:nvSpPr>
        <p:spPr bwMode="auto">
          <a:xfrm>
            <a:off x="7691427" y="2532165"/>
            <a:ext cx="2363902" cy="635892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03378" y="3507710"/>
            <a:ext cx="2340000" cy="6322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a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5" name="Flowchart: Data 14"/>
          <p:cNvSpPr/>
          <p:nvPr/>
        </p:nvSpPr>
        <p:spPr bwMode="auto">
          <a:xfrm>
            <a:off x="7691427" y="4479571"/>
            <a:ext cx="2363902" cy="634747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793378" y="5453970"/>
            <a:ext cx="2160000" cy="92264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2" idx="4"/>
            <a:endCxn id="13" idx="1"/>
          </p:cNvCxnSpPr>
          <p:nvPr/>
        </p:nvCxnSpPr>
        <p:spPr>
          <a:xfrm>
            <a:off x="8873378" y="2192512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8873378" y="3168057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1"/>
          </p:cNvCxnSpPr>
          <p:nvPr/>
        </p:nvCxnSpPr>
        <p:spPr>
          <a:xfrm>
            <a:off x="8873378" y="4139918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16" idx="0"/>
          </p:cNvCxnSpPr>
          <p:nvPr/>
        </p:nvCxnSpPr>
        <p:spPr>
          <a:xfrm>
            <a:off x="8873378" y="5114318"/>
            <a:ext cx="0" cy="339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алгоритъм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/>
              <a:t>Python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09000"/>
            <a:ext cx="4500000" cy="426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09964" y="2079000"/>
            <a:ext cx="623779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едно цяло число"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 = int(input())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още едно цяло число"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result = a +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32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8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1412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388433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Различно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</a:t>
            </a:r>
            <a:r>
              <a:rPr lang="en-US" sz="3600" b="1" dirty="0"/>
              <a:t>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</a:t>
            </a:r>
            <a:r>
              <a:rPr lang="en-US" sz="3400" b="1" dirty="0"/>
              <a:t>логическите изрази </a:t>
            </a:r>
            <a:r>
              <a:rPr lang="en-US" sz="3400" dirty="0"/>
              <a:t>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/>
              <a:t>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619000"/>
            <a:ext cx="6255000" cy="39844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656000" y="36546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656000" y="412606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656000" y="50972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656000" y="461623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656000" y="55782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656000" y="606252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6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/>
              <a:t>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noProof="1"/>
              <a:t> </a:t>
            </a:r>
            <a:r>
              <a:rPr lang="en-US" sz="2700" noProof="1">
                <a:solidFill>
                  <a:schemeClr val="accent2"/>
                </a:solidFill>
              </a:rPr>
              <a:t># 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noProof="1">
                <a:solidFill>
                  <a:schemeClr val="accent2"/>
                </a:solidFill>
              </a:rPr>
              <a:t># 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5671</TotalTime>
  <Words>1133</Words>
  <Application>Microsoft Office PowerPoint</Application>
  <PresentationFormat>Widescreen</PresentationFormat>
  <Paragraphs>242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Реализиране на линеен и разклонен алгоритъм</vt:lpstr>
      <vt:lpstr>Съдържание</vt:lpstr>
      <vt:lpstr>͏Линеен алгоритъм</vt:lpstr>
      <vt:lpstr>Линеен алгоритъм</vt:lpstr>
      <vt:lpstr>Линеен алгоритъм – Scratch срещу Python 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Разклонен алгоритъм</vt:lpstr>
      <vt:lpstr>Прости проверки – if</vt:lpstr>
      <vt:lpstr>Отлична оценка – условие</vt:lpstr>
      <vt:lpstr>Отлична оценка – блок схема</vt:lpstr>
      <vt:lpstr>Отлична оценка – Scratch срещу Python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͏Разлика между форматиране и закръгляне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линеен и разклонен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1545</cp:revision>
  <dcterms:created xsi:type="dcterms:W3CDTF">2018-05-23T13:08:44Z</dcterms:created>
  <dcterms:modified xsi:type="dcterms:W3CDTF">2025-09-08T16:07:50Z</dcterms:modified>
  <cp:category/>
</cp:coreProperties>
</file>