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1"/>
  </p:notesMasterIdLst>
  <p:handoutMasterIdLst>
    <p:handoutMasterId r:id="rId22"/>
  </p:handoutMasterIdLst>
  <p:sldIdLst>
    <p:sldId id="503" r:id="rId2"/>
    <p:sldId id="276" r:id="rId3"/>
    <p:sldId id="603" r:id="rId4"/>
    <p:sldId id="604" r:id="rId5"/>
    <p:sldId id="605" r:id="rId6"/>
    <p:sldId id="606" r:id="rId7"/>
    <p:sldId id="607" r:id="rId8"/>
    <p:sldId id="610" r:id="rId9"/>
    <p:sldId id="611" r:id="rId10"/>
    <p:sldId id="612" r:id="rId11"/>
    <p:sldId id="613" r:id="rId12"/>
    <p:sldId id="614" r:id="rId13"/>
    <p:sldId id="615" r:id="rId14"/>
    <p:sldId id="616" r:id="rId15"/>
    <p:sldId id="617" r:id="rId16"/>
    <p:sldId id="618" r:id="rId17"/>
    <p:sldId id="602" r:id="rId18"/>
    <p:sldId id="504" r:id="rId19"/>
    <p:sldId id="50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Работа с цветове" id="{2DA357DD-EFE0-42AB-A147-B7078B0DDCA9}">
          <p14:sldIdLst>
            <p14:sldId id="603"/>
            <p14:sldId id="604"/>
            <p14:sldId id="605"/>
          </p14:sldIdLst>
        </p14:section>
        <p14:section name="͏Запълване с цвят" id="{889AA5DC-8159-42FB-9BCB-701B80F22136}">
          <p14:sldIdLst>
            <p14:sldId id="606"/>
            <p14:sldId id="607"/>
            <p14:sldId id="610"/>
            <p14:sldId id="611"/>
            <p14:sldId id="612"/>
            <p14:sldId id="613"/>
          </p14:sldIdLst>
        </p14:section>
        <p14:section name="Създаване на собствен цвят" id="{6639DA9A-8FD2-4231-9E00-B8228FFD304C}">
          <p14:sldIdLst>
            <p14:sldId id="614"/>
            <p14:sldId id="615"/>
            <p14:sldId id="616"/>
            <p14:sldId id="617"/>
            <p14:sldId id="618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D2C1"/>
    <a:srgbClr val="EA9100"/>
    <a:srgbClr val="7FD3CB"/>
    <a:srgbClr val="FFFFFF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17" autoAdjust="0"/>
    <p:restoredTop sz="96395" autoAdjust="0"/>
  </p:normalViewPr>
  <p:slideViewPr>
    <p:cSldViewPr showGuides="1">
      <p:cViewPr varScale="1">
        <p:scale>
          <a:sx n="115" d="100"/>
          <a:sy n="115" d="100"/>
        </p:scale>
        <p:origin x="360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94000"/>
            <a:ext cx="11083636" cy="1039555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Избор на цвят и оцветяване на контур графично изображение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0" y="321501"/>
            <a:ext cx="11700000" cy="947499"/>
          </a:xfrm>
        </p:spPr>
        <p:txBody>
          <a:bodyPr>
            <a:normAutofit/>
          </a:bodyPr>
          <a:lstStyle/>
          <a:p>
            <a:r>
              <a:rPr lang="bg-BG" dirty="0"/>
              <a:t>Цветови палитри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746" y="3040926"/>
            <a:ext cx="1769683" cy="793699"/>
          </a:xfrm>
          <a:prstGeom prst="rect">
            <a:avLst/>
          </a:prstGeom>
        </p:spPr>
      </p:pic>
      <p:sp>
        <p:nvSpPr>
          <p:cNvPr id="12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sz="14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" t="2256" r="3570" b="3420"/>
          <a:stretch/>
        </p:blipFill>
        <p:spPr>
          <a:xfrm>
            <a:off x="8571000" y="2788372"/>
            <a:ext cx="2695091" cy="2745000"/>
          </a:xfr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80598" cy="5528766"/>
          </a:xfrm>
        </p:spPr>
        <p:txBody>
          <a:bodyPr anchor="ctr"/>
          <a:lstStyle/>
          <a:p>
            <a:r>
              <a:rPr lang="bg-BG" b="1" dirty="0"/>
              <a:t>Бутон </a:t>
            </a:r>
            <a:r>
              <a:rPr lang="en-US" b="1" dirty="0">
                <a:solidFill>
                  <a:schemeClr val="bg1"/>
                </a:solidFill>
              </a:rPr>
              <a:t>Undo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bg-BG" b="1" dirty="0"/>
              <a:t>възвръщане</a:t>
            </a:r>
            <a:r>
              <a:rPr lang="bg-BG" dirty="0"/>
              <a:t> на </a:t>
            </a:r>
            <a:r>
              <a:rPr lang="bg-BG" b="1" dirty="0"/>
              <a:t>старото</a:t>
            </a:r>
            <a:r>
              <a:rPr lang="bg-BG" dirty="0"/>
              <a:t> </a:t>
            </a:r>
            <a:r>
              <a:rPr lang="bg-BG" b="1" dirty="0"/>
              <a:t>състояние</a:t>
            </a:r>
            <a:r>
              <a:rPr lang="bg-BG" dirty="0"/>
              <a:t> на рисунката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bg-BG" b="1" dirty="0"/>
              <a:t>Бутон </a:t>
            </a:r>
            <a:r>
              <a:rPr lang="en-US" b="1" dirty="0">
                <a:solidFill>
                  <a:schemeClr val="bg1"/>
                </a:solidFill>
              </a:rPr>
              <a:t>Redo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bg-BG" b="1" dirty="0"/>
              <a:t>отново</a:t>
            </a:r>
            <a:r>
              <a:rPr lang="bg-BG" dirty="0"/>
              <a:t> възвръщане на </a:t>
            </a:r>
            <a:r>
              <a:rPr lang="bg-BG" b="1" dirty="0"/>
              <a:t>предното състояние </a:t>
            </a:r>
            <a:r>
              <a:rPr lang="bg-BG" dirty="0"/>
              <a:t>на рисунката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&amp; Redo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999" y="1215475"/>
            <a:ext cx="2124000" cy="21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54999" y="4059000"/>
            <a:ext cx="2124000" cy="21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3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0598" cy="5528766"/>
          </a:xfrm>
        </p:spPr>
        <p:txBody>
          <a:bodyPr/>
          <a:lstStyle/>
          <a:p>
            <a:r>
              <a:rPr lang="bg-BG" dirty="0"/>
              <a:t>Отворете </a:t>
            </a:r>
            <a:r>
              <a:rPr lang="bg-BG" b="1" dirty="0"/>
              <a:t>файла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kushta.png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bg-BG" b="1" dirty="0"/>
              <a:t>оцветете</a:t>
            </a:r>
            <a:r>
              <a:rPr lang="bg-BG" dirty="0"/>
              <a:t> </a:t>
            </a:r>
            <a:r>
              <a:rPr lang="bg-BG" b="1" dirty="0"/>
              <a:t>картината</a:t>
            </a:r>
            <a:r>
              <a:rPr lang="bg-BG" dirty="0"/>
              <a:t> с </a:t>
            </a:r>
            <a:r>
              <a:rPr lang="bg-BG" b="1" dirty="0"/>
              <a:t>подходящи</a:t>
            </a:r>
            <a:r>
              <a:rPr lang="bg-BG" dirty="0"/>
              <a:t> цветове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Оцветяване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500" y="3130773"/>
            <a:ext cx="5895000" cy="337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3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225916"/>
            <a:ext cx="10961783" cy="768084"/>
          </a:xfrm>
        </p:spPr>
        <p:txBody>
          <a:bodyPr/>
          <a:lstStyle/>
          <a:p>
            <a:r>
              <a:rPr lang="bg-BG" dirty="0"/>
              <a:t>Създаване на собствен цвят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76892" y="6507163"/>
            <a:ext cx="615108" cy="2460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500" y="684000"/>
            <a:ext cx="3969000" cy="3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Програмата </a:t>
            </a:r>
            <a:r>
              <a:rPr lang="en-US" b="1" dirty="0">
                <a:solidFill>
                  <a:schemeClr val="bg1"/>
                </a:solidFill>
              </a:rPr>
              <a:t>Paint</a:t>
            </a:r>
            <a:r>
              <a:rPr lang="en-US" b="1" dirty="0"/>
              <a:t> </a:t>
            </a:r>
            <a:r>
              <a:rPr lang="bg-BG" dirty="0"/>
              <a:t>дава възможност сами да </a:t>
            </a:r>
            <a:r>
              <a:rPr lang="bg-BG" b="1" dirty="0"/>
              <a:t>създадем</a:t>
            </a:r>
            <a:r>
              <a:rPr lang="bg-BG" dirty="0"/>
              <a:t> </a:t>
            </a:r>
            <a:r>
              <a:rPr lang="bg-BG" b="1" dirty="0"/>
              <a:t>нужните</a:t>
            </a:r>
            <a:r>
              <a:rPr lang="bg-BG" dirty="0"/>
              <a:t> за нас </a:t>
            </a:r>
            <a:r>
              <a:rPr lang="bg-BG" b="1" dirty="0"/>
              <a:t>цветове</a:t>
            </a:r>
          </a:p>
          <a:p>
            <a:r>
              <a:rPr lang="bg-BG" dirty="0"/>
              <a:t>За целта трябва да натиснем </a:t>
            </a:r>
            <a:r>
              <a:rPr lang="bg-BG" b="1" dirty="0"/>
              <a:t>бутона </a:t>
            </a:r>
            <a:r>
              <a:rPr lang="en-US" b="1" dirty="0">
                <a:solidFill>
                  <a:schemeClr val="bg1"/>
                </a:solidFill>
              </a:rPr>
              <a:t>Edit Colors </a:t>
            </a:r>
            <a:r>
              <a:rPr lang="bg-BG" dirty="0"/>
              <a:t>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Colors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Собствен цвят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000" y="4194000"/>
            <a:ext cx="6571451" cy="17263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8526000" y="4194000"/>
            <a:ext cx="856451" cy="148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428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собствен цвят (1)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2079000"/>
            <a:ext cx="4995000" cy="369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7288500" y="4662000"/>
            <a:ext cx="922500" cy="792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8481000" y="4859861"/>
            <a:ext cx="2925000" cy="1620000"/>
          </a:xfrm>
          <a:prstGeom prst="wedgeRoundRectCallout">
            <a:avLst>
              <a:gd name="adj1" fmla="val -57504"/>
              <a:gd name="adj2" fmla="val -312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Тук се въвеждат параметрите на желания цвят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704356" y="2439000"/>
            <a:ext cx="2115000" cy="2223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35953" y="1196245"/>
            <a:ext cx="4846200" cy="1913702"/>
          </a:xfrm>
          <a:prstGeom prst="wedgeRoundRectCallout">
            <a:avLst>
              <a:gd name="adj1" fmla="val 63215"/>
              <a:gd name="adj2" fmla="val 796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не знаете кои точно са параметрите на вашия цвят, можете да използвате палитрата с цветове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819356" y="2439000"/>
            <a:ext cx="391644" cy="2223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240256" y="1188139"/>
            <a:ext cx="3891963" cy="1921808"/>
          </a:xfrm>
          <a:prstGeom prst="wedgeRoundRectCallout">
            <a:avLst>
              <a:gd name="adj1" fmla="val -49173"/>
              <a:gd name="adj2" fmla="val 694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Нюансите на цвета можете да зададете с помощта на плъзгащата се стрелка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38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собствен цвят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374" y="1629000"/>
            <a:ext cx="6439252" cy="472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561000" y="1899000"/>
            <a:ext cx="5400000" cy="1980000"/>
          </a:xfrm>
          <a:prstGeom prst="wedgeRoundRectCallout">
            <a:avLst>
              <a:gd name="adj1" fmla="val 53995"/>
              <a:gd name="adj2" fmla="val 151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като сте достигнали до желания цвят, натискате бутона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to Custom Colors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за да го добавите към вашата палитра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073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0598" cy="5528766"/>
          </a:xfrm>
        </p:spPr>
        <p:txBody>
          <a:bodyPr/>
          <a:lstStyle/>
          <a:p>
            <a:r>
              <a:rPr lang="bg-BG" dirty="0"/>
              <a:t>Създайте </a:t>
            </a:r>
            <a:r>
              <a:rPr lang="bg-BG" b="1" dirty="0"/>
              <a:t>3 собствени цвята </a:t>
            </a:r>
            <a:r>
              <a:rPr lang="bg-BG" dirty="0"/>
              <a:t>с помощта на </a:t>
            </a:r>
            <a:r>
              <a:rPr lang="bg-BG" b="1" dirty="0"/>
              <a:t>програмата </a:t>
            </a:r>
            <a:r>
              <a:rPr lang="en-US" b="1" dirty="0">
                <a:solidFill>
                  <a:schemeClr val="bg1"/>
                </a:solidFill>
              </a:rPr>
              <a:t>Paint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Собствени цветове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4"/>
          <a:stretch/>
        </p:blipFill>
        <p:spPr>
          <a:xfrm>
            <a:off x="3955916" y="2223687"/>
            <a:ext cx="4269570" cy="42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8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6648" y="1584000"/>
            <a:ext cx="11269351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000">
              <a:buClr>
                <a:schemeClr val="bg2"/>
              </a:buClr>
            </a:pPr>
            <a:r>
              <a:rPr lang="en-US" sz="3600" b="1" dirty="0">
                <a:solidFill>
                  <a:srgbClr val="FF0000"/>
                </a:solidFill>
              </a:rPr>
              <a:t>R</a:t>
            </a:r>
            <a:r>
              <a:rPr lang="en-US" sz="3600" b="1" dirty="0">
                <a:solidFill>
                  <a:schemeClr val="accent2"/>
                </a:solidFill>
              </a:rPr>
              <a:t>G</a:t>
            </a:r>
            <a:r>
              <a:rPr lang="en-US" sz="3600" b="1" dirty="0">
                <a:solidFill>
                  <a:schemeClr val="accent3"/>
                </a:solidFill>
              </a:rPr>
              <a:t>B</a:t>
            </a:r>
            <a:r>
              <a:rPr lang="en-US" sz="3600" dirty="0">
                <a:solidFill>
                  <a:schemeClr val="accent3"/>
                </a:solidFill>
              </a:rPr>
              <a:t> </a:t>
            </a:r>
            <a:r>
              <a:rPr lang="bg-BG" sz="3600" b="1" dirty="0">
                <a:solidFill>
                  <a:schemeClr val="bg2"/>
                </a:solidFill>
              </a:rPr>
              <a:t>модел </a:t>
            </a:r>
            <a:r>
              <a:rPr lang="bg-BG" sz="3600" dirty="0">
                <a:solidFill>
                  <a:schemeClr val="bg2"/>
                </a:solidFill>
              </a:rPr>
              <a:t>–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bg2"/>
                </a:solidFill>
              </a:rPr>
              <a:t>създаване</a:t>
            </a:r>
            <a:r>
              <a:rPr lang="bg-BG" sz="3600" dirty="0">
                <a:solidFill>
                  <a:schemeClr val="bg2"/>
                </a:solidFill>
              </a:rPr>
              <a:t> на </a:t>
            </a:r>
            <a:r>
              <a:rPr lang="bg-BG" sz="3600" b="1" dirty="0">
                <a:solidFill>
                  <a:schemeClr val="bg2"/>
                </a:solidFill>
              </a:rPr>
              <a:t>цветове</a:t>
            </a:r>
            <a:r>
              <a:rPr lang="bg-BG" sz="3600" dirty="0">
                <a:solidFill>
                  <a:schemeClr val="bg2"/>
                </a:solidFill>
              </a:rPr>
              <a:t> чрез </a:t>
            </a:r>
            <a:r>
              <a:rPr lang="bg-BG" sz="3600" b="1" dirty="0">
                <a:solidFill>
                  <a:schemeClr val="bg2"/>
                </a:solidFill>
              </a:rPr>
              <a:t>комбиниране</a:t>
            </a:r>
            <a:r>
              <a:rPr lang="bg-BG" sz="3600" dirty="0">
                <a:solidFill>
                  <a:schemeClr val="bg2"/>
                </a:solidFill>
              </a:rPr>
              <a:t> на </a:t>
            </a:r>
            <a:r>
              <a:rPr lang="bg-BG" sz="3600" b="1" dirty="0">
                <a:solidFill>
                  <a:schemeClr val="bg2"/>
                </a:solidFill>
              </a:rPr>
              <a:t>трите</a:t>
            </a:r>
            <a:r>
              <a:rPr lang="bg-BG" sz="3600" dirty="0">
                <a:solidFill>
                  <a:schemeClr val="bg2"/>
                </a:solidFill>
              </a:rPr>
              <a:t> основни </a:t>
            </a:r>
            <a:r>
              <a:rPr lang="bg-BG" sz="3600" b="1" dirty="0">
                <a:solidFill>
                  <a:schemeClr val="bg2"/>
                </a:solidFill>
              </a:rPr>
              <a:t>цвята</a:t>
            </a:r>
          </a:p>
          <a:p>
            <a:pPr marL="381049"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Инструментите:</a:t>
            </a:r>
          </a:p>
          <a:p>
            <a:pPr marL="914115" lvl="1">
              <a:spcAft>
                <a:spcPts val="1200"/>
              </a:spcAft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Запълване с цвят</a:t>
            </a:r>
            <a:r>
              <a:rPr lang="bg-BG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– </a:t>
            </a:r>
            <a:r>
              <a:rPr lang="bg-BG" sz="3400" b="1" dirty="0">
                <a:solidFill>
                  <a:schemeClr val="bg2"/>
                </a:solidFill>
              </a:rPr>
              <a:t>оцветяване на области</a:t>
            </a:r>
          </a:p>
          <a:p>
            <a:pPr marL="914115" lvl="1">
              <a:spcAft>
                <a:spcPts val="1200"/>
              </a:spcAft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Избор на цвят</a:t>
            </a:r>
            <a:r>
              <a:rPr lang="bg-BG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– </a:t>
            </a:r>
            <a:r>
              <a:rPr lang="ru-RU" sz="3400" dirty="0">
                <a:solidFill>
                  <a:schemeClr val="bg2"/>
                </a:solidFill>
              </a:rPr>
              <a:t>потребителите да избират конкретни</a:t>
            </a:r>
            <a:r>
              <a:rPr lang="ru-RU" sz="3400" b="1" dirty="0">
                <a:solidFill>
                  <a:schemeClr val="bg2"/>
                </a:solidFill>
              </a:rPr>
              <a:t> цветове </a:t>
            </a:r>
            <a:r>
              <a:rPr lang="ru-RU" sz="3400" dirty="0">
                <a:solidFill>
                  <a:schemeClr val="bg2"/>
                </a:solidFill>
              </a:rPr>
              <a:t>от вече </a:t>
            </a:r>
            <a:r>
              <a:rPr lang="ru-RU" sz="3400" b="1" dirty="0">
                <a:solidFill>
                  <a:schemeClr val="bg2"/>
                </a:solidFill>
              </a:rPr>
              <a:t>съществуващо изображение</a:t>
            </a:r>
          </a:p>
          <a:p>
            <a:pPr marL="381049">
              <a:buClr>
                <a:schemeClr val="bg2"/>
              </a:buClr>
            </a:pPr>
            <a:r>
              <a:rPr lang="bg-BG" sz="3600" b="1" dirty="0">
                <a:solidFill>
                  <a:schemeClr val="bg2"/>
                </a:solidFill>
              </a:rPr>
              <a:t>Създаване</a:t>
            </a:r>
            <a:r>
              <a:rPr lang="bg-BG" sz="3600" dirty="0">
                <a:solidFill>
                  <a:schemeClr val="bg2"/>
                </a:solidFill>
              </a:rPr>
              <a:t> на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собствен цвят</a:t>
            </a:r>
            <a:endParaRPr lang="ru-RU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en-US" dirty="0"/>
              <a:t>͏</a:t>
            </a:r>
            <a:r>
              <a:rPr lang="bg-BG" b="1" dirty="0"/>
              <a:t>Работа с цветове</a:t>
            </a:r>
          </a:p>
          <a:p>
            <a:r>
              <a:rPr lang="bg-BG" dirty="0"/>
              <a:t>͏</a:t>
            </a:r>
            <a:r>
              <a:rPr lang="bg-BG" b="1" dirty="0"/>
              <a:t>Запълване</a:t>
            </a:r>
            <a:r>
              <a:rPr lang="bg-BG" dirty="0"/>
              <a:t> с цвят</a:t>
            </a:r>
          </a:p>
          <a:p>
            <a:r>
              <a:rPr lang="bg-BG" dirty="0"/>
              <a:t>Създаване на </a:t>
            </a:r>
            <a:r>
              <a:rPr lang="bg-BG" b="1" dirty="0"/>
              <a:t>собствен цвят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4754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5916"/>
            <a:ext cx="10961783" cy="768084"/>
          </a:xfrm>
        </p:spPr>
        <p:txBody>
          <a:bodyPr/>
          <a:lstStyle/>
          <a:p>
            <a:r>
              <a:rPr lang="en-US" dirty="0"/>
              <a:t>͏</a:t>
            </a:r>
            <a:r>
              <a:rPr lang="bg-BG" dirty="0"/>
              <a:t>Работа с цветове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00" y="774000"/>
            <a:ext cx="7133400" cy="37331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391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81000" cy="5528766"/>
          </a:xfrm>
        </p:spPr>
        <p:txBody>
          <a:bodyPr>
            <a:normAutofit/>
          </a:bodyPr>
          <a:lstStyle/>
          <a:p>
            <a:r>
              <a:rPr lang="bg-BG" dirty="0"/>
              <a:t>В </a:t>
            </a:r>
            <a:r>
              <a:rPr lang="en-US" b="1" dirty="0">
                <a:solidFill>
                  <a:schemeClr val="bg1"/>
                </a:solidFill>
              </a:rPr>
              <a:t>Paint</a:t>
            </a:r>
            <a:r>
              <a:rPr lang="en-US" dirty="0"/>
              <a:t> </a:t>
            </a:r>
            <a:r>
              <a:rPr lang="bg-BG" dirty="0"/>
              <a:t>има изобр между </a:t>
            </a:r>
            <a:r>
              <a:rPr lang="bg-BG" b="1" dirty="0"/>
              <a:t>над 16 млн. цвята </a:t>
            </a:r>
          </a:p>
          <a:p>
            <a:r>
              <a:rPr lang="bg-BG" dirty="0"/>
              <a:t>Всеки цвят в компютъра се образува от </a:t>
            </a:r>
            <a:r>
              <a:rPr lang="bg-BG" b="1" dirty="0"/>
              <a:t>смесването</a:t>
            </a:r>
            <a:r>
              <a:rPr lang="bg-BG" dirty="0"/>
              <a:t> на </a:t>
            </a:r>
            <a:r>
              <a:rPr lang="bg-BG" b="1" dirty="0"/>
              <a:t>трите</a:t>
            </a:r>
            <a:r>
              <a:rPr lang="bg-BG" dirty="0"/>
              <a:t> основни</a:t>
            </a:r>
            <a:r>
              <a:rPr lang="bg-BG" b="1" dirty="0"/>
              <a:t> цвята</a:t>
            </a:r>
            <a:r>
              <a:rPr lang="en-US" b="1" dirty="0"/>
              <a:t> </a:t>
            </a:r>
            <a:r>
              <a:rPr lang="en-US" dirty="0"/>
              <a:t>– (</a:t>
            </a:r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b="1" dirty="0">
                <a:solidFill>
                  <a:schemeClr val="accent2"/>
                </a:solidFill>
              </a:rPr>
              <a:t>G</a:t>
            </a:r>
            <a:r>
              <a:rPr lang="en-US" b="1" dirty="0">
                <a:solidFill>
                  <a:schemeClr val="accent3"/>
                </a:solidFill>
              </a:rPr>
              <a:t>B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bg-BG" b="1" dirty="0"/>
              <a:t>модел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/>
            <a:r>
              <a:rPr lang="bg-BG" b="1" dirty="0"/>
              <a:t>Червен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)</a:t>
            </a:r>
          </a:p>
          <a:p>
            <a:pPr lvl="1"/>
            <a:r>
              <a:rPr lang="bg-BG" b="1" dirty="0"/>
              <a:t>Зелен</a:t>
            </a:r>
            <a:r>
              <a:rPr lang="bg-BG" dirty="0"/>
              <a:t> (</a:t>
            </a:r>
            <a:r>
              <a:rPr lang="en-US" b="1" dirty="0">
                <a:solidFill>
                  <a:schemeClr val="accent2"/>
                </a:solidFill>
              </a:rPr>
              <a:t>Green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bg-BG" b="1" dirty="0"/>
              <a:t>Син</a:t>
            </a:r>
            <a:r>
              <a:rPr lang="bg-BG" dirty="0"/>
              <a:t> (</a:t>
            </a:r>
            <a:r>
              <a:rPr lang="en-US" b="1" dirty="0">
                <a:solidFill>
                  <a:schemeClr val="accent3"/>
                </a:solidFill>
              </a:rPr>
              <a:t>Blue</a:t>
            </a:r>
            <a:r>
              <a:rPr lang="bg-BG" dirty="0"/>
              <a:t>)</a:t>
            </a:r>
          </a:p>
          <a:p>
            <a:r>
              <a:rPr lang="bg-BG" dirty="0"/>
              <a:t>При </a:t>
            </a:r>
            <a:r>
              <a:rPr lang="bg-BG" b="1" dirty="0"/>
              <a:t>смесването</a:t>
            </a:r>
            <a:r>
              <a:rPr lang="bg-BG" dirty="0"/>
              <a:t> на </a:t>
            </a:r>
            <a:r>
              <a:rPr lang="bg-BG" b="1" dirty="0"/>
              <a:t>трите цвята </a:t>
            </a:r>
            <a:r>
              <a:rPr lang="bg-BG" dirty="0"/>
              <a:t>с различни стойности (</a:t>
            </a:r>
            <a:r>
              <a:rPr lang="bg-BG" b="1" dirty="0"/>
              <a:t>0</a:t>
            </a:r>
            <a:r>
              <a:rPr lang="bg-BG" dirty="0"/>
              <a:t> – </a:t>
            </a:r>
            <a:r>
              <a:rPr lang="bg-BG" b="1" dirty="0"/>
              <a:t>255</a:t>
            </a:r>
            <a:r>
              <a:rPr lang="bg-BG" dirty="0"/>
              <a:t>) се получават </a:t>
            </a:r>
            <a:r>
              <a:rPr lang="bg-BG" b="1" dirty="0"/>
              <a:t>различни нюанси </a:t>
            </a:r>
            <a:r>
              <a:rPr lang="bg-BG" dirty="0"/>
              <a:t>на цветовете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цветове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000" y="2590364"/>
            <a:ext cx="2653953" cy="259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3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Цветова палитра </a:t>
            </a:r>
            <a:r>
              <a:rPr lang="bg-BG" dirty="0"/>
              <a:t>– инструментът за </a:t>
            </a:r>
            <a:r>
              <a:rPr lang="bg-BG" b="1" dirty="0"/>
              <a:t>избор</a:t>
            </a:r>
            <a:r>
              <a:rPr lang="bg-BG" dirty="0"/>
              <a:t> на </a:t>
            </a:r>
            <a:r>
              <a:rPr lang="bg-BG" b="1" dirty="0"/>
              <a:t>цвят</a:t>
            </a:r>
            <a:r>
              <a:rPr lang="bg-BG" dirty="0"/>
              <a:t> в </a:t>
            </a:r>
            <a:r>
              <a:rPr lang="en-US" b="1" dirty="0">
                <a:solidFill>
                  <a:schemeClr val="bg1"/>
                </a:solidFill>
              </a:rPr>
              <a:t>Paint</a:t>
            </a:r>
          </a:p>
          <a:p>
            <a:r>
              <a:rPr lang="bg-BG" dirty="0"/>
              <a:t>Намира се на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Colors</a:t>
            </a:r>
            <a:r>
              <a:rPr lang="en-US" b="1" dirty="0"/>
              <a:t> </a:t>
            </a:r>
            <a:r>
              <a:rPr lang="bg-BG" dirty="0"/>
              <a:t>в </a:t>
            </a:r>
            <a:r>
              <a:rPr lang="bg-BG" b="1" dirty="0"/>
              <a:t>менюто </a:t>
            </a:r>
            <a:r>
              <a:rPr lang="en-US" b="1" dirty="0">
                <a:solidFill>
                  <a:schemeClr val="bg1"/>
                </a:solidFill>
              </a:rPr>
              <a:t>Home</a:t>
            </a:r>
          </a:p>
          <a:p>
            <a:r>
              <a:rPr lang="bg-BG" b="1" dirty="0"/>
              <a:t>Главни цветове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Color 1</a:t>
            </a:r>
            <a:r>
              <a:rPr lang="en-US" dirty="0"/>
              <a:t> – </a:t>
            </a:r>
            <a:r>
              <a:rPr lang="bg-BG" b="1" dirty="0"/>
              <a:t>основен</a:t>
            </a:r>
            <a:r>
              <a:rPr lang="bg-BG" dirty="0"/>
              <a:t> цвят (Рисуване с </a:t>
            </a:r>
            <a:r>
              <a:rPr lang="bg-BG" b="1" dirty="0"/>
              <a:t>ляв бутон </a:t>
            </a:r>
            <a:r>
              <a:rPr lang="bg-BG" dirty="0"/>
              <a:t>на мишката)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Color 2</a:t>
            </a:r>
            <a:r>
              <a:rPr lang="en-US" dirty="0"/>
              <a:t> </a:t>
            </a:r>
            <a:r>
              <a:rPr lang="bg-BG" dirty="0"/>
              <a:t>– </a:t>
            </a:r>
            <a:r>
              <a:rPr lang="bg-BG" b="1" dirty="0"/>
              <a:t>фонов</a:t>
            </a:r>
            <a:r>
              <a:rPr lang="bg-BG" dirty="0"/>
              <a:t> цвят (Рисуване с </a:t>
            </a:r>
            <a:r>
              <a:rPr lang="bg-BG" b="1" dirty="0"/>
              <a:t>десен бутон </a:t>
            </a:r>
            <a:r>
              <a:rPr lang="bg-BG" dirty="0"/>
              <a:t>на мишката)</a:t>
            </a:r>
          </a:p>
          <a:p>
            <a:r>
              <a:rPr lang="bg-BG" dirty="0"/>
              <a:t>Главните цветове се </a:t>
            </a:r>
            <a:r>
              <a:rPr lang="bg-BG" b="1" dirty="0"/>
              <a:t>избират</a:t>
            </a:r>
            <a:r>
              <a:rPr lang="bg-BG" dirty="0"/>
              <a:t> от </a:t>
            </a:r>
            <a:r>
              <a:rPr lang="bg-BG" b="1" dirty="0"/>
              <a:t>цветовата палитра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Цветова палитра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352" y="5313479"/>
            <a:ext cx="5447297" cy="14196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144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Инструменти при работа с цветове в </a:t>
            </a:r>
            <a:r>
              <a:rPr lang="en-US" dirty="0"/>
              <a:t>Paint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͏Запълване с цвят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224000"/>
            <a:ext cx="2651250" cy="26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0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000" y="3739410"/>
            <a:ext cx="5670000" cy="29823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1970000" cy="5528766"/>
          </a:xfrm>
        </p:spPr>
        <p:txBody>
          <a:bodyPr/>
          <a:lstStyle/>
          <a:p>
            <a:r>
              <a:rPr lang="bg-BG" dirty="0"/>
              <a:t>Инструментът </a:t>
            </a:r>
            <a:r>
              <a:rPr lang="en-US" b="1" dirty="0">
                <a:solidFill>
                  <a:schemeClr val="bg1"/>
                </a:solidFill>
              </a:rPr>
              <a:t>Fill With Color</a:t>
            </a:r>
            <a:r>
              <a:rPr lang="bg-BG" dirty="0"/>
              <a:t> (</a:t>
            </a:r>
            <a:r>
              <a:rPr lang="bg-BG" b="1" dirty="0"/>
              <a:t>запълване с цвят</a:t>
            </a:r>
            <a:r>
              <a:rPr lang="bg-BG" dirty="0"/>
              <a:t>) служи за </a:t>
            </a:r>
            <a:r>
              <a:rPr lang="bg-BG" b="1" dirty="0"/>
              <a:t>оцветяване на области</a:t>
            </a:r>
            <a:endParaRPr lang="en-US" b="1" dirty="0"/>
          </a:p>
          <a:p>
            <a:pPr lvl="1"/>
            <a:r>
              <a:rPr lang="bg-BG" dirty="0"/>
              <a:t>Намира се в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За да </a:t>
            </a:r>
            <a:r>
              <a:rPr lang="bg-BG" b="1" dirty="0"/>
              <a:t>оцветим фигура</a:t>
            </a:r>
            <a:r>
              <a:rPr lang="bg-BG" dirty="0"/>
              <a:t>, трябва да щракнем във </a:t>
            </a:r>
            <a:r>
              <a:rPr lang="bg-BG" b="1" dirty="0"/>
              <a:t>вътрешността</a:t>
            </a:r>
            <a:r>
              <a:rPr lang="bg-BG" dirty="0"/>
              <a:t> на обекта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Запълване с цвят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8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01598" cy="5528766"/>
          </a:xfrm>
        </p:spPr>
        <p:txBody>
          <a:bodyPr/>
          <a:lstStyle/>
          <a:p>
            <a:r>
              <a:rPr lang="bg-BG" dirty="0"/>
              <a:t>Инструментът </a:t>
            </a:r>
            <a:r>
              <a:rPr lang="en-US" b="1" dirty="0">
                <a:solidFill>
                  <a:schemeClr val="bg1"/>
                </a:solidFill>
              </a:rPr>
              <a:t>Color picker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bg-BG" b="1" dirty="0"/>
              <a:t>избор на цвят</a:t>
            </a:r>
            <a:r>
              <a:rPr lang="bg-BG" dirty="0"/>
              <a:t>) </a:t>
            </a:r>
            <a:r>
              <a:rPr lang="ru-RU" dirty="0"/>
              <a:t>позволява на потребителите да избират конкретни</a:t>
            </a:r>
            <a:r>
              <a:rPr lang="ru-RU" b="1" dirty="0"/>
              <a:t> цветове </a:t>
            </a:r>
            <a:r>
              <a:rPr lang="ru-RU" dirty="0"/>
              <a:t>от вече </a:t>
            </a:r>
            <a:r>
              <a:rPr lang="ru-RU" b="1" dirty="0"/>
              <a:t>съществуващо изображение</a:t>
            </a:r>
          </a:p>
          <a:p>
            <a:pPr lvl="1"/>
            <a:r>
              <a:rPr lang="bg-BG" dirty="0"/>
              <a:t>Намира се в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За да </a:t>
            </a:r>
            <a:r>
              <a:rPr lang="bg-BG" b="1" dirty="0"/>
              <a:t>вземем</a:t>
            </a:r>
            <a:r>
              <a:rPr lang="bg-BG" dirty="0"/>
              <a:t> желания от нас </a:t>
            </a:r>
            <a:r>
              <a:rPr lang="bg-BG" b="1" dirty="0"/>
              <a:t>цвят</a:t>
            </a:r>
            <a:r>
              <a:rPr lang="bg-BG" dirty="0"/>
              <a:t>, трябва да </a:t>
            </a:r>
            <a:r>
              <a:rPr lang="bg-BG" b="1" dirty="0"/>
              <a:t>щракнем</a:t>
            </a:r>
            <a:r>
              <a:rPr lang="bg-BG" dirty="0"/>
              <a:t> върху него от рисунката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Избор на цвят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375" y="4374000"/>
            <a:ext cx="2201250" cy="220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7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Избор на цвят</a:t>
            </a:r>
            <a:r>
              <a:rPr lang="en-US" dirty="0"/>
              <a:t> – </a:t>
            </a:r>
            <a:r>
              <a:rPr lang="bg-BG" dirty="0"/>
              <a:t>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933" y="1359000"/>
            <a:ext cx="9654134" cy="5218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46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5628</TotalTime>
  <Words>635</Words>
  <Application>Microsoft Office PowerPoint</Application>
  <PresentationFormat>Widescreen</PresentationFormat>
  <Paragraphs>95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Calibri</vt:lpstr>
      <vt:lpstr>Consolas</vt:lpstr>
      <vt:lpstr>Wingdings</vt:lpstr>
      <vt:lpstr>SoftUni</vt:lpstr>
      <vt:lpstr>Цветови палитри</vt:lpstr>
      <vt:lpstr>Съдържание</vt:lpstr>
      <vt:lpstr>͏Работа с цветове</vt:lpstr>
      <vt:lpstr>Работа с цветове</vt:lpstr>
      <vt:lpstr>Цветова палитра</vt:lpstr>
      <vt:lpstr>͏Запълване с цвят</vt:lpstr>
      <vt:lpstr>Запълване с цвят</vt:lpstr>
      <vt:lpstr>Избор на цвят</vt:lpstr>
      <vt:lpstr>Избор на цвят – видео</vt:lpstr>
      <vt:lpstr>Undo &amp; Redo</vt:lpstr>
      <vt:lpstr>Задача: Оцветяване</vt:lpstr>
      <vt:lpstr>Създаване на собствен цвят</vt:lpstr>
      <vt:lpstr>Собствен цвят</vt:lpstr>
      <vt:lpstr>Създаване на собствен цвят (1)</vt:lpstr>
      <vt:lpstr>Създаване на собствен цвят (2)</vt:lpstr>
      <vt:lpstr>Задача: Собствени цветове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Цветови палитри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477</cp:revision>
  <dcterms:created xsi:type="dcterms:W3CDTF">2018-05-23T13:08:44Z</dcterms:created>
  <dcterms:modified xsi:type="dcterms:W3CDTF">2024-02-10T15:51:35Z</dcterms:modified>
  <cp:category/>
</cp:coreProperties>
</file>