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627" r:id="rId2"/>
    <p:sldId id="529" r:id="rId3"/>
    <p:sldId id="532" r:id="rId4"/>
    <p:sldId id="546" r:id="rId5"/>
    <p:sldId id="469" r:id="rId6"/>
    <p:sldId id="547" r:id="rId7"/>
    <p:sldId id="527" r:id="rId8"/>
    <p:sldId id="470" r:id="rId9"/>
    <p:sldId id="541" r:id="rId10"/>
    <p:sldId id="472" r:id="rId11"/>
    <p:sldId id="475" r:id="rId12"/>
    <p:sldId id="476" r:id="rId13"/>
    <p:sldId id="477" r:id="rId14"/>
    <p:sldId id="590" r:id="rId15"/>
    <p:sldId id="591" r:id="rId16"/>
    <p:sldId id="592" r:id="rId17"/>
    <p:sldId id="549" r:id="rId18"/>
    <p:sldId id="550" r:id="rId19"/>
    <p:sldId id="585" r:id="rId20"/>
    <p:sldId id="586" r:id="rId21"/>
    <p:sldId id="486" r:id="rId22"/>
    <p:sldId id="488" r:id="rId23"/>
    <p:sldId id="492" r:id="rId24"/>
    <p:sldId id="548" r:id="rId25"/>
    <p:sldId id="500" r:id="rId26"/>
    <p:sldId id="501" r:id="rId27"/>
    <p:sldId id="509" r:id="rId28"/>
    <p:sldId id="510" r:id="rId29"/>
    <p:sldId id="511" r:id="rId30"/>
    <p:sldId id="512" r:id="rId31"/>
    <p:sldId id="589" r:id="rId32"/>
    <p:sldId id="534" r:id="rId33"/>
    <p:sldId id="504" r:id="rId34"/>
    <p:sldId id="50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D46E2FD7-ACE2-48E5-970D-16125ADA7229}">
          <p14:sldIdLst>
            <p14:sldId id="627"/>
            <p14:sldId id="529"/>
          </p14:sldIdLst>
        </p14:section>
        <p14:section name="Какво е метод?" id="{365EFD84-97BC-4751-8609-E259632E8B4A}">
          <p14:sldIdLst>
            <p14:sldId id="532"/>
            <p14:sldId id="546"/>
            <p14:sldId id="469"/>
            <p14:sldId id="547"/>
          </p14:sldIdLst>
        </p14:section>
        <p14:section name="Деклариране и извикване на методи" id="{11867395-7C98-453B-897E-2466F5F53320}">
          <p14:sldIdLst>
            <p14:sldId id="527"/>
            <p14:sldId id="470"/>
            <p14:sldId id="541"/>
            <p14:sldId id="472"/>
          </p14:sldIdLst>
        </p14:section>
        <p14:section name="Методи с параметри" id="{07ECB257-5B0A-4D3E-851F-0CB6964F8A66}">
          <p14:sldIdLst>
            <p14:sldId id="475"/>
            <p14:sldId id="476"/>
            <p14:sldId id="477"/>
            <p14:sldId id="590"/>
            <p14:sldId id="591"/>
            <p14:sldId id="592"/>
            <p14:sldId id="549"/>
            <p14:sldId id="550"/>
            <p14:sldId id="585"/>
            <p14:sldId id="586"/>
          </p14:sldIdLst>
        </p14:section>
        <p14:section name="Връщане на стойности в метода" id="{B942AE37-0936-4B6A-B30B-BD4B34754A59}">
          <p14:sldIdLst>
            <p14:sldId id="486"/>
            <p14:sldId id="488"/>
            <p14:sldId id="492"/>
            <p14:sldId id="548"/>
          </p14:sldIdLst>
        </p14:section>
        <p14:section name="Ред на изпълнение в програмата" id="{A5C4EF26-03D1-4BAE-B076-8CDFD45055A0}">
          <p14:sldIdLst>
            <p14:sldId id="500"/>
            <p14:sldId id="501"/>
          </p14:sldIdLst>
        </p14:section>
        <p14:section name="Именуване и най-добри практики" id="{21C895C4-A84C-4CBE-98EA-B8DB94C9F0EC}">
          <p14:sldIdLst>
            <p14:sldId id="509"/>
            <p14:sldId id="510"/>
            <p14:sldId id="511"/>
            <p14:sldId id="512"/>
            <p14:sldId id="589"/>
          </p14:sldIdLst>
        </p14:section>
        <p14:section name="Обобщение" id="{52DF4107-7A32-40ED-813D-CDDB457ECBB8}">
          <p14:sldIdLst>
            <p14:sldId id="534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97" autoAdjust="0"/>
    <p:restoredTop sz="95241" autoAdjust="0"/>
  </p:normalViewPr>
  <p:slideViewPr>
    <p:cSldViewPr showGuides="1">
      <p:cViewPr varScale="1">
        <p:scale>
          <a:sx n="57" d="100"/>
          <a:sy n="57" d="100"/>
        </p:scale>
        <p:origin x="200" y="215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9.06.24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2D5B3F4-646B-5DA4-F973-7515905E5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5554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357D26E-9F95-4D2A-D2DD-5FF08B5D82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56869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5924C02E-10C2-DB49-214F-17BDBA4678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68211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94534F3-9313-D3D2-4110-9114FAA269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01705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0F6AF32-D480-72F0-33F7-28B92D21DC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92811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0769398-E3DC-7DEC-67A6-A4497591EC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04621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3D37828-A1A9-9FB4-35BA-3EF87DAAA5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17959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97FC0E6-E4CB-21EF-169A-FBF6A2460B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06271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A8154F2-712D-913B-FEB0-2D901E34B3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160277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4F71864-E1DE-4BA2-814A-32D77FBC0A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6043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53FFD5B-6D44-36E6-48EB-04090DD1E4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88168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B23BC7E-C3EF-7771-ED12-2CA9DCCD92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97855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80096A2-F012-C4E0-C008-03D99EE599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20309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059158A7-FDCE-69F7-13D1-98C1818259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88871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2B05BD7-9C7B-0CBD-FC6D-3316D32D98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75468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35210A4-8C44-B839-B036-17E268F854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33705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5192D46-3859-6DEB-ACF4-AB64C64238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43120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B47BD7B-E705-0256-C3CB-DDCDC8DF58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51762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901#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901#1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901#2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901#3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79867" y="5904000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74856" y="5529764"/>
            <a:ext cx="5248260" cy="374236"/>
          </a:xfrm>
        </p:spPr>
        <p:txBody>
          <a:bodyPr>
            <a:noAutofit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"ООП"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29000"/>
            <a:ext cx="4751954" cy="724904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767871"/>
          </a:xfrm>
        </p:spPr>
        <p:txBody>
          <a:bodyPr>
            <a:normAutofit/>
          </a:bodyPr>
          <a:lstStyle/>
          <a:p>
            <a:r>
              <a:rPr lang="bg-BG" dirty="0"/>
              <a:t>Дефиниране и използване на методи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Методи</a:t>
            </a:r>
            <a:endParaRPr lang="en-US" dirty="0"/>
          </a:p>
        </p:txBody>
      </p:sp>
      <p:pic>
        <p:nvPicPr>
          <p:cNvPr id="8" name="Picture 7" descr="A green and blue rectangular sign with white text&#10;&#10;Description automatically generated">
            <a:extLst>
              <a:ext uri="{FF2B5EF4-FFF2-40B4-BE49-F238E27FC236}">
                <a16:creationId xmlns:a16="http://schemas.microsoft.com/office/drawing/2014/main" id="{75312D09-226E-6C55-27BB-461591B94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11" y="2980813"/>
            <a:ext cx="1956689" cy="98818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6AB1AD9-B0EA-021E-5DAC-1A426F8B5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4719" y="2846384"/>
            <a:ext cx="2207018" cy="202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402" y="1224000"/>
            <a:ext cx="11818096" cy="5850000"/>
          </a:xfrm>
        </p:spPr>
        <p:txBody>
          <a:bodyPr/>
          <a:lstStyle/>
          <a:p>
            <a:r>
              <a:rPr lang="bg-BG" sz="3600" dirty="0"/>
              <a:t>Методът може да бъде извикан от</a:t>
            </a:r>
            <a:r>
              <a:rPr lang="en-US" sz="3600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Главния метод (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3400" b="1" dirty="0">
                <a:solidFill>
                  <a:schemeClr val="bg1"/>
                </a:solidFill>
              </a:rPr>
              <a:t>)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774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774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442912" lvl="1" indent="0">
              <a:lnSpc>
                <a:spcPct val="150000"/>
              </a:lnSpc>
              <a:buClr>
                <a:schemeClr val="tx1"/>
              </a:buClr>
              <a:buNone/>
            </a:pPr>
            <a:endParaRPr lang="en-US" sz="34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метод</a:t>
            </a:r>
            <a:r>
              <a:rPr lang="en-US" dirty="0"/>
              <a:t> (2)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127449" y="2575782"/>
            <a:ext cx="4028315" cy="183270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773760" y="2492896"/>
            <a:ext cx="4866856" cy="227271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static void PrintBody()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599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PrintFooter()</a:t>
            </a:r>
            <a:r>
              <a:rPr lang="en-US" sz="2599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21619" y="5545032"/>
            <a:ext cx="4974381" cy="9284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static void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{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599" b="1" noProof="1">
                <a:latin typeface="Consolas" pitchFamily="49" charset="0"/>
              </a:rPr>
              <a:t>; }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28A9FA73-5548-4CE6-BE6D-02DCB15D9314}"/>
              </a:ext>
            </a:extLst>
          </p:cNvPr>
          <p:cNvSpPr txBox="1">
            <a:spLocks/>
          </p:cNvSpPr>
          <p:nvPr/>
        </p:nvSpPr>
        <p:spPr>
          <a:xfrm>
            <a:off x="6265359" y="1899399"/>
            <a:ext cx="5724107" cy="584848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3907" indent="-353907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Друг метод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966B09E1-0D60-14F8-C0FF-49FCEC0331D2}"/>
              </a:ext>
            </a:extLst>
          </p:cNvPr>
          <p:cNvSpPr txBox="1">
            <a:spLocks/>
          </p:cNvSpPr>
          <p:nvPr/>
        </p:nvSpPr>
        <p:spPr>
          <a:xfrm>
            <a:off x="606000" y="4901039"/>
            <a:ext cx="7380000" cy="584848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3907" indent="-353907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Тялото на същия метод - рекурсия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C031203D-4BF0-10EC-FBD8-E59BF98D22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961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10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7">
            <a:extLst>
              <a:ext uri="{FF2B5EF4-FFF2-40B4-BE49-F238E27FC236}">
                <a16:creationId xmlns:a16="http://schemas.microsoft.com/office/drawing/2014/main" id="{F4D2D131-3192-4305-B24C-5E1DE2393E2B}"/>
              </a:ext>
            </a:extLst>
          </p:cNvPr>
          <p:cNvSpPr txBox="1"/>
          <p:nvPr/>
        </p:nvSpPr>
        <p:spPr>
          <a:xfrm rot="21521100">
            <a:off x="4771213" y="3393360"/>
            <a:ext cx="815589" cy="76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3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en-US" sz="3599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AE592DF6-2117-4D3D-B7A6-C28FFC410469}"/>
              </a:ext>
            </a:extLst>
          </p:cNvPr>
          <p:cNvSpPr txBox="1"/>
          <p:nvPr/>
        </p:nvSpPr>
        <p:spPr>
          <a:xfrm rot="1135185">
            <a:off x="5071230" y="2028733"/>
            <a:ext cx="920204" cy="584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1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long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C30A419-1733-493C-9C64-B46A86B9F6CA}"/>
              </a:ext>
            </a:extLst>
          </p:cNvPr>
          <p:cNvSpPr txBox="1"/>
          <p:nvPr/>
        </p:nvSpPr>
        <p:spPr>
          <a:xfrm rot="843522">
            <a:off x="4406616" y="2373701"/>
            <a:ext cx="942257" cy="584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1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byte</a:t>
            </a:r>
            <a:endParaRPr lang="en-US" sz="2399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4E2928A-4E73-4074-A2E2-5722FD10A505}"/>
              </a:ext>
            </a:extLst>
          </p:cNvPr>
          <p:cNvSpPr txBox="1"/>
          <p:nvPr/>
        </p:nvSpPr>
        <p:spPr>
          <a:xfrm rot="851617">
            <a:off x="6158663" y="2288481"/>
            <a:ext cx="965078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short</a:t>
            </a:r>
            <a:endParaRPr lang="en-US" sz="1999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A960877C-19B5-470C-A038-ABF7CDA3F292}"/>
              </a:ext>
            </a:extLst>
          </p:cNvPr>
          <p:cNvSpPr txBox="1"/>
          <p:nvPr/>
        </p:nvSpPr>
        <p:spPr>
          <a:xfrm rot="445021">
            <a:off x="6572101" y="1660850"/>
            <a:ext cx="779048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uint</a:t>
            </a:r>
            <a:endParaRPr lang="en-US" sz="1999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86BDF6B2-02F7-4283-BDC0-D104F1AA99CA}"/>
              </a:ext>
            </a:extLst>
          </p:cNvPr>
          <p:cNvSpPr txBox="1"/>
          <p:nvPr/>
        </p:nvSpPr>
        <p:spPr>
          <a:xfrm rot="21351847">
            <a:off x="6024335" y="3694517"/>
            <a:ext cx="877768" cy="461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sbyte</a:t>
            </a:r>
            <a:endParaRPr lang="en-US" sz="1799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8215E29B-E2CC-4065-8255-48D206F90B61}"/>
              </a:ext>
            </a:extLst>
          </p:cNvPr>
          <p:cNvSpPr txBox="1"/>
          <p:nvPr/>
        </p:nvSpPr>
        <p:spPr>
          <a:xfrm rot="21216099">
            <a:off x="6714627" y="2878474"/>
            <a:ext cx="880140" cy="400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ushort</a:t>
            </a:r>
            <a:endParaRPr lang="en-US" sz="16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B68E50B1-5014-43E4-9AF1-57A591E5AEF2}"/>
              </a:ext>
            </a:extLst>
          </p:cNvPr>
          <p:cNvSpPr txBox="1"/>
          <p:nvPr/>
        </p:nvSpPr>
        <p:spPr>
          <a:xfrm rot="880328">
            <a:off x="5259454" y="2997652"/>
            <a:ext cx="1019565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ulong</a:t>
            </a:r>
            <a:endParaRPr lang="en-US" sz="1999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7E5E9-BFFA-4D25-A1CD-DA3CAFDD4D85}"/>
              </a:ext>
            </a:extLst>
          </p:cNvPr>
          <p:cNvSpPr txBox="1"/>
          <p:nvPr/>
        </p:nvSpPr>
        <p:spPr>
          <a:xfrm rot="20696030">
            <a:off x="5196053" y="1181305"/>
            <a:ext cx="1146362" cy="584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1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string</a:t>
            </a:r>
            <a:endParaRPr lang="en-US" sz="2399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2D6C1529-4299-FD73-F517-D5173FB2DC3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Методи с параметри</a:t>
            </a:r>
          </a:p>
        </p:txBody>
      </p:sp>
    </p:spTree>
    <p:extLst>
      <p:ext uri="{BB962C8B-B14F-4D97-AF65-F5344CB8AC3E}">
        <p14:creationId xmlns:p14="http://schemas.microsoft.com/office/powerpoint/2010/main" val="333192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Параметрите</a:t>
            </a:r>
            <a:r>
              <a:rPr lang="bg-BG" sz="3200" dirty="0">
                <a:solidFill>
                  <a:srgbClr val="FFA000"/>
                </a:solidFill>
              </a:rPr>
              <a:t> </a:t>
            </a:r>
            <a:r>
              <a:rPr lang="bg-BG" sz="3200" dirty="0"/>
              <a:t>на метода могат да бъдат</a:t>
            </a:r>
            <a:r>
              <a:rPr lang="en-US" sz="3200" dirty="0"/>
              <a:t> </a:t>
            </a:r>
            <a:r>
              <a:rPr lang="bg-BG" sz="3200" dirty="0"/>
              <a:t>от</a:t>
            </a:r>
            <a:r>
              <a:rPr lang="bg-BG" sz="3200" b="1" dirty="0">
                <a:solidFill>
                  <a:srgbClr val="FFA000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еднакъв</a:t>
            </a:r>
            <a:r>
              <a:rPr lang="bg-BG" sz="3200" b="1" dirty="0">
                <a:solidFill>
                  <a:srgbClr val="FFA000"/>
                </a:solidFill>
              </a:rPr>
              <a:t> </a:t>
            </a:r>
            <a:r>
              <a:rPr lang="bg-BG" sz="3200" dirty="0"/>
              <a:t>или</a:t>
            </a:r>
            <a:r>
              <a:rPr lang="bg-BG" sz="3200" b="1" dirty="0">
                <a:solidFill>
                  <a:srgbClr val="FFA000"/>
                </a:solidFill>
              </a:rPr>
              <a:t> </a:t>
            </a:r>
            <a:r>
              <a:rPr lang="bg-BG" sz="3200" dirty="0"/>
              <a:t>от </a:t>
            </a:r>
            <a:r>
              <a:rPr lang="bg-BG" sz="3200" b="1" dirty="0">
                <a:solidFill>
                  <a:schemeClr val="bg1"/>
                </a:solidFill>
              </a:rPr>
              <a:t>различен тип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200" dirty="0"/>
              <a:t>Извикваме метода с конкретни стойности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аргументи</a:t>
            </a:r>
            <a:r>
              <a:rPr lang="en-US" sz="32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 с параметри (1)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26698" y="4937749"/>
            <a:ext cx="3918665" cy="156925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PrintNumbers(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698" y="2259000"/>
            <a:ext cx="7660491" cy="193848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static void PrintNumbers(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int start</a:t>
            </a:r>
            <a:r>
              <a:rPr lang="en-US" sz="2399" b="1" noProof="1">
                <a:latin typeface="Consolas" pitchFamily="49" charset="0"/>
              </a:rPr>
              <a:t>,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int end</a:t>
            </a:r>
            <a:r>
              <a:rPr lang="en-US" sz="2399" b="1" noProof="1">
                <a:latin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  for (int i =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start</a:t>
            </a:r>
            <a:r>
              <a:rPr lang="en-US" sz="2399" b="1" noProof="1">
                <a:latin typeface="Consolas" pitchFamily="49" charset="0"/>
              </a:rPr>
              <a:t>; i &lt;=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end</a:t>
            </a:r>
            <a:r>
              <a:rPr lang="en-US" sz="2399" b="1" noProof="1">
                <a:latin typeface="Consolas" pitchFamily="49" charset="0"/>
              </a:rPr>
              <a:t>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</a:rPr>
              <a:t>    </a:t>
            </a:r>
            <a:r>
              <a:rPr lang="en-US" sz="2399" b="1" noProof="1">
                <a:latin typeface="Consolas" pitchFamily="49" charset="0"/>
              </a:rPr>
              <a:t>Console.Write("{0} ", 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349479" y="5160749"/>
            <a:ext cx="4394320" cy="1189225"/>
          </a:xfrm>
          <a:prstGeom prst="wedgeRoundRectCallout">
            <a:avLst>
              <a:gd name="adj1" fmla="val -65992"/>
              <a:gd name="adj2" fmla="val 176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2"/>
                </a:solidFill>
              </a:rPr>
              <a:t>Подаваме аргументите при </a:t>
            </a:r>
            <a:r>
              <a:rPr lang="bg-BG" sz="27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извикване</a:t>
            </a:r>
            <a:r>
              <a:rPr lang="bg-BG" sz="2799" b="1" noProof="1">
                <a:solidFill>
                  <a:schemeClr val="bg2"/>
                </a:solidFill>
              </a:rPr>
              <a:t> на метода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667376" y="2754000"/>
            <a:ext cx="3797926" cy="1189225"/>
          </a:xfrm>
          <a:prstGeom prst="wedgeRoundRectCallout">
            <a:avLst>
              <a:gd name="adj1" fmla="val -67673"/>
              <a:gd name="adj2" fmla="val -514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rgbClr val="FFFFFF"/>
                </a:solidFill>
              </a:rPr>
              <a:t>Приема параметри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start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и </a:t>
            </a:r>
            <a:r>
              <a:rPr lang="en-US" sz="27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end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от тип </a:t>
            </a:r>
            <a:r>
              <a:rPr lang="en-US" sz="2799" b="1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B0D1186-7507-54F8-9623-0834AB8451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827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Може да се подават </a:t>
            </a:r>
            <a:r>
              <a:rPr lang="bg-BG" sz="3600" b="1" dirty="0">
                <a:solidFill>
                  <a:schemeClr val="bg1"/>
                </a:solidFill>
              </a:rPr>
              <a:t>няколко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dirty="0"/>
              <a:t>параметъра</a:t>
            </a:r>
            <a:endParaRPr lang="en-US" sz="3600" dirty="0"/>
          </a:p>
          <a:p>
            <a:r>
              <a:rPr lang="bg-BG" sz="3600" dirty="0"/>
              <a:t>Параметрите може да са от </a:t>
            </a:r>
            <a:r>
              <a:rPr lang="bg-BG" sz="3600" b="1" dirty="0">
                <a:solidFill>
                  <a:schemeClr val="bg1"/>
                </a:solidFill>
              </a:rPr>
              <a:t>различен тип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bg-BG" sz="3600" dirty="0"/>
              <a:t>Всеки параметър има </a:t>
            </a:r>
            <a:r>
              <a:rPr lang="bg-BG" sz="3600" b="1" dirty="0">
                <a:solidFill>
                  <a:schemeClr val="bg1"/>
                </a:solidFill>
              </a:rPr>
              <a:t>тип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dirty="0"/>
              <a:t>и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b="1" dirty="0">
                <a:solidFill>
                  <a:schemeClr val="bg1"/>
                </a:solidFill>
              </a:rPr>
              <a:t>име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9569" y="4571705"/>
            <a:ext cx="10441007" cy="199202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PrintStudent(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age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 grade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Console.WriteLine("Student: {0}; Age: {1}, Grade: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 с параметри </a:t>
            </a:r>
            <a:r>
              <a:rPr lang="en-US" dirty="0"/>
              <a:t>(2)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5151000" y="3321126"/>
            <a:ext cx="2671264" cy="1037858"/>
          </a:xfrm>
          <a:prstGeom prst="wedgeRoundRectCallout">
            <a:avLst>
              <a:gd name="adj1" fmla="val 41049"/>
              <a:gd name="adj2" fmla="val 777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Тип</a:t>
            </a:r>
          </a:p>
          <a:p>
            <a:pPr algn="ctr"/>
            <a:r>
              <a:rPr lang="bg-BG" sz="2799" b="1" noProof="1">
                <a:solidFill>
                  <a:schemeClr val="bg2"/>
                </a:solidFill>
              </a:rPr>
              <a:t>на параметъра</a:t>
            </a:r>
            <a:endParaRPr lang="en-US" sz="27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751000" y="3321126"/>
            <a:ext cx="2823473" cy="1037858"/>
          </a:xfrm>
          <a:prstGeom prst="wedgeRoundRectCallout">
            <a:avLst>
              <a:gd name="adj1" fmla="val -64028"/>
              <a:gd name="adj2" fmla="val 767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</a:p>
          <a:p>
            <a:pPr algn="ctr"/>
            <a:r>
              <a:rPr lang="bg-BG" sz="2799" b="1" noProof="1">
                <a:solidFill>
                  <a:schemeClr val="bg2"/>
                </a:solidFill>
              </a:rPr>
              <a:t>на параметъра</a:t>
            </a:r>
            <a:endParaRPr lang="en-US" sz="27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902017" y="3372688"/>
            <a:ext cx="3933983" cy="1037858"/>
          </a:xfrm>
          <a:prstGeom prst="wedgeRoundRectCallout">
            <a:avLst>
              <a:gd name="adj1" fmla="val 47977"/>
              <a:gd name="adj2" fmla="val 395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Няколко параметъра </a:t>
            </a:r>
            <a:r>
              <a:rPr lang="en-US" sz="2799" b="1" noProof="1">
                <a:solidFill>
                  <a:schemeClr val="bg2"/>
                </a:solidFill>
              </a:rPr>
              <a:t>o</a:t>
            </a:r>
            <a:r>
              <a:rPr lang="bg-BG" sz="2799" b="1" noProof="1">
                <a:solidFill>
                  <a:schemeClr val="bg2"/>
                </a:solidFill>
              </a:rPr>
              <a:t>т различен тип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D876C46-0ACF-307D-4A57-A0707DB8F8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256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7A6CD-0CA5-8F19-B079-BFED15E2CA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метод, който получава </a:t>
            </a:r>
            <a:r>
              <a:rPr lang="bg-BG" b="1" dirty="0">
                <a:solidFill>
                  <a:schemeClr val="bg1"/>
                </a:solidFill>
              </a:rPr>
              <a:t>две цели числа </a:t>
            </a:r>
            <a:r>
              <a:rPr lang="bg-BG" dirty="0"/>
              <a:t>и отпечатва </a:t>
            </a:r>
            <a:r>
              <a:rPr lang="bg-BG" b="1" dirty="0">
                <a:solidFill>
                  <a:schemeClr val="bg1"/>
                </a:solidFill>
              </a:rPr>
              <a:t>по-голямото</a:t>
            </a:r>
            <a:r>
              <a:rPr lang="bg-BG" b="1" dirty="0"/>
              <a:t> </a:t>
            </a:r>
            <a:r>
              <a:rPr lang="bg-BG" dirty="0"/>
              <a:t>от тях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26D294-2B21-EAE2-EFFF-DF5CD7263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По-голямо число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BE729E-5954-27D6-5F8F-484C696CF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6598" y="3079367"/>
            <a:ext cx="900000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anose="020B0609020204030204" pitchFamily="49" charset="0"/>
              </a:rPr>
              <a:t>2</a:t>
            </a:r>
            <a:endParaRPr lang="it-IT" sz="3199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anose="020B0609020204030204" pitchFamily="49" charset="0"/>
              </a:rPr>
              <a:t>16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BA20FC-7157-D80D-EEB5-194067888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922" y="3325523"/>
            <a:ext cx="1246256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199" b="1" noProof="1">
                <a:latin typeface="Consolas" panose="020B0609020204030204" pitchFamily="49" charset="0"/>
              </a:rPr>
              <a:t>1</a:t>
            </a:r>
            <a:r>
              <a:rPr lang="bg-BG" sz="3199" b="1" noProof="1">
                <a:latin typeface="Consolas" panose="020B0609020204030204" pitchFamily="49" charset="0"/>
              </a:rPr>
              <a:t>6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2641683-10CB-F606-737D-072C2EEBCF9F}"/>
              </a:ext>
            </a:extLst>
          </p:cNvPr>
          <p:cNvSpPr/>
          <p:nvPr/>
        </p:nvSpPr>
        <p:spPr>
          <a:xfrm flipV="1">
            <a:off x="5374133" y="3425011"/>
            <a:ext cx="496215" cy="3856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4229DB-99B5-7672-F6EA-B73AACE52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1643" y="4831094"/>
            <a:ext cx="900000" cy="10769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anose="020B0609020204030204" pitchFamily="49" charset="0"/>
              </a:rPr>
              <a:t>-5</a:t>
            </a:r>
            <a:endParaRPr lang="it-IT" sz="3199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anose="020B0609020204030204" pitchFamily="49" charset="0"/>
              </a:rPr>
              <a:t>-10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0780C8-5193-240C-EE87-A242191FC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3922" y="5129511"/>
            <a:ext cx="1246256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anose="020B0609020204030204" pitchFamily="49" charset="0"/>
              </a:rPr>
              <a:t>-5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16" name="Right Arrow 14">
            <a:extLst>
              <a:ext uri="{FF2B5EF4-FFF2-40B4-BE49-F238E27FC236}">
                <a16:creationId xmlns:a16="http://schemas.microsoft.com/office/drawing/2014/main" id="{C5260847-5710-631C-8517-53C547C3E2DF}"/>
              </a:ext>
            </a:extLst>
          </p:cNvPr>
          <p:cNvSpPr/>
          <p:nvPr/>
        </p:nvSpPr>
        <p:spPr>
          <a:xfrm flipV="1">
            <a:off x="5374133" y="5229000"/>
            <a:ext cx="496215" cy="3856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E6E209B-41CE-974A-F8FA-AFDC070D73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443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По-голямо число</a:t>
            </a:r>
            <a:r>
              <a:rPr lang="en-US" dirty="0"/>
              <a:t> (1)</a:t>
            </a:r>
            <a:endParaRPr lang="bg-BG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ECEF86-D9E4-4EF6-98C8-D721D32AF0A3}"/>
              </a:ext>
            </a:extLst>
          </p:cNvPr>
          <p:cNvSpPr txBox="1">
            <a:spLocks/>
          </p:cNvSpPr>
          <p:nvPr/>
        </p:nvSpPr>
        <p:spPr>
          <a:xfrm>
            <a:off x="971691" y="1359000"/>
            <a:ext cx="10248617" cy="5019424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sz="2600" noProof="1"/>
              <a:t>private static void </a:t>
            </a:r>
            <a:r>
              <a:rPr lang="en-US" sz="2600" noProof="1">
                <a:solidFill>
                  <a:schemeClr val="bg1"/>
                </a:solidFill>
              </a:rPr>
              <a:t>PrintBiggerInt</a:t>
            </a:r>
            <a:r>
              <a:rPr lang="en-US" sz="2600" noProof="1"/>
              <a:t>(int firstInt, int secondInt)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{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	if (</a:t>
            </a:r>
            <a:r>
              <a:rPr lang="en-US" sz="2600" noProof="1">
                <a:solidFill>
                  <a:schemeClr val="bg1"/>
                </a:solidFill>
              </a:rPr>
              <a:t>firstInt &gt; secondInt</a:t>
            </a:r>
            <a:r>
              <a:rPr lang="en-US" sz="2600" noProof="1"/>
              <a:t>)</a:t>
            </a:r>
            <a:endParaRPr lang="bg-BG" sz="2600" noProof="1"/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	{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		Console.WriteLine(</a:t>
            </a:r>
            <a:r>
              <a:rPr lang="en-US" sz="2600" noProof="1">
                <a:solidFill>
                  <a:schemeClr val="bg1"/>
                </a:solidFill>
              </a:rPr>
              <a:t>firstInt</a:t>
            </a:r>
            <a:r>
              <a:rPr lang="en-US" sz="2600" noProof="1"/>
              <a:t>);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	}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	else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	{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		Console.WriteLine(</a:t>
            </a:r>
            <a:r>
              <a:rPr lang="en-US" sz="2600" noProof="1">
                <a:solidFill>
                  <a:schemeClr val="bg1"/>
                </a:solidFill>
              </a:rPr>
              <a:t>secondInt</a:t>
            </a:r>
            <a:r>
              <a:rPr lang="en-US" sz="2600" noProof="1"/>
              <a:t>);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	}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}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C34EDC5-5979-2101-9D01-C992CF14BEB3}"/>
              </a:ext>
            </a:extLst>
          </p:cNvPr>
          <p:cNvSpPr/>
          <p:nvPr/>
        </p:nvSpPr>
        <p:spPr bwMode="auto">
          <a:xfrm>
            <a:off x="6366000" y="5351253"/>
            <a:ext cx="4854308" cy="1215000"/>
          </a:xfrm>
          <a:prstGeom prst="roundRect">
            <a:avLst/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Решението продължава на следващия слайд</a:t>
            </a:r>
            <a:endParaRPr lang="en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9D7D5801-0594-1ADB-B16C-846860CCAE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909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По-голямо число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EE50B-63E5-4AB4-B917-0719B5F6FD0A}"/>
              </a:ext>
            </a:extLst>
          </p:cNvPr>
          <p:cNvSpPr txBox="1"/>
          <p:nvPr/>
        </p:nvSpPr>
        <p:spPr>
          <a:xfrm>
            <a:off x="801479" y="6247670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3"/>
              </a:rPr>
              <a:t>https://judge.softuni.org/Contests/Practice/Index/3901#0</a:t>
            </a:r>
            <a:endParaRPr lang="en-US" sz="1999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ECEF86-D9E4-4EF6-98C8-D721D32AF0A3}"/>
              </a:ext>
            </a:extLst>
          </p:cNvPr>
          <p:cNvSpPr txBox="1">
            <a:spLocks/>
          </p:cNvSpPr>
          <p:nvPr/>
        </p:nvSpPr>
        <p:spPr>
          <a:xfrm>
            <a:off x="1429431" y="1764000"/>
            <a:ext cx="9333138" cy="3018876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sz="2600" noProof="1"/>
              <a:t>static void Main()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{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	int firstInt = int.Parse(Console.ReadLine());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	int secondInt = int.Parse(Console.ReadLine());</a:t>
            </a:r>
          </a:p>
          <a:p>
            <a:pPr>
              <a:lnSpc>
                <a:spcPct val="100000"/>
              </a:lnSpc>
              <a:defRPr/>
            </a:pPr>
            <a:endParaRPr lang="en-US" sz="2600" noProof="1"/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	</a:t>
            </a:r>
            <a:r>
              <a:rPr lang="en-US" sz="2600" noProof="1">
                <a:solidFill>
                  <a:schemeClr val="bg1"/>
                </a:solidFill>
              </a:rPr>
              <a:t>PrintBiggerInt</a:t>
            </a:r>
            <a:r>
              <a:rPr lang="en-US" sz="2600" noProof="1"/>
              <a:t>(firstInt, secondInt);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8AEC842-4157-186B-8CE9-E64F24BC1F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462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метод, който получава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оценка</a:t>
            </a:r>
            <a:r>
              <a:rPr lang="en-US" sz="3600" dirty="0"/>
              <a:t> </a:t>
            </a:r>
            <a:r>
              <a:rPr lang="bg-BG" sz="3600" dirty="0"/>
              <a:t>между</a:t>
            </a:r>
            <a:r>
              <a:rPr lang="en-US" sz="3600" dirty="0"/>
              <a:t> 2.00 </a:t>
            </a:r>
            <a:r>
              <a:rPr lang="bg-BG" sz="3600" dirty="0"/>
              <a:t>и</a:t>
            </a:r>
            <a:r>
              <a:rPr lang="en-US" sz="3600" dirty="0"/>
              <a:t> 6.00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dirty="0"/>
              <a:t>отпечатва съответната оценка</a:t>
            </a:r>
            <a:r>
              <a:rPr lang="bg-BG" sz="3600" b="1" dirty="0">
                <a:solidFill>
                  <a:schemeClr val="bg1"/>
                </a:solidFill>
              </a:rPr>
              <a:t> с думи</a:t>
            </a:r>
            <a:endParaRPr lang="en-US" sz="3600" b="1" dirty="0">
              <a:solidFill>
                <a:schemeClr val="bg1"/>
              </a:solidFill>
            </a:endParaRPr>
          </a:p>
          <a:p>
            <a:pPr lvl="1"/>
            <a:r>
              <a:rPr lang="en-US" sz="3400" dirty="0"/>
              <a:t>2.00 - 2.99 - "Fail"</a:t>
            </a:r>
          </a:p>
          <a:p>
            <a:pPr lvl="1"/>
            <a:r>
              <a:rPr lang="en-US" sz="3400" dirty="0"/>
              <a:t>3.00 - 3.49 - "Poor"</a:t>
            </a:r>
          </a:p>
          <a:p>
            <a:pPr lvl="1"/>
            <a:r>
              <a:rPr lang="en-US" sz="3400" dirty="0"/>
              <a:t>3.50 - 4.49 - "Good"</a:t>
            </a:r>
          </a:p>
          <a:p>
            <a:pPr lvl="1"/>
            <a:r>
              <a:rPr lang="en-US" sz="3400" dirty="0"/>
              <a:t>4.50 - 5.49 - "Very good"</a:t>
            </a:r>
          </a:p>
          <a:p>
            <a:pPr lvl="1"/>
            <a:r>
              <a:rPr lang="en-US" sz="3400" dirty="0"/>
              <a:t>5.50 - 6.00 - "Excellent"</a:t>
            </a:r>
          </a:p>
          <a:p>
            <a:pPr marL="608853" lvl="1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Оценки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00944" y="3047638"/>
            <a:ext cx="979804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3.33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40401" y="3048099"/>
            <a:ext cx="198226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Poor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82033" y="3118731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00944" y="3897339"/>
            <a:ext cx="979804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4.50</a:t>
            </a:r>
          </a:p>
        </p:txBody>
      </p:sp>
      <p:sp>
        <p:nvSpPr>
          <p:cNvPr id="9" name="Right Arrow 15"/>
          <p:cNvSpPr/>
          <p:nvPr/>
        </p:nvSpPr>
        <p:spPr>
          <a:xfrm>
            <a:off x="7382033" y="3968431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65181" y="3968430"/>
            <a:ext cx="197331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Very good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100944" y="4817670"/>
            <a:ext cx="979804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2.99</a:t>
            </a:r>
          </a:p>
        </p:txBody>
      </p:sp>
      <p:sp>
        <p:nvSpPr>
          <p:cNvPr id="12" name="Right Arrow 15"/>
          <p:cNvSpPr/>
          <p:nvPr/>
        </p:nvSpPr>
        <p:spPr>
          <a:xfrm>
            <a:off x="7382033" y="4888763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165181" y="4888762"/>
            <a:ext cx="197331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Fail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80522721-7741-B9B5-72CB-8B2FA48A0C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795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Оценки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EE50B-63E5-4AB4-B917-0719B5F6FD0A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https://judge.softuni.org/Contests/Practice/Index/3901#1</a:t>
            </a:r>
            <a:endParaRPr lang="en-US" sz="1999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ECEF86-D9E4-4EF6-98C8-D721D32AF0A3}"/>
              </a:ext>
            </a:extLst>
          </p:cNvPr>
          <p:cNvSpPr txBox="1">
            <a:spLocks/>
          </p:cNvSpPr>
          <p:nvPr/>
        </p:nvSpPr>
        <p:spPr>
          <a:xfrm>
            <a:off x="677862" y="1539000"/>
            <a:ext cx="10836275" cy="4619314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sz="2600" noProof="1"/>
              <a:t>static void Main() =&gt;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>
                <a:solidFill>
                  <a:srgbClr val="FFA000"/>
                </a:solidFill>
              </a:rPr>
              <a:t>  </a:t>
            </a:r>
            <a:r>
              <a:rPr lang="en-US" sz="2600" noProof="1">
                <a:solidFill>
                  <a:schemeClr val="bg1"/>
                </a:solidFill>
              </a:rPr>
              <a:t>PrintGradeInWords</a:t>
            </a:r>
            <a:r>
              <a:rPr lang="en-US" sz="2600" noProof="1"/>
              <a:t>(double.Parse(Console.ReadLine())); </a:t>
            </a:r>
          </a:p>
          <a:p>
            <a:pPr>
              <a:lnSpc>
                <a:spcPct val="100000"/>
              </a:lnSpc>
              <a:defRPr/>
            </a:pPr>
            <a:endParaRPr lang="en-US" sz="26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private static void </a:t>
            </a:r>
            <a:r>
              <a:rPr lang="en-US" sz="2600" noProof="1">
                <a:solidFill>
                  <a:schemeClr val="bg1"/>
                </a:solidFill>
              </a:rPr>
              <a:t>PrintGradeInWords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bg1"/>
                </a:solidFill>
              </a:rPr>
              <a:t>double grade</a:t>
            </a:r>
            <a:r>
              <a:rPr lang="en-US" sz="2600" noProof="1"/>
              <a:t>)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{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  string gradeInWords = string.Empty;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  if (grade &gt;= 2 &amp;&amp; grade &lt;= 2.99)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    gradeInWords = "Fail";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>
                <a:solidFill>
                  <a:srgbClr val="234465"/>
                </a:solidFill>
              </a:rPr>
              <a:t>  </a:t>
            </a:r>
            <a:r>
              <a:rPr lang="en-US" sz="2600" noProof="1">
                <a:solidFill>
                  <a:srgbClr val="00B050"/>
                </a:solidFill>
              </a:rPr>
              <a:t>// TODO: </a:t>
            </a:r>
            <a:r>
              <a:rPr lang="bg-BG" sz="2600" i="1" noProof="1">
                <a:solidFill>
                  <a:srgbClr val="00B050"/>
                </a:solidFill>
              </a:rPr>
              <a:t>Продължете с останалите оценки</a:t>
            </a:r>
            <a:endParaRPr lang="en-US" sz="2600" i="1" noProof="1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US" sz="2600" noProof="1">
                <a:solidFill>
                  <a:srgbClr val="234465"/>
                </a:solidFill>
              </a:rPr>
              <a:t>  </a:t>
            </a:r>
            <a:r>
              <a:rPr lang="en-US" sz="2600" noProof="1"/>
              <a:t>Console.WriteLine(gradeInWords);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D5D18BF-A99C-D1F5-8EE3-F1A3B57587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330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метод, който отпечатва дали дадено цяло число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600" b="1" dirty="0">
                <a:solidFill>
                  <a:srgbClr val="FFA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/>
              <a:t>e </a:t>
            </a:r>
            <a:r>
              <a:rPr lang="bg-BG" sz="3600" b="1" dirty="0">
                <a:solidFill>
                  <a:schemeClr val="bg1"/>
                </a:solidFill>
              </a:rPr>
              <a:t>положително</a:t>
            </a:r>
            <a:r>
              <a:rPr lang="bg-BG" sz="3600" dirty="0"/>
              <a:t>, </a:t>
            </a:r>
            <a:r>
              <a:rPr lang="bg-BG" sz="3600" b="1" dirty="0">
                <a:solidFill>
                  <a:schemeClr val="bg1"/>
                </a:solidFill>
              </a:rPr>
              <a:t>отрицателно</a:t>
            </a:r>
            <a:r>
              <a:rPr lang="bg-BG" sz="3600" b="1" dirty="0">
                <a:solidFill>
                  <a:srgbClr val="FFA000"/>
                </a:solidFill>
              </a:rPr>
              <a:t> </a:t>
            </a:r>
            <a:r>
              <a:rPr lang="bg-BG" sz="3600" dirty="0"/>
              <a:t>или</a:t>
            </a:r>
            <a:r>
              <a:rPr lang="bg-BG" sz="3600" b="1" dirty="0">
                <a:solidFill>
                  <a:srgbClr val="FFA000"/>
                </a:solidFill>
              </a:rPr>
              <a:t> </a:t>
            </a:r>
            <a:r>
              <a:rPr lang="bg-BG" sz="3600" b="1" dirty="0">
                <a:solidFill>
                  <a:schemeClr val="bg1"/>
                </a:solidFill>
              </a:rPr>
              <a:t>0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Знак на цяло число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47186" y="3119956"/>
            <a:ext cx="914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21002" y="3120416"/>
            <a:ext cx="548497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The number 2 is positive.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762635" y="3191048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547186" y="4291109"/>
            <a:ext cx="914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521000" y="5499000"/>
            <a:ext cx="548497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The number 0 is zero.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762635" y="5518184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547186" y="5447091"/>
            <a:ext cx="914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762635" y="4362201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545782" y="4362200"/>
            <a:ext cx="546019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The number -5 is negative.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ECC31CB-246B-D0D0-0BF6-9CFF2776B4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393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Какво е </a:t>
            </a:r>
            <a:r>
              <a:rPr lang="bg-BG" sz="3200" b="1" dirty="0"/>
              <a:t>метод</a:t>
            </a:r>
            <a:r>
              <a:rPr lang="bg-BG" sz="3200" dirty="0"/>
              <a:t>?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͏</a:t>
            </a:r>
            <a:r>
              <a:rPr lang="bg-BG" sz="3200" b="1" dirty="0"/>
              <a:t>Деклариране</a:t>
            </a:r>
            <a:r>
              <a:rPr lang="bg-BG" sz="3200" dirty="0"/>
              <a:t> и </a:t>
            </a:r>
            <a:r>
              <a:rPr lang="bg-BG" sz="3200" b="1" dirty="0"/>
              <a:t>извикване</a:t>
            </a:r>
            <a:r>
              <a:rPr lang="bg-BG" sz="3200" dirty="0"/>
              <a:t> на методи</a:t>
            </a:r>
          </a:p>
          <a:p>
            <a:pPr>
              <a:buClr>
                <a:schemeClr val="tx1"/>
              </a:buClr>
            </a:pPr>
            <a:r>
              <a:rPr lang="bg-BG" sz="3200" dirty="0"/>
              <a:t>Методи с </a:t>
            </a:r>
            <a:r>
              <a:rPr lang="bg-BG" sz="3200" b="1" dirty="0"/>
              <a:t>параметри</a:t>
            </a:r>
            <a:endParaRPr lang="en-GB" sz="3200" b="1" dirty="0"/>
          </a:p>
          <a:p>
            <a:pPr>
              <a:buClr>
                <a:schemeClr val="tx1"/>
              </a:buClr>
            </a:pPr>
            <a:r>
              <a:rPr lang="en-US" sz="3200" dirty="0"/>
              <a:t>͏</a:t>
            </a:r>
            <a:r>
              <a:rPr lang="bg-BG" sz="3200" b="1" dirty="0"/>
              <a:t>Връщане на стойности </a:t>
            </a:r>
            <a:r>
              <a:rPr lang="bg-BG" sz="3200" dirty="0"/>
              <a:t>от методи</a:t>
            </a:r>
            <a:endParaRPr lang="en-GB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͏</a:t>
            </a:r>
            <a:r>
              <a:rPr lang="bg-BG" sz="3200" b="1" dirty="0"/>
              <a:t>Ред на изпълнение </a:t>
            </a:r>
            <a:r>
              <a:rPr lang="bg-BG" sz="3200" dirty="0"/>
              <a:t>в програмата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bg-BG" sz="3200" b="1" dirty="0"/>
              <a:t>Именуване</a:t>
            </a:r>
            <a:r>
              <a:rPr lang="bg-BG" sz="3200" dirty="0"/>
              <a:t> и утвърдени практики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2C829C4-C4D2-358F-4489-EE9E0C2A679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9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Знак на цяло число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80393" y="1343666"/>
            <a:ext cx="11231214" cy="489364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 =&gt;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PrintNumberSign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(int.Parse(Console.ReadLine()));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6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PrintNumberSign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(number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Console.WriteLine("The number {0} is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 if (number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 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Console.WriteLine("The number {0} 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is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A1D11F-75B5-4426-B462-0CCF1BEC2B2D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https://judge.softuni.org/Contests/Practice/Index/3901#2</a:t>
            </a:r>
            <a:endParaRPr lang="en-US" sz="19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3EF8FD8-305C-1C18-B9F3-08CAFF65E1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952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05659" y="1516194"/>
            <a:ext cx="2361585" cy="2056864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F041360F-398B-F437-9CF4-52510601414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Ключовата дума </a:t>
            </a:r>
            <a:r>
              <a:rPr lang="en-US" dirty="0"/>
              <a:t>Return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3BA14A63-43CF-4E2B-125E-49C961A2961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Връщане на стойности в метода</a:t>
            </a:r>
          </a:p>
        </p:txBody>
      </p:sp>
    </p:spTree>
    <p:extLst>
      <p:ext uri="{BB962C8B-B14F-4D97-AF65-F5344CB8AC3E}">
        <p14:creationId xmlns:p14="http://schemas.microsoft.com/office/powerpoint/2010/main" val="116370815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Ключовата дума </a:t>
            </a:r>
            <a:r>
              <a:rPr lang="en-US"/>
              <a:t>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47529" y="1121144"/>
            <a:ext cx="10146172" cy="5476208"/>
          </a:xfrm>
        </p:spPr>
        <p:txBody>
          <a:bodyPr>
            <a:normAutofit lnSpcReduction="10000"/>
          </a:bodyPr>
          <a:lstStyle/>
          <a:p>
            <a:r>
              <a:rPr lang="bg-BG" sz="3400" dirty="0"/>
              <a:t>Ключовата дума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3400" dirty="0"/>
              <a:t> </a:t>
            </a:r>
            <a:r>
              <a:rPr lang="bg-BG" sz="3400" dirty="0"/>
              <a:t>незабавно </a:t>
            </a:r>
            <a:r>
              <a:rPr lang="bg-BG" sz="3400" b="1" dirty="0"/>
              <a:t>прекратява</a:t>
            </a:r>
            <a:r>
              <a:rPr lang="bg-BG" sz="3400" dirty="0"/>
              <a:t> изпълнението на метода</a:t>
            </a:r>
            <a:endParaRPr lang="en-US" sz="3400" dirty="0"/>
          </a:p>
          <a:p>
            <a:r>
              <a:rPr lang="bg-BG" sz="3400" b="1" dirty="0"/>
              <a:t>Връща </a:t>
            </a:r>
            <a:r>
              <a:rPr lang="bg-BG" sz="3400" dirty="0"/>
              <a:t>се конкретна </a:t>
            </a:r>
            <a:r>
              <a:rPr lang="bg-BG" sz="3400" b="1" dirty="0"/>
              <a:t>стойност</a:t>
            </a:r>
            <a:endParaRPr lang="en-US" sz="3400" b="1" dirty="0"/>
          </a:p>
          <a:p>
            <a:endParaRPr lang="en-US" sz="3199" dirty="0"/>
          </a:p>
          <a:p>
            <a:endParaRPr lang="en-US" sz="3199" dirty="0"/>
          </a:p>
          <a:p>
            <a:endParaRPr lang="en-US" sz="3199" dirty="0"/>
          </a:p>
          <a:p>
            <a:endParaRPr lang="en-US" sz="3199" dirty="0"/>
          </a:p>
          <a:p>
            <a:r>
              <a:rPr lang="en-US" sz="3400" dirty="0"/>
              <a:t>Void </a:t>
            </a:r>
            <a:r>
              <a:rPr lang="bg-BG" sz="3400" dirty="0"/>
              <a:t>методите</a:t>
            </a:r>
            <a:r>
              <a:rPr lang="en-US" sz="3400" dirty="0"/>
              <a:t> </a:t>
            </a:r>
            <a:r>
              <a:rPr lang="bg-BG" sz="3400" dirty="0"/>
              <a:t>могат да бъдат </a:t>
            </a:r>
            <a:r>
              <a:rPr lang="bg-BG" sz="3400" b="1" dirty="0">
                <a:solidFill>
                  <a:schemeClr val="bg1"/>
                </a:solidFill>
              </a:rPr>
              <a:t>прекратени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само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с ключовата дума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bg-BG" sz="3400" dirty="0"/>
              <a:t> (те не връщат стойност)</a:t>
            </a:r>
            <a:endParaRPr lang="en-US" sz="3400" dirty="0">
              <a:solidFill>
                <a:srgbClr val="FFA000"/>
              </a:solidFill>
            </a:endParaRPr>
          </a:p>
          <a:p>
            <a:pPr lvl="1"/>
            <a:endParaRPr lang="en-US" sz="2399" dirty="0"/>
          </a:p>
          <a:p>
            <a:pPr marL="377774" lvl="1" indent="0">
              <a:buNone/>
            </a:pPr>
            <a:endParaRPr lang="en-US" sz="2399" dirty="0"/>
          </a:p>
          <a:p>
            <a:endParaRPr lang="en-US" sz="3199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352759" y="2852937"/>
            <a:ext cx="7084755" cy="243346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399" dirty="0">
                <a:solidFill>
                  <a:srgbClr val="234465"/>
                </a:solidFill>
                <a:effectLst/>
              </a:rPr>
              <a:t>static </a:t>
            </a:r>
            <a:r>
              <a:rPr lang="en-US" sz="2399" dirty="0">
                <a:solidFill>
                  <a:schemeClr val="bg1"/>
                </a:solidFill>
                <a:effectLst/>
              </a:rPr>
              <a:t>string</a:t>
            </a:r>
            <a:r>
              <a:rPr lang="en-US" sz="2399" dirty="0">
                <a:solidFill>
                  <a:srgbClr val="234465"/>
                </a:solidFill>
                <a:effectLst/>
              </a:rPr>
              <a:t> ReadFullName() </a:t>
            </a:r>
          </a:p>
          <a:p>
            <a:r>
              <a:rPr lang="en-US" sz="2399" dirty="0">
                <a:solidFill>
                  <a:srgbClr val="234465"/>
                </a:solidFill>
                <a:effectLst/>
              </a:rPr>
              <a:t>{</a:t>
            </a:r>
          </a:p>
          <a:p>
            <a:r>
              <a:rPr lang="en-US" sz="2399" dirty="0">
                <a:solidFill>
                  <a:srgbClr val="234465"/>
                </a:solidFill>
                <a:effectLst/>
              </a:rPr>
              <a:t>  string firstName = Console.ReadLine();</a:t>
            </a:r>
          </a:p>
          <a:p>
            <a:r>
              <a:rPr lang="en-US" sz="2399" dirty="0">
                <a:solidFill>
                  <a:srgbClr val="234465"/>
                </a:solidFill>
                <a:effectLst/>
              </a:rPr>
              <a:t>  string lastName = Console.ReadLine();</a:t>
            </a:r>
          </a:p>
          <a:p>
            <a:r>
              <a:rPr lang="en-US" sz="2399" dirty="0">
                <a:solidFill>
                  <a:srgbClr val="234465"/>
                </a:solidFill>
                <a:effectLst/>
              </a:rPr>
              <a:t>  </a:t>
            </a:r>
            <a:r>
              <a:rPr lang="en-US" sz="2399" dirty="0">
                <a:solidFill>
                  <a:schemeClr val="bg1"/>
                </a:solidFill>
                <a:effectLst/>
              </a:rPr>
              <a:t>return</a:t>
            </a:r>
            <a:r>
              <a:rPr lang="en-US" sz="2399" dirty="0">
                <a:solidFill>
                  <a:srgbClr val="234465"/>
                </a:solidFill>
                <a:effectLst/>
              </a:rPr>
              <a:t> firstName + " " + lastName;</a:t>
            </a:r>
          </a:p>
          <a:p>
            <a:r>
              <a:rPr lang="en-US" sz="2399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9264370" y="4296660"/>
            <a:ext cx="1511630" cy="914162"/>
          </a:xfrm>
          <a:prstGeom prst="wedgeRoundRectCallout">
            <a:avLst>
              <a:gd name="adj1" fmla="val -73671"/>
              <a:gd name="adj2" fmla="val -112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rgbClr val="FFFFFF"/>
                </a:solidFill>
              </a:rPr>
              <a:t>Връща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стринг</a:t>
            </a:r>
            <a:endParaRPr lang="en-US" sz="27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2E00D22-077E-2A56-4387-D2FA97C8F55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60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метод, който връща </a:t>
            </a:r>
            <a:r>
              <a:rPr lang="bg-BG" b="1" dirty="0">
                <a:solidFill>
                  <a:schemeClr val="bg1"/>
                </a:solidFill>
              </a:rPr>
              <a:t>лицето на правоъгълник </a:t>
            </a:r>
            <a:r>
              <a:rPr lang="bg-BG" dirty="0"/>
              <a:t>при зададени </a:t>
            </a:r>
            <a:r>
              <a:rPr lang="bg-BG" b="1" dirty="0">
                <a:solidFill>
                  <a:schemeClr val="bg1"/>
                </a:solidFill>
              </a:rPr>
              <a:t>дължина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bg-BG" b="1" dirty="0">
                <a:solidFill>
                  <a:schemeClr val="bg1"/>
                </a:solidFill>
              </a:rPr>
              <a:t> ширина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цели числа</a:t>
            </a:r>
            <a:r>
              <a:rPr lang="en-US" dirty="0"/>
              <a:t>)</a:t>
            </a:r>
            <a:r>
              <a:rPr lang="bg-BG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Лице на правоъгълник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984" y="3059539"/>
            <a:ext cx="672032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0340" y="3305695"/>
            <a:ext cx="1246256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199" b="1" noProof="1">
                <a:latin typeface="Consolas" panose="020B0609020204030204" pitchFamily="49" charset="0"/>
              </a:rPr>
              <a:t>12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984" y="4981000"/>
            <a:ext cx="672032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3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3815189" y="5293246"/>
            <a:ext cx="496215" cy="3856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0341" y="5193754"/>
            <a:ext cx="1246256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3803570" y="3436944"/>
            <a:ext cx="496215" cy="3856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A3377B-FEF0-41C6-9289-6CA4FE3C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0058" y="3059537"/>
            <a:ext cx="672032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DDD8-96C5-490F-AEA8-B0B1D4893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9415" y="3305695"/>
            <a:ext cx="1246256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199" b="1" noProof="1">
                <a:latin typeface="Consolas" panose="020B0609020204030204" pitchFamily="49" charset="0"/>
              </a:rPr>
              <a:t>48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89EC55-6884-4991-AB07-0D82EB86B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0058" y="4980999"/>
            <a:ext cx="672032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9" name="Right Arrow 14">
            <a:extLst>
              <a:ext uri="{FF2B5EF4-FFF2-40B4-BE49-F238E27FC236}">
                <a16:creationId xmlns:a16="http://schemas.microsoft.com/office/drawing/2014/main" id="{37577219-85D8-42A5-99C1-932A8F5C8105}"/>
              </a:ext>
            </a:extLst>
          </p:cNvPr>
          <p:cNvSpPr/>
          <p:nvPr/>
        </p:nvSpPr>
        <p:spPr>
          <a:xfrm flipV="1">
            <a:off x="7622645" y="5392731"/>
            <a:ext cx="496215" cy="3856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BB558D-FBA1-44A9-86FC-F21D18136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9415" y="5193753"/>
            <a:ext cx="1246256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56</a:t>
            </a:r>
          </a:p>
        </p:txBody>
      </p:sp>
      <p:sp>
        <p:nvSpPr>
          <p:cNvPr id="21" name="Right Arrow 14">
            <a:extLst>
              <a:ext uri="{FF2B5EF4-FFF2-40B4-BE49-F238E27FC236}">
                <a16:creationId xmlns:a16="http://schemas.microsoft.com/office/drawing/2014/main" id="{114A43CB-7D0B-4CF3-95EC-B9F049308488}"/>
              </a:ext>
            </a:extLst>
          </p:cNvPr>
          <p:cNvSpPr/>
          <p:nvPr/>
        </p:nvSpPr>
        <p:spPr>
          <a:xfrm flipV="1">
            <a:off x="7606564" y="3402539"/>
            <a:ext cx="496215" cy="3856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6C1CDC6-B9CC-39AC-2036-9CF0905EAB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92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763AF7-04B0-4963-AC43-8DD099DC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GB" dirty="0"/>
              <a:t>: </a:t>
            </a:r>
            <a:r>
              <a:rPr lang="bg-BG" dirty="0"/>
              <a:t>Лице на правоъгълник</a:t>
            </a:r>
            <a:endParaRPr lang="en-GB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DF99960-AAFD-4976-BF16-7EC1BDAEC910}"/>
              </a:ext>
            </a:extLst>
          </p:cNvPr>
          <p:cNvSpPr txBox="1">
            <a:spLocks/>
          </p:cNvSpPr>
          <p:nvPr/>
        </p:nvSpPr>
        <p:spPr>
          <a:xfrm>
            <a:off x="458669" y="4365105"/>
            <a:ext cx="11046123" cy="173807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static int </a:t>
            </a:r>
            <a:r>
              <a:rPr lang="en-US" sz="2599" dirty="0">
                <a:solidFill>
                  <a:schemeClr val="bg1"/>
                </a:solidFill>
                <a:effectLst/>
              </a:rPr>
              <a:t>CalcRectangleArea</a:t>
            </a:r>
            <a:r>
              <a:rPr lang="en-US" sz="2599" dirty="0">
                <a:solidFill>
                  <a:schemeClr val="tx1"/>
                </a:solidFill>
                <a:effectLst/>
              </a:rPr>
              <a:t>(int </a:t>
            </a:r>
            <a:r>
              <a:rPr lang="en-US" sz="2599" dirty="0">
                <a:solidFill>
                  <a:schemeClr val="bg1"/>
                </a:solidFill>
                <a:effectLst/>
              </a:rPr>
              <a:t>width</a:t>
            </a:r>
            <a:r>
              <a:rPr lang="en-US" sz="2599" dirty="0">
                <a:solidFill>
                  <a:schemeClr val="tx1"/>
                </a:solidFill>
                <a:effectLst/>
              </a:rPr>
              <a:t>, int </a:t>
            </a:r>
            <a:r>
              <a:rPr lang="en-US" sz="2599" dirty="0">
                <a:solidFill>
                  <a:schemeClr val="bg1"/>
                </a:solidFill>
                <a:effectLst/>
              </a:rPr>
              <a:t>height</a:t>
            </a:r>
            <a:r>
              <a:rPr lang="en-US" sz="2599" dirty="0">
                <a:solidFill>
                  <a:schemeClr val="tx1"/>
                </a:solidFill>
                <a:effectLst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rgbClr val="234465"/>
                </a:solidFill>
                <a:effectLst/>
              </a:rPr>
              <a:t>  </a:t>
            </a:r>
            <a:r>
              <a:rPr lang="en-US" sz="2599" dirty="0">
                <a:solidFill>
                  <a:schemeClr val="bg1"/>
                </a:solidFill>
                <a:effectLst/>
              </a:rPr>
              <a:t>return</a:t>
            </a:r>
            <a:r>
              <a:rPr lang="en-US" sz="2599" dirty="0">
                <a:solidFill>
                  <a:srgbClr val="234465"/>
                </a:solidFill>
                <a:effectLst/>
              </a:rPr>
              <a:t> </a:t>
            </a:r>
            <a:r>
              <a:rPr lang="en-US" sz="2599" dirty="0">
                <a:solidFill>
                  <a:schemeClr val="tx1"/>
                </a:solidFill>
                <a:effectLst/>
              </a:rPr>
              <a:t>width * height;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9B1CC1-C2FE-48B1-A5C6-A33F2F7CBA29}"/>
              </a:ext>
            </a:extLst>
          </p:cNvPr>
          <p:cNvSpPr txBox="1">
            <a:spLocks/>
          </p:cNvSpPr>
          <p:nvPr/>
        </p:nvSpPr>
        <p:spPr>
          <a:xfrm>
            <a:off x="472790" y="1295956"/>
            <a:ext cx="11032003" cy="287808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static void Main()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  int width = int.Parse(Console.ReadLine());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  int height = int.Parse(Console.ReadLine());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  int area = </a:t>
            </a:r>
            <a:r>
              <a:rPr lang="en-US" sz="2599" dirty="0">
                <a:solidFill>
                  <a:schemeClr val="bg1"/>
                </a:solidFill>
                <a:effectLst/>
              </a:rPr>
              <a:t>CalcRectangleArea</a:t>
            </a:r>
            <a:r>
              <a:rPr lang="en-US" sz="2599" dirty="0">
                <a:solidFill>
                  <a:schemeClr val="tx1"/>
                </a:solidFill>
                <a:effectLst/>
              </a:rPr>
              <a:t>(</a:t>
            </a:r>
            <a:r>
              <a:rPr lang="en-US" sz="2599" dirty="0">
                <a:solidFill>
                  <a:schemeClr val="bg1"/>
                </a:solidFill>
                <a:effectLst/>
              </a:rPr>
              <a:t>width</a:t>
            </a:r>
            <a:r>
              <a:rPr lang="en-US" sz="2599" dirty="0">
                <a:solidFill>
                  <a:schemeClr val="tx1"/>
                </a:solidFill>
                <a:effectLst/>
              </a:rPr>
              <a:t>,</a:t>
            </a:r>
            <a:r>
              <a:rPr lang="en-US" sz="2599" dirty="0">
                <a:solidFill>
                  <a:srgbClr val="234465"/>
                </a:solidFill>
                <a:effectLst/>
              </a:rPr>
              <a:t> </a:t>
            </a:r>
            <a:r>
              <a:rPr lang="en-US" sz="2599" dirty="0">
                <a:solidFill>
                  <a:schemeClr val="bg1"/>
                </a:solidFill>
                <a:effectLst/>
              </a:rPr>
              <a:t>height</a:t>
            </a:r>
            <a:r>
              <a:rPr lang="en-US" sz="2599" dirty="0">
                <a:solidFill>
                  <a:schemeClr val="tx1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rgbClr val="234465"/>
                </a:solidFill>
                <a:effectLst/>
              </a:rPr>
              <a:t>  </a:t>
            </a:r>
            <a:r>
              <a:rPr lang="en-US" sz="2599" dirty="0">
                <a:solidFill>
                  <a:schemeClr val="tx1"/>
                </a:solidFill>
                <a:effectLst/>
              </a:rPr>
              <a:t>Console.WriteLine(area);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80E27-A08B-4D51-A09F-F4DE01B3652F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3"/>
              </a:rPr>
              <a:t>https://judge.softuni.org/Contests/Practice/Index/3901#3</a:t>
            </a:r>
            <a:endParaRPr lang="en-US" sz="19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D241192-42A5-FBB2-977F-0F2381A8B7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588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953299" y="1219778"/>
            <a:ext cx="2361585" cy="2666304"/>
            <a:chOff x="4895909" y="1295400"/>
            <a:chExt cx="2320805" cy="26669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40DD57-55C5-4E9D-B639-322E766BF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909" y="1308891"/>
              <a:ext cx="2320805" cy="265350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A311FA-ADE2-4604-864A-526BE1F0434A}"/>
                </a:ext>
              </a:extLst>
            </p:cNvPr>
            <p:cNvSpPr txBox="1"/>
            <p:nvPr/>
          </p:nvSpPr>
          <p:spPr>
            <a:xfrm flipH="1">
              <a:off x="5027612" y="1295400"/>
              <a:ext cx="2057400" cy="25642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799" b="1" dirty="0">
                  <a:solidFill>
                    <a:schemeClr val="bg2"/>
                  </a:solidFill>
                </a:rPr>
                <a:t>0 0 1 0 0       0 1 0 1 0     1 0 0 1 0 1 0 0 1 0 0 0 1 0 1 0 0 1 0 0 1</a:t>
              </a:r>
              <a:endParaRPr lang="en-US" sz="2799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72FF3AC6-FAC9-ED66-E951-4479B02CB49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Ред на изпълнение в програмата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85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9912" y="4722910"/>
            <a:ext cx="9479818" cy="213982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35991" rIns="179953" bIns="7198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PrintLogo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Console.WriteLine("http://www.companywebsite.com");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9912" y="2229385"/>
            <a:ext cx="9479818" cy="248726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Console.WriteLine("before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PrintLogo()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Console.WriteLine("after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029" y="1134000"/>
            <a:ext cx="11811941" cy="822644"/>
          </a:xfrm>
        </p:spPr>
        <p:txBody>
          <a:bodyPr>
            <a:noAutofit/>
          </a:bodyPr>
          <a:lstStyle/>
          <a:p>
            <a:r>
              <a:rPr lang="bg-BG" sz="3000" dirty="0"/>
              <a:t>Програмата </a:t>
            </a:r>
            <a:r>
              <a:rPr lang="bg-BG" sz="3000" b="1" dirty="0">
                <a:solidFill>
                  <a:schemeClr val="bg1"/>
                </a:solidFill>
              </a:rPr>
              <a:t>продължава</a:t>
            </a:r>
            <a:r>
              <a:rPr lang="en-US" sz="3000" dirty="0"/>
              <a:t> </a:t>
            </a:r>
            <a:r>
              <a:rPr lang="bg-BG" sz="3000" dirty="0"/>
              <a:t>след като </a:t>
            </a:r>
            <a:r>
              <a:rPr lang="bg-BG" sz="3000" b="1" dirty="0">
                <a:solidFill>
                  <a:schemeClr val="bg1"/>
                </a:solidFill>
              </a:rPr>
              <a:t>изпълнението на метода приключи</a:t>
            </a:r>
            <a:r>
              <a:rPr lang="en-US" sz="3000" dirty="0"/>
              <a:t>: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Изпълнение на програмата</a:t>
            </a:r>
            <a:endParaRPr lang="en-US" dirty="0"/>
          </a:p>
        </p:txBody>
      </p:sp>
      <p:sp>
        <p:nvSpPr>
          <p:cNvPr id="2" name="AutoShape 23">
            <a:extLst>
              <a:ext uri="{FF2B5EF4-FFF2-40B4-BE49-F238E27FC236}">
                <a16:creationId xmlns:a16="http://schemas.microsoft.com/office/drawing/2014/main" id="{20CB0754-CF73-C7A4-EB65-C81115DC7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9178" y="4270887"/>
            <a:ext cx="5801179" cy="1260939"/>
          </a:xfrm>
          <a:prstGeom prst="wedgeRoundRectCallout">
            <a:avLst>
              <a:gd name="adj1" fmla="val -69578"/>
              <a:gd name="adj2" fmla="val -294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</a:rPr>
              <a:t>При излизане от </a:t>
            </a:r>
            <a:r>
              <a:rPr lang="en-US" sz="3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000" b="1" dirty="0">
                <a:solidFill>
                  <a:srgbClr val="FFFFFF"/>
                </a:solidFill>
              </a:rPr>
              <a:t>метода програмата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приключва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A7AA1B65-92E5-E621-B078-0B0EFA10AC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139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218" y="1067417"/>
            <a:ext cx="3336056" cy="3336056"/>
          </a:xfrm>
          <a:prstGeom prst="rect">
            <a:avLst/>
          </a:prstGeom>
          <a:effectLst>
            <a:softEdge rad="431800"/>
          </a:effectLst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DDBC25F6-D917-8CC5-0E68-F34657989CE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Именуване на методи</a:t>
            </a:r>
          </a:p>
        </p:txBody>
      </p:sp>
      <p:sp>
        <p:nvSpPr>
          <p:cNvPr id="8" name="Подзаглавие 7">
            <a:extLst>
              <a:ext uri="{FF2B5EF4-FFF2-40B4-BE49-F238E27FC236}">
                <a16:creationId xmlns:a16="http://schemas.microsoft.com/office/drawing/2014/main" id="{AD02B24C-0602-1899-6BFD-2867AA374BE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Препоръки за правилни имена</a:t>
            </a:r>
          </a:p>
        </p:txBody>
      </p:sp>
    </p:spTree>
    <p:extLst>
      <p:ext uri="{BB962C8B-B14F-4D97-AF65-F5344CB8AC3E}">
        <p14:creationId xmlns:p14="http://schemas.microsoft.com/office/powerpoint/2010/main" val="163377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952857"/>
          </a:xfrm>
        </p:spPr>
        <p:txBody>
          <a:bodyPr>
            <a:normAutofit/>
          </a:bodyPr>
          <a:lstStyle/>
          <a:p>
            <a:pPr lvl="1">
              <a:spcBef>
                <a:spcPts val="1000"/>
              </a:spcBef>
            </a:pPr>
            <a:r>
              <a:rPr lang="bg-BG" sz="3000" dirty="0"/>
              <a:t>Задавайте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смислени</a:t>
            </a:r>
            <a:r>
              <a:rPr lang="en-US" sz="3000" dirty="0"/>
              <a:t> </a:t>
            </a:r>
            <a:r>
              <a:rPr lang="bg-BG" sz="3000" dirty="0"/>
              <a:t>имена на методи -</a:t>
            </a:r>
            <a:r>
              <a:rPr lang="en-US" sz="3000" dirty="0"/>
              <a:t> </a:t>
            </a:r>
            <a:r>
              <a:rPr lang="bg-BG" sz="3000" dirty="0"/>
              <a:t>използвайте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глаголи</a:t>
            </a:r>
            <a:endParaRPr lang="en-US" sz="3000" dirty="0"/>
          </a:p>
          <a:p>
            <a:pPr lvl="1">
              <a:spcBef>
                <a:spcPts val="1000"/>
              </a:spcBef>
            </a:pPr>
            <a:r>
              <a:rPr lang="bg-BG" sz="3000" dirty="0"/>
              <a:t>Имената на методите трябва да отговарят на въпроса</a:t>
            </a:r>
            <a:r>
              <a:rPr lang="en-US" sz="3000" dirty="0"/>
              <a:t>:</a:t>
            </a:r>
          </a:p>
          <a:p>
            <a:pPr lvl="2">
              <a:spcBef>
                <a:spcPts val="1000"/>
              </a:spcBef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Какво прави този метод</a:t>
            </a:r>
            <a:r>
              <a:rPr lang="en-US" sz="3000" dirty="0">
                <a:solidFill>
                  <a:srgbClr val="234465"/>
                </a:solidFill>
              </a:rPr>
              <a:t>?</a:t>
            </a:r>
          </a:p>
          <a:p>
            <a:pPr lvl="1">
              <a:spcBef>
                <a:spcPts val="1000"/>
              </a:spcBef>
            </a:pPr>
            <a:endParaRPr lang="en-US" sz="3000" dirty="0"/>
          </a:p>
          <a:p>
            <a:pPr lvl="1">
              <a:spcBef>
                <a:spcPts val="1000"/>
              </a:spcBef>
            </a:pPr>
            <a:r>
              <a:rPr lang="bg-BG" sz="3000" dirty="0"/>
              <a:t>Ако не се сещате за добро име за метод</a:t>
            </a:r>
            <a:r>
              <a:rPr lang="en-US" sz="3000" dirty="0"/>
              <a:t>, </a:t>
            </a:r>
            <a:r>
              <a:rPr lang="bg-BG" sz="3000" dirty="0"/>
              <a:t>помислете какво </a:t>
            </a:r>
            <a:r>
              <a:rPr lang="bg-BG" sz="3000" b="1" dirty="0">
                <a:solidFill>
                  <a:schemeClr val="bg1"/>
                </a:solidFill>
              </a:rPr>
              <a:t>отличава метода </a:t>
            </a:r>
            <a:r>
              <a:rPr lang="bg-BG" sz="3000" dirty="0"/>
              <a:t>от останалите</a:t>
            </a:r>
            <a:br>
              <a:rPr lang="en-US" sz="3000" dirty="0"/>
            </a:br>
            <a:endParaRPr lang="en-US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 при именуване</a:t>
            </a:r>
            <a:endParaRPr lang="en-US" dirty="0"/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86000" y="3654000"/>
            <a:ext cx="568622" cy="5112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08119" y="5746617"/>
            <a:ext cx="538851" cy="53326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96832" y="3663067"/>
            <a:ext cx="4723170" cy="51374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LoadReport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Sine</a:t>
            </a:r>
            <a:endParaRPr lang="en-US" sz="2399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089" y="5756377"/>
            <a:ext cx="9217799" cy="5137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3000"/>
              </a:lnSpc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Method1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HandleStuff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SampleMethod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sz="2399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645519AD-238A-AFA7-BC27-D25CFDDAAB4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73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Именуване на параметрите на метод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15062" y="391107"/>
            <a:ext cx="10321675" cy="5546589"/>
          </a:xfrm>
        </p:spPr>
        <p:txBody>
          <a:bodyPr>
            <a:normAutofit/>
          </a:bodyPr>
          <a:lstStyle/>
          <a:p>
            <a:pPr marL="442912" lvl="1" indent="0">
              <a:buNone/>
            </a:pPr>
            <a:endParaRPr lang="en-US" sz="3400" dirty="0"/>
          </a:p>
          <a:p>
            <a:pPr lvl="1"/>
            <a:r>
              <a:rPr lang="bg-BG" sz="3400" dirty="0"/>
              <a:t>Предпочитана форма</a:t>
            </a:r>
            <a:r>
              <a:rPr lang="en-US" sz="3400" dirty="0"/>
              <a:t>: [</a:t>
            </a:r>
            <a:r>
              <a:rPr lang="bg-BG" sz="3400" b="1" dirty="0">
                <a:solidFill>
                  <a:schemeClr val="bg1"/>
                </a:solidFill>
              </a:rPr>
              <a:t>съществително име</a:t>
            </a:r>
            <a:r>
              <a:rPr lang="en-US" sz="3400" dirty="0"/>
              <a:t>] </a:t>
            </a:r>
            <a:r>
              <a:rPr lang="bg-BG" sz="3400" dirty="0"/>
              <a:t>или</a:t>
            </a:r>
            <a:r>
              <a:rPr lang="en-US" sz="3400" dirty="0"/>
              <a:t> [</a:t>
            </a:r>
            <a:r>
              <a:rPr lang="bg-BG" sz="3400" b="1" dirty="0">
                <a:solidFill>
                  <a:schemeClr val="bg1"/>
                </a:solidFill>
              </a:rPr>
              <a:t>прилагателно име</a:t>
            </a:r>
            <a:r>
              <a:rPr lang="en-US" sz="3400" dirty="0"/>
              <a:t>] + [</a:t>
            </a:r>
            <a:r>
              <a:rPr lang="bg-BG" sz="3400" b="1" dirty="0">
                <a:solidFill>
                  <a:schemeClr val="bg1"/>
                </a:solidFill>
              </a:rPr>
              <a:t>съществително име</a:t>
            </a:r>
            <a:r>
              <a:rPr lang="en-US" sz="3400" dirty="0"/>
              <a:t>]</a:t>
            </a:r>
          </a:p>
          <a:p>
            <a:pPr lvl="1"/>
            <a:r>
              <a:rPr lang="bg-BG" sz="3400" dirty="0"/>
              <a:t>Трябва да бъде в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bg-BG" sz="3400" dirty="0"/>
              <a:t>Трябва да бъде </a:t>
            </a:r>
            <a:r>
              <a:rPr lang="bg-BG" sz="3400" b="1" dirty="0">
                <a:solidFill>
                  <a:schemeClr val="bg1"/>
                </a:solidFill>
              </a:rPr>
              <a:t>смислено</a:t>
            </a:r>
          </a:p>
          <a:p>
            <a:pPr marL="608853" lvl="1" indent="0">
              <a:buNone/>
            </a:pPr>
            <a:endParaRPr lang="bg-BG" sz="3400" b="1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18617" y="4194000"/>
            <a:ext cx="5954765" cy="76988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600" noProof="1"/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600" noProof="1"/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600" noProof="1"/>
              <a:t>, </a:t>
            </a:r>
            <a:br>
              <a:rPr lang="en-US" sz="2600" noProof="1"/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600" noProof="1"/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600" noProof="1"/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pic>
        <p:nvPicPr>
          <p:cNvPr id="4" name="Picture 2" descr="haken, installed, ok, package, richtig, right, tick, updated icon">
            <a:extLst>
              <a:ext uri="{FF2B5EF4-FFF2-40B4-BE49-F238E27FC236}">
                <a16:creationId xmlns:a16="http://schemas.microsoft.com/office/drawing/2014/main" id="{DF2399CE-BE6F-FAAF-E190-AAE40D3B7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29295" y="4322069"/>
            <a:ext cx="571448" cy="51374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B1F550-7AF1-8604-F74C-584CB5484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8617" y="5304204"/>
            <a:ext cx="5954765" cy="76988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bg-BG" sz="2600" b="1" noProof="1">
                <a:latin typeface="Consolas" pitchFamily="49" charset="0"/>
                <a:cs typeface="Consolas" pitchFamily="49" charset="0"/>
              </a:rPr>
              <a:t>а, а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sdf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a1, a2, a3, foo, bar</a:t>
            </a:r>
          </a:p>
        </p:txBody>
      </p:sp>
      <p:pic>
        <p:nvPicPr>
          <p:cNvPr id="9" name="Picture 8" descr="approve, block, cancel, delete, reject icon">
            <a:extLst>
              <a:ext uri="{FF2B5EF4-FFF2-40B4-BE49-F238E27FC236}">
                <a16:creationId xmlns:a16="http://schemas.microsoft.com/office/drawing/2014/main" id="{B084115B-86A7-7B0D-28CF-2075858BC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8963" y="5424544"/>
            <a:ext cx="534748" cy="5292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DCF8DBD7-B76F-82D2-73F7-5E5B478C1A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92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102" y="1524496"/>
            <a:ext cx="2505799" cy="2296314"/>
          </a:xfrm>
          <a:prstGeom prst="rect">
            <a:avLst/>
          </a:prstGeom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DC4DF0D9-D35E-059B-6442-CBC6DA4C861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Какво е метод?</a:t>
            </a:r>
          </a:p>
        </p:txBody>
      </p:sp>
    </p:spTree>
    <p:extLst>
      <p:ext uri="{BB962C8B-B14F-4D97-AF65-F5344CB8AC3E}">
        <p14:creationId xmlns:p14="http://schemas.microsoft.com/office/powerpoint/2010/main" val="412105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Всеки метод трябва да изпълнява </a:t>
            </a:r>
            <a:r>
              <a:rPr lang="bg-BG" sz="3000" b="1" dirty="0">
                <a:solidFill>
                  <a:schemeClr val="bg1"/>
                </a:solidFill>
              </a:rPr>
              <a:t>една</a:t>
            </a:r>
            <a:r>
              <a:rPr lang="en-US" sz="3000" dirty="0"/>
              <a:t> </a:t>
            </a:r>
            <a:r>
              <a:rPr lang="bg-BG" sz="3000" dirty="0"/>
              <a:t>добре дефинирана задача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Името на метода трябва винаги </a:t>
            </a:r>
            <a:r>
              <a:rPr lang="bg-BG" sz="3000" b="1" dirty="0">
                <a:solidFill>
                  <a:schemeClr val="bg1"/>
                </a:solidFill>
              </a:rPr>
              <a:t>да описва неговата задача </a:t>
            </a:r>
            <a:r>
              <a:rPr lang="bg-BG" sz="3000" dirty="0"/>
              <a:t>по </a:t>
            </a:r>
            <a:r>
              <a:rPr lang="bg-BG" sz="3000" b="1" dirty="0">
                <a:solidFill>
                  <a:schemeClr val="bg1"/>
                </a:solidFill>
              </a:rPr>
              <a:t>ясен</a:t>
            </a:r>
            <a:r>
              <a:rPr lang="bg-BG" sz="3000" dirty="0"/>
              <a:t> начин</a:t>
            </a:r>
            <a:endParaRPr lang="en-US" sz="30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Избягвайте</a:t>
            </a:r>
            <a:r>
              <a:rPr lang="en-US" sz="3000" dirty="0"/>
              <a:t> </a:t>
            </a:r>
            <a:r>
              <a:rPr lang="bg-BG" sz="3000" dirty="0"/>
              <a:t>методи,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по-дълги от един екран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Можете да ги разделите </a:t>
            </a:r>
            <a:r>
              <a:rPr lang="bg-BG" sz="3000" dirty="0"/>
              <a:t>на няколко по-кратки метода</a:t>
            </a:r>
            <a:endParaRPr lang="en-US" sz="3000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 – Утвърдени практики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27449" y="4221088"/>
            <a:ext cx="6050023" cy="228809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private static void PrintReceipt()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026502" y="4841962"/>
            <a:ext cx="5038049" cy="1327188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Описателни</a:t>
            </a:r>
            <a:r>
              <a:rPr lang="bg-BG" sz="32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200" b="1" noProof="1">
                <a:solidFill>
                  <a:srgbClr val="FFFFFF"/>
                </a:solidFill>
              </a:rPr>
              <a:t>и</a:t>
            </a:r>
            <a:r>
              <a:rPr lang="en-US" sz="3200" b="1" noProof="1">
                <a:solidFill>
                  <a:srgbClr val="FFFFFF"/>
                </a:solidFill>
              </a:rPr>
              <a:t> </a:t>
            </a:r>
            <a:r>
              <a:rPr lang="bg-BG" sz="32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лесни за тестване </a:t>
            </a:r>
            <a:r>
              <a:rPr lang="bg-BG" sz="3200" b="1" noProof="1">
                <a:solidFill>
                  <a:srgbClr val="FFFFFF"/>
                </a:solidFill>
              </a:rPr>
              <a:t>методи </a:t>
            </a:r>
            <a:endParaRPr lang="en-US" sz="32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80785EE-2E9C-F138-9916-59789CF0B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3174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80" y="1196706"/>
            <a:ext cx="11798684" cy="556054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Уверете се, че ползвате правилна </a:t>
            </a:r>
            <a:r>
              <a:rPr lang="bg-BG" sz="3000" b="1" dirty="0">
                <a:solidFill>
                  <a:schemeClr val="bg1"/>
                </a:solidFill>
              </a:rPr>
              <a:t>индентация</a:t>
            </a:r>
            <a:r>
              <a:rPr lang="bg-BG" sz="3000" dirty="0"/>
              <a:t> (отместване навътре)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799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bg-BG" sz="3000" dirty="0"/>
              <a:t>Оставяйте </a:t>
            </a:r>
            <a:r>
              <a:rPr lang="bg-BG" sz="3000" b="1" dirty="0">
                <a:solidFill>
                  <a:schemeClr val="bg1"/>
                </a:solidFill>
              </a:rPr>
              <a:t>празен ред </a:t>
            </a:r>
            <a:r>
              <a:rPr lang="bg-BG" sz="3000" dirty="0"/>
              <a:t>между </a:t>
            </a:r>
            <a:r>
              <a:rPr lang="bg-BG" sz="3000" b="1" dirty="0">
                <a:solidFill>
                  <a:schemeClr val="bg1"/>
                </a:solidFill>
              </a:rPr>
              <a:t>методи</a:t>
            </a:r>
            <a:r>
              <a:rPr lang="en-US" sz="3000" dirty="0"/>
              <a:t>, </a:t>
            </a:r>
            <a:r>
              <a:rPr lang="bg-BG" sz="3000" dirty="0"/>
              <a:t>след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цикли</a:t>
            </a:r>
            <a:r>
              <a:rPr lang="en-US" sz="3000" dirty="0"/>
              <a:t> </a:t>
            </a:r>
            <a:r>
              <a:rPr lang="bg-BG" sz="3000" dirty="0"/>
              <a:t>и</a:t>
            </a:r>
            <a:br>
              <a:rPr lang="en-US" sz="3000" dirty="0"/>
            </a:br>
            <a:r>
              <a:rPr lang="bg-BG" sz="3000" b="1" dirty="0">
                <a:solidFill>
                  <a:schemeClr val="bg1"/>
                </a:solidFill>
              </a:rPr>
              <a:t>условни конструкции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bg-BG" sz="3000" dirty="0"/>
              <a:t>Използвайте </a:t>
            </a:r>
            <a:r>
              <a:rPr lang="bg-BG" sz="3000" b="1" dirty="0">
                <a:solidFill>
                  <a:schemeClr val="bg1"/>
                </a:solidFill>
              </a:rPr>
              <a:t>къдрави скоби </a:t>
            </a:r>
            <a:r>
              <a:rPr lang="en-US" sz="3000" b="1" dirty="0">
                <a:solidFill>
                  <a:schemeClr val="bg1"/>
                </a:solidFill>
              </a:rPr>
              <a:t>{ }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за тялото на циклите и условните конструкции </a:t>
            </a:r>
          </a:p>
          <a:p>
            <a:pPr>
              <a:lnSpc>
                <a:spcPct val="100000"/>
              </a:lnSpc>
            </a:pPr>
            <a:r>
              <a:rPr lang="bg-BG" sz="3000" dirty="0"/>
              <a:t>Избягвайте </a:t>
            </a:r>
            <a:r>
              <a:rPr lang="bg-BG" sz="3000" b="1" dirty="0">
                <a:solidFill>
                  <a:schemeClr val="bg1"/>
                </a:solidFill>
              </a:rPr>
              <a:t>дълги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редове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сложни изрази</a:t>
            </a:r>
            <a:endParaRPr lang="en-US" sz="3000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и форматиране на кода</a:t>
            </a:r>
          </a:p>
        </p:txBody>
      </p:sp>
      <p:grpSp>
        <p:nvGrpSpPr>
          <p:cNvPr id="2" name="Групиране 1">
            <a:extLst>
              <a:ext uri="{FF2B5EF4-FFF2-40B4-BE49-F238E27FC236}">
                <a16:creationId xmlns:a16="http://schemas.microsoft.com/office/drawing/2014/main" id="{4A99AB43-316F-40D7-88AB-4B3EA6DF0900}"/>
              </a:ext>
            </a:extLst>
          </p:cNvPr>
          <p:cNvGrpSpPr/>
          <p:nvPr/>
        </p:nvGrpSpPr>
        <p:grpSpPr>
          <a:xfrm>
            <a:off x="695401" y="1899000"/>
            <a:ext cx="10260599" cy="2103480"/>
            <a:chOff x="693812" y="1753037"/>
            <a:chExt cx="10260599" cy="210348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93812" y="1753037"/>
              <a:ext cx="4500599" cy="2103480"/>
            </a:xfrm>
            <a:prstGeom prst="rect">
              <a:avLst/>
            </a:prstGeom>
            <a:solidFill>
              <a:srgbClr val="A3ABBC">
                <a:alpha val="15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3963" tIns="35991" rIns="143963" bIns="35991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static void Main()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{</a:t>
              </a:r>
              <a:endParaRPr lang="en-US" sz="2399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// some code…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    // some more code…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9" name="Right Arrow 12"/>
            <p:cNvSpPr/>
            <p:nvPr/>
          </p:nvSpPr>
          <p:spPr>
            <a:xfrm>
              <a:off x="859944" y="3004584"/>
              <a:ext cx="501470" cy="24012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sp>
          <p:nvSpPr>
            <p:cNvPr id="10" name="Right Arrow 12"/>
            <p:cNvSpPr/>
            <p:nvPr/>
          </p:nvSpPr>
          <p:spPr>
            <a:xfrm>
              <a:off x="869175" y="2679215"/>
              <a:ext cx="501470" cy="24012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331144" y="1753038"/>
              <a:ext cx="4623267" cy="2081109"/>
            </a:xfrm>
            <a:prstGeom prst="rect">
              <a:avLst/>
            </a:prstGeom>
            <a:solidFill>
              <a:srgbClr val="A3ABBC">
                <a:alpha val="15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3963" tIns="35991" rIns="143963" bIns="35991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static void Main()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      {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          // some code…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// some more code…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5861466" y="3060761"/>
              <a:ext cx="501470" cy="24012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sp>
          <p:nvSpPr>
            <p:cNvPr id="15" name="Right Arrow 12"/>
            <p:cNvSpPr/>
            <p:nvPr/>
          </p:nvSpPr>
          <p:spPr>
            <a:xfrm>
              <a:off x="7505197" y="2665074"/>
              <a:ext cx="501470" cy="24012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sp>
          <p:nvSpPr>
            <p:cNvPr id="16" name="Right Arrow 12"/>
            <p:cNvSpPr/>
            <p:nvPr/>
          </p:nvSpPr>
          <p:spPr>
            <a:xfrm>
              <a:off x="6822946" y="2274084"/>
              <a:ext cx="501470" cy="24012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pic>
          <p:nvPicPr>
            <p:cNvPr id="14" name="Picture 2" descr="haken, installed, ok, package, richtig, right, tick, updated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2963" y="1933037"/>
              <a:ext cx="571448" cy="513741"/>
            </a:xfrm>
            <a:prstGeom prst="rect">
              <a:avLst/>
            </a:prstGeom>
            <a:noFill/>
            <a:effectLst>
              <a:outerShdw blurRad="101600" sx="102000" sy="102000" algn="ctr" rotWithShape="0">
                <a:schemeClr val="tx2">
                  <a:lumMod val="60000"/>
                  <a:lumOff val="40000"/>
                  <a:alpha val="7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approve, block, cancel, delete, reject icon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5560" y="1933037"/>
              <a:ext cx="538851" cy="533260"/>
            </a:xfrm>
            <a:prstGeom prst="rect">
              <a:avLst/>
            </a:prstGeom>
            <a:noFill/>
            <a:effectLst>
              <a:outerShdw blurRad="101600" sx="102000" sy="102000" algn="ctr" rotWithShape="0">
                <a:srgbClr val="FF3300">
                  <a:alpha val="69804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Slide Number">
            <a:extLst>
              <a:ext uri="{FF2B5EF4-FFF2-40B4-BE49-F238E27FC236}">
                <a16:creationId xmlns:a16="http://schemas.microsoft.com/office/drawing/2014/main" id="{2B4E3347-4617-B409-6FD6-6E17C71E37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51642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298394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89308" y="1656688"/>
            <a:ext cx="10952672" cy="4643930"/>
          </a:xfrm>
          <a:prstGeom prst="rect">
            <a:avLst/>
          </a:prstGeom>
        </p:spPr>
        <p:txBody>
          <a:bodyPr vert="horz" lIns="107972" tIns="35991" rIns="107972" bIns="35991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400" dirty="0">
                <a:solidFill>
                  <a:schemeClr val="bg2"/>
                </a:solidFill>
              </a:rPr>
              <a:t>Можем да разделяме дълги програми на по-кратки </a:t>
            </a: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методи</a:t>
            </a:r>
            <a:r>
              <a:rPr lang="bg-BG" sz="3400" dirty="0">
                <a:solidFill>
                  <a:schemeClr val="bg2"/>
                </a:solidFill>
              </a:rPr>
              <a:t>, които решават конкретни задачи</a:t>
            </a:r>
            <a:endParaRPr lang="en-US" sz="34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400" dirty="0">
                <a:solidFill>
                  <a:schemeClr val="bg2"/>
                </a:solidFill>
              </a:rPr>
              <a:t>Методите се състоят от </a:t>
            </a: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дефиниция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и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извикване</a:t>
            </a:r>
            <a:endParaRPr lang="en-US" sz="3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400" dirty="0">
                <a:solidFill>
                  <a:schemeClr val="bg2"/>
                </a:solidFill>
              </a:rPr>
              <a:t>Методите се извикват с тяхното </a:t>
            </a: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en-US" sz="3400" dirty="0">
                <a:solidFill>
                  <a:schemeClr val="bg2"/>
                </a:solidFill>
              </a:rPr>
              <a:t> + </a:t>
            </a:r>
            <a:r>
              <a:rPr lang="en-US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400" dirty="0">
                <a:solidFill>
                  <a:schemeClr val="bg2"/>
                </a:solidFill>
              </a:rPr>
              <a:t>Методите могат да приемат </a:t>
            </a: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параметри</a:t>
            </a:r>
            <a:endParaRPr lang="en-US" sz="3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400" dirty="0">
                <a:solidFill>
                  <a:schemeClr val="bg2"/>
                </a:solidFill>
              </a:rPr>
              <a:t>Методите могат да </a:t>
            </a: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връщат стойност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или </a:t>
            </a: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да не връщат нищо </a:t>
            </a:r>
            <a:r>
              <a:rPr lang="en-US" sz="3400" dirty="0">
                <a:solidFill>
                  <a:schemeClr val="bg2"/>
                </a:solidFill>
              </a:rPr>
              <a:t>(</a:t>
            </a:r>
            <a:r>
              <a:rPr lang="en-US" sz="3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3400" dirty="0">
                <a:solidFill>
                  <a:schemeClr val="bg2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en-US" sz="3199" dirty="0">
              <a:solidFill>
                <a:schemeClr val="bg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77E714D-73E3-E142-DDBA-1D774DDD53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376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40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76881185-48BB-5B04-49C6-C05CED91AA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4789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Именуван блок от код</a:t>
            </a:r>
            <a:r>
              <a:rPr lang="en-US" sz="3200" dirty="0"/>
              <a:t>, </a:t>
            </a:r>
            <a:r>
              <a:rPr lang="bg-BG" sz="3200" dirty="0"/>
              <a:t>който може в определен момент да бъде </a:t>
            </a:r>
            <a:r>
              <a:rPr lang="bg-BG" sz="3200" b="1" dirty="0"/>
              <a:t>извикан</a:t>
            </a:r>
            <a:endParaRPr lang="en-US" sz="3200" b="1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 за </a:t>
            </a:r>
            <a:r>
              <a:rPr lang="bg-BG" sz="3200" b="1" dirty="0"/>
              <a:t>дефиниция на метод</a:t>
            </a:r>
            <a:r>
              <a:rPr lang="en-US" sz="3200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1799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</a:pPr>
            <a:r>
              <a:rPr lang="bg-BG" sz="3200" dirty="0"/>
              <a:t>Методът може да бъде извикан</a:t>
            </a:r>
            <a:r>
              <a:rPr lang="en-US" sz="3200" dirty="0"/>
              <a:t> </a:t>
            </a:r>
            <a:r>
              <a:rPr lang="bg-BG" sz="3200" dirty="0"/>
              <a:t>няколко пъти поред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метод?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26001" y="2873296"/>
            <a:ext cx="7237115" cy="2004436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79953" tIns="35991" rIns="179953" bIns="7198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static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void</a:t>
            </a:r>
            <a:r>
              <a:rPr lang="en-US" sz="2799" b="1" noProof="1">
                <a:latin typeface="Consolas" pitchFamily="49" charset="0"/>
              </a:rPr>
              <a:t>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PrintHelloWorld</a:t>
            </a:r>
            <a:r>
              <a:rPr lang="bg-BG" sz="1799" noProof="1"/>
              <a:t> </a:t>
            </a:r>
            <a:r>
              <a:rPr lang="en-US" sz="2799" b="1" noProof="1">
                <a:latin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  Console.WriteLine("Hello World");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575160" y="2087161"/>
            <a:ext cx="3329133" cy="994234"/>
          </a:xfrm>
          <a:prstGeom prst="wedgeRoundRectCallout">
            <a:avLst>
              <a:gd name="adj1" fmla="val -78702"/>
              <a:gd name="adj2" fmla="val 36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Името на метода е</a:t>
            </a:r>
            <a:r>
              <a:rPr lang="en-US" sz="2799" b="1" dirty="0">
                <a:solidFill>
                  <a:srgbClr val="FFFFFF"/>
                </a:solidFill>
              </a:rPr>
              <a:t> </a:t>
            </a:r>
            <a:r>
              <a:rPr lang="en-US" sz="2799" b="1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PrintHelloWorld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26000" y="5650245"/>
            <a:ext cx="7237115" cy="994235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DB4C3"/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PrintHelloWorld</a:t>
            </a:r>
            <a:r>
              <a:rPr lang="en-US" sz="2799" b="1" noProof="1">
                <a:solidFill>
                  <a:srgbClr val="234465"/>
                </a:solidFill>
                <a:latin typeface="Consolas" panose="020B0609020204030204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PrintHelloWorld</a:t>
            </a:r>
            <a:r>
              <a:rPr lang="en-US" sz="2799" b="1" noProof="1">
                <a:solidFill>
                  <a:srgbClr val="234465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9536786" y="3267111"/>
            <a:ext cx="2571877" cy="1424904"/>
          </a:xfrm>
          <a:prstGeom prst="wedgeRoundRectCallout">
            <a:avLst>
              <a:gd name="adj1" fmla="val -40273"/>
              <a:gd name="adj2" fmla="val -250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Тялото на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метода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rgbClr val="FFFFFF"/>
                </a:solidFill>
              </a:rPr>
              <a:t>винаги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rgbClr val="FFFFFF"/>
                </a:solidFill>
              </a:rPr>
              <a:t>се огражда с 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{ }</a:t>
            </a:r>
            <a:endParaRPr lang="bg-BG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E1E8D7F-4EA4-8686-961E-FFB0EDB0E54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95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bg-BG" sz="3400" dirty="0"/>
              <a:t>Методите правят </a:t>
            </a:r>
            <a:r>
              <a:rPr lang="bg-BG" sz="3400" b="1" dirty="0">
                <a:solidFill>
                  <a:schemeClr val="bg1"/>
                </a:solidFill>
              </a:rPr>
              <a:t>поддръжката </a:t>
            </a:r>
            <a:r>
              <a:rPr lang="bg-BG" sz="3400" dirty="0"/>
              <a:t>на кода по-лесна</a:t>
            </a:r>
          </a:p>
          <a:p>
            <a:pPr>
              <a:lnSpc>
                <a:spcPct val="90000"/>
              </a:lnSpc>
            </a:pPr>
            <a:r>
              <a:rPr lang="bg-BG" sz="3199" dirty="0"/>
              <a:t>Можем да разделяме големи задачи на по-малки части</a:t>
            </a:r>
            <a:endParaRPr lang="en-US" sz="3199" dirty="0"/>
          </a:p>
          <a:p>
            <a:pPr lvl="1">
              <a:lnSpc>
                <a:spcPct val="90000"/>
              </a:lnSpc>
            </a:pPr>
            <a:r>
              <a:rPr lang="bg-BG" sz="3199" dirty="0"/>
              <a:t>По-добра </a:t>
            </a:r>
            <a:r>
              <a:rPr lang="bg-BG" sz="3199" b="1" dirty="0">
                <a:solidFill>
                  <a:schemeClr val="bg1"/>
                </a:solidFill>
              </a:rPr>
              <a:t>организация </a:t>
            </a:r>
            <a:r>
              <a:rPr lang="bg-BG" sz="3199" dirty="0"/>
              <a:t>на кода</a:t>
            </a:r>
            <a:endParaRPr lang="en-US" sz="3199" dirty="0"/>
          </a:p>
          <a:p>
            <a:pPr lvl="1">
              <a:lnSpc>
                <a:spcPct val="90000"/>
              </a:lnSpc>
            </a:pPr>
            <a:r>
              <a:rPr lang="bg-BG" sz="3199" dirty="0"/>
              <a:t>По-добра </a:t>
            </a:r>
            <a:r>
              <a:rPr lang="bg-BG" sz="3199" b="1" dirty="0">
                <a:solidFill>
                  <a:schemeClr val="bg1"/>
                </a:solidFill>
              </a:rPr>
              <a:t>четимост</a:t>
            </a:r>
            <a:endParaRPr lang="en-US" sz="3199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bg-BG" sz="3400" dirty="0"/>
              <a:t>Избягваме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повторението </a:t>
            </a:r>
            <a:r>
              <a:rPr lang="bg-BG" sz="3400" dirty="0"/>
              <a:t>на код</a:t>
            </a:r>
            <a:endParaRPr lang="en-US" sz="3400" dirty="0"/>
          </a:p>
          <a:p>
            <a:pPr>
              <a:lnSpc>
                <a:spcPct val="90000"/>
              </a:lnSpc>
            </a:pPr>
            <a:r>
              <a:rPr lang="bg-BG" sz="3400" dirty="0"/>
              <a:t>Можем да 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преизползваме </a:t>
            </a:r>
            <a:r>
              <a:rPr lang="bg-BG" sz="3400" dirty="0"/>
              <a:t>код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bg-BG" sz="3199" dirty="0"/>
              <a:t>Можем да извикаме </a:t>
            </a:r>
            <a:r>
              <a:rPr lang="bg-BG" sz="3199" b="1" dirty="0">
                <a:solidFill>
                  <a:schemeClr val="bg1"/>
                </a:solidFill>
              </a:rPr>
              <a:t>един метод няколко пъти</a:t>
            </a: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използваме методи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8ED2D89-20DA-98F2-916A-FE9058993D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616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2348" y="782626"/>
            <a:ext cx="11818096" cy="5528766"/>
          </a:xfrm>
        </p:spPr>
        <p:txBody>
          <a:bodyPr/>
          <a:lstStyle/>
          <a:p>
            <a:pPr marL="0" indent="0">
              <a:buNone/>
            </a:pPr>
            <a:endParaRPr lang="bg-BG" sz="3600" dirty="0"/>
          </a:p>
          <a:p>
            <a:r>
              <a:rPr lang="bg-BG" sz="3600" dirty="0"/>
              <a:t>Не връща никакъв резултат</a:t>
            </a:r>
          </a:p>
          <a:p>
            <a:endParaRPr lang="en-GB" sz="3600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Метод от тип </a:t>
            </a:r>
            <a:r>
              <a:rPr lang="en-US"/>
              <a:t>Void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872" y="2487636"/>
            <a:ext cx="6201629" cy="19615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solidFill>
                  <a:schemeClr val="bg1"/>
                </a:solidFill>
                <a:latin typeface="Consolas" pitchFamily="49" charset="0"/>
              </a:rPr>
              <a:t>static void PrintHello()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</a:rPr>
              <a:t>  Console.WriteLine("Hello");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A35C9-B8AE-46BD-A76F-0244C7EDF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872" y="4653321"/>
            <a:ext cx="6203217" cy="19877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</a:rPr>
              <a:t>static void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</a:rPr>
              <a:t>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</a:rPr>
              <a:t> 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</a:rPr>
              <a:t>PrintHello</a:t>
            </a:r>
            <a:r>
              <a:rPr lang="it-IT" sz="2799" b="1" noProof="1">
                <a:latin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>
            <a:extLst>
              <a:ext uri="{FF2B5EF4-FFF2-40B4-BE49-F238E27FC236}">
                <a16:creationId xmlns:a16="http://schemas.microsoft.com/office/drawing/2014/main" id="{B2287AB6-9687-44A6-973A-41BBE1B57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207" y="4653320"/>
            <a:ext cx="3784823" cy="1496018"/>
          </a:xfrm>
          <a:prstGeom prst="wedgeRoundRectCallout">
            <a:avLst>
              <a:gd name="adj1" fmla="val -73987"/>
              <a:gd name="adj2" fmla="val -210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  <a:r>
              <a:rPr lang="en-US" sz="3200" b="1" dirty="0">
                <a:solidFill>
                  <a:srgbClr val="FFFFFF"/>
                </a:solidFill>
              </a:rPr>
              <a:t> </a:t>
            </a:r>
            <a:r>
              <a:rPr lang="bg-BG" sz="3200" b="1" dirty="0">
                <a:solidFill>
                  <a:srgbClr val="FFFFFF"/>
                </a:solidFill>
              </a:rPr>
              <a:t>е пример за метод от тип </a:t>
            </a:r>
            <a:r>
              <a:rPr lang="en-US" sz="3200" b="1" dirty="0">
                <a:solidFill>
                  <a:srgbClr val="FFFFFF"/>
                </a:solidFill>
              </a:rPr>
              <a:t>void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209" y="2799000"/>
            <a:ext cx="2897791" cy="1496018"/>
          </a:xfrm>
          <a:prstGeom prst="wedgeRoundRectCallout">
            <a:avLst>
              <a:gd name="adj1" fmla="val -84045"/>
              <a:gd name="adj2" fmla="val 132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Отпечатва</a:t>
            </a:r>
            <a:r>
              <a:rPr lang="en-US" sz="3200" b="1" dirty="0">
                <a:solidFill>
                  <a:srgbClr val="FFFFFF"/>
                </a:solidFill>
              </a:rPr>
              <a:t> "Hello" </a:t>
            </a:r>
            <a:r>
              <a:rPr lang="bg-BG" sz="3200" b="1" dirty="0">
                <a:solidFill>
                  <a:srgbClr val="FFFFFF"/>
                </a:solidFill>
              </a:rPr>
              <a:t>на конзолата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C331135-F76A-494E-F131-6951A2A1A4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451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74063" y="1524496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296" dirty="0">
                <a:solidFill>
                  <a:schemeClr val="bg2"/>
                </a:solidFill>
              </a:rPr>
              <a:t>{…}</a:t>
            </a:r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A0890A04-E9E0-8B30-055D-27D9B7D32D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784175"/>
          </a:xfrm>
        </p:spPr>
        <p:txBody>
          <a:bodyPr/>
          <a:lstStyle/>
          <a:p>
            <a:r>
              <a:rPr lang="ru-RU" dirty="0"/>
              <a:t>Деклариране и извикване </a:t>
            </a:r>
            <a:br>
              <a:rPr lang="ru-RU" dirty="0"/>
            </a:br>
            <a:r>
              <a:rPr lang="ru-RU" dirty="0"/>
              <a:t>на методи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97909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573652" y="1127938"/>
            <a:ext cx="10518439" cy="5682857"/>
          </a:xfrm>
          <a:noFill/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600" b="1" dirty="0">
              <a:solidFill>
                <a:schemeClr val="bg2"/>
              </a:solidFill>
            </a:endParaRPr>
          </a:p>
          <a:p>
            <a:pPr>
              <a:spcBef>
                <a:spcPts val="1200"/>
              </a:spcBef>
            </a:pPr>
            <a:r>
              <a:rPr lang="bg-BG" sz="3600" dirty="0"/>
              <a:t>Методите се декларират </a:t>
            </a:r>
            <a:r>
              <a:rPr lang="bg-BG" sz="3600" b="1" dirty="0">
                <a:solidFill>
                  <a:schemeClr val="bg1"/>
                </a:solidFill>
              </a:rPr>
              <a:t>вътре в класа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r>
              <a:rPr lang="bg-BG" sz="3600" dirty="0"/>
              <a:t>Променливите, декларирани в метода, са </a:t>
            </a:r>
            <a:r>
              <a:rPr lang="bg-BG" sz="3600" b="1" dirty="0">
                <a:solidFill>
                  <a:schemeClr val="bg1"/>
                </a:solidFill>
              </a:rPr>
              <a:t>локални</a:t>
            </a:r>
            <a:endParaRPr lang="en-US" sz="3600" b="1" dirty="0">
              <a:solidFill>
                <a:schemeClr val="bg1"/>
              </a:solidFill>
            </a:endParaRPr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971940" y="2237111"/>
            <a:ext cx="7132348" cy="2087347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107972" rIns="179953" bIns="107972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</a:rPr>
              <a:t>static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void PrintHello</a:t>
            </a:r>
            <a:r>
              <a:rPr lang="en-GB" sz="2799" b="1" noProof="1">
                <a:latin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</a:rPr>
              <a:t>{ 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</a:rPr>
              <a:t>	Console.WriteLine("Hello");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</a:rPr>
              <a:t>}</a:t>
            </a:r>
            <a:endParaRPr lang="en-US" sz="2799" b="1" noProof="1">
              <a:latin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26000" y="47205"/>
            <a:ext cx="8625520" cy="882654"/>
          </a:xfrm>
        </p:spPr>
        <p:txBody>
          <a:bodyPr/>
          <a:lstStyle/>
          <a:p>
            <a:r>
              <a:rPr lang="bg-BG" dirty="0"/>
              <a:t>Деклариране на методи</a:t>
            </a:r>
            <a:endParaRPr lang="en-US" dirty="0"/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5638760" y="1073847"/>
            <a:ext cx="2609800" cy="710185"/>
          </a:xfrm>
          <a:prstGeom prst="wedgeRoundRectCallout">
            <a:avLst>
              <a:gd name="adj1" fmla="val -2334"/>
              <a:gd name="adj2" fmla="val 1383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799" b="1" dirty="0">
                <a:solidFill>
                  <a:srgbClr val="FFFFFF"/>
                </a:solidFill>
              </a:rPr>
              <a:t> на метода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2569105" y="1094722"/>
            <a:ext cx="2536895" cy="955019"/>
          </a:xfrm>
          <a:prstGeom prst="wedgeRoundRectCallout">
            <a:avLst>
              <a:gd name="adj1" fmla="val 33742"/>
              <a:gd name="adj2" fmla="val 875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Тип</a:t>
            </a:r>
            <a:r>
              <a:rPr lang="bg-BG" sz="2799" b="1" dirty="0">
                <a:solidFill>
                  <a:srgbClr val="FFFFFF"/>
                </a:solidFill>
              </a:rPr>
              <a:t>, който връщаме</a:t>
            </a: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10132641" y="2834016"/>
            <a:ext cx="1619965" cy="983453"/>
          </a:xfrm>
          <a:prstGeom prst="wedgeRoundRectCallout">
            <a:avLst>
              <a:gd name="adj1" fmla="val -97814"/>
              <a:gd name="adj2" fmla="val 226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Тяло</a:t>
            </a:r>
            <a:r>
              <a:rPr lang="bg-BG" sz="2799" b="1" dirty="0">
                <a:solidFill>
                  <a:srgbClr val="FFFFFF"/>
                </a:solidFill>
              </a:rPr>
              <a:t> на метода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43E3C44-F6B2-BC1B-A426-4C767621F1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41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600" dirty="0"/>
              <a:t>Методите първо се </a:t>
            </a:r>
            <a:r>
              <a:rPr lang="bg-BG" sz="3600" b="1" dirty="0">
                <a:solidFill>
                  <a:schemeClr val="bg1"/>
                </a:solidFill>
              </a:rPr>
              <a:t>декларират</a:t>
            </a:r>
            <a:r>
              <a:rPr lang="en-US" sz="3600" dirty="0"/>
              <a:t>, </a:t>
            </a:r>
            <a:r>
              <a:rPr lang="bg-BG" sz="3600" dirty="0"/>
              <a:t>след това се </a:t>
            </a:r>
            <a:r>
              <a:rPr lang="bg-BG" sz="3600" b="1" dirty="0">
                <a:solidFill>
                  <a:schemeClr val="bg1"/>
                </a:solidFill>
              </a:rPr>
              <a:t>извикват</a:t>
            </a:r>
            <a:endParaRPr lang="en-US" sz="3600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799"/>
              </a:spcBef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Методите</a:t>
            </a:r>
            <a:r>
              <a:rPr lang="en-US" sz="3600" dirty="0"/>
              <a:t> </a:t>
            </a:r>
            <a:r>
              <a:rPr lang="bg-BG" sz="3600" dirty="0"/>
              <a:t>могат да бъдат </a:t>
            </a:r>
            <a:r>
              <a:rPr lang="bg-BG" sz="3600" b="1" dirty="0">
                <a:solidFill>
                  <a:schemeClr val="bg1"/>
                </a:solidFill>
              </a:rPr>
              <a:t>извикани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чрез </a:t>
            </a:r>
            <a:r>
              <a:rPr lang="bg-BG" sz="3600" b="1" dirty="0">
                <a:solidFill>
                  <a:schemeClr val="bg1"/>
                </a:solidFill>
              </a:rPr>
              <a:t>името</a:t>
            </a:r>
            <a:r>
              <a:rPr lang="bg-BG" sz="3600" dirty="0"/>
              <a:t> </a:t>
            </a:r>
            <a:r>
              <a:rPr lang="en-US" sz="3600" dirty="0"/>
              <a:t>+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метод (1)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0" y="1905397"/>
            <a:ext cx="7008574" cy="200443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35991" rIns="179953" bIns="7198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  Console.WriteLine("----------");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6000" y="4700906"/>
            <a:ext cx="3810595" cy="196809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799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220554" y="2210117"/>
            <a:ext cx="2354989" cy="1114038"/>
          </a:xfrm>
          <a:prstGeom prst="wedgeRoundRectCallout">
            <a:avLst>
              <a:gd name="adj1" fmla="val -76385"/>
              <a:gd name="adj2" fmla="val -389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Декларация</a:t>
            </a:r>
          </a:p>
          <a:p>
            <a:pPr algn="ctr"/>
            <a:r>
              <a:rPr lang="bg-BG" sz="2799" b="1" dirty="0">
                <a:solidFill>
                  <a:srgbClr val="FFFFFF"/>
                </a:solidFill>
              </a:rPr>
              <a:t>на метода</a:t>
            </a:r>
            <a:endParaRPr lang="bg-BG" sz="27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725063" y="5127934"/>
            <a:ext cx="2354989" cy="1114038"/>
          </a:xfrm>
          <a:prstGeom prst="wedgeRoundRectCallout">
            <a:avLst>
              <a:gd name="adj1" fmla="val -76149"/>
              <a:gd name="adj2" fmla="val 208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Извикване</a:t>
            </a:r>
          </a:p>
          <a:p>
            <a:pPr algn="ctr"/>
            <a:r>
              <a:rPr lang="bg-BG" sz="2799" b="1" dirty="0">
                <a:solidFill>
                  <a:srgbClr val="FFFFFF"/>
                </a:solidFill>
              </a:rPr>
              <a:t>на метода</a:t>
            </a:r>
            <a:endParaRPr lang="en-US" sz="27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DC5CAB9-5780-DF37-2A20-D2608DE2D4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798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3975</TotalTime>
  <Words>1984</Words>
  <Application>Microsoft Macintosh PowerPoint</Application>
  <PresentationFormat>Widescreen</PresentationFormat>
  <Paragraphs>412</Paragraphs>
  <Slides>34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SoftUni</vt:lpstr>
      <vt:lpstr>Методи</vt:lpstr>
      <vt:lpstr>Съдържание</vt:lpstr>
      <vt:lpstr>Какво е метод?</vt:lpstr>
      <vt:lpstr>Какво е метод?</vt:lpstr>
      <vt:lpstr>Защо използваме методи?</vt:lpstr>
      <vt:lpstr>Метод от тип Void</vt:lpstr>
      <vt:lpstr>Деклариране и извикване  на методи</vt:lpstr>
      <vt:lpstr>Деклариране на методи</vt:lpstr>
      <vt:lpstr>Извикване на метод (1)</vt:lpstr>
      <vt:lpstr>Извикване на метод (2)</vt:lpstr>
      <vt:lpstr>Методи с параметри</vt:lpstr>
      <vt:lpstr>Методи с параметри (1)</vt:lpstr>
      <vt:lpstr>Методи с параметри (2)</vt:lpstr>
      <vt:lpstr>Задача: По-голямо число</vt:lpstr>
      <vt:lpstr>Решение: По-голямо число (1)</vt:lpstr>
      <vt:lpstr>Решение: По-голямо число (2)</vt:lpstr>
      <vt:lpstr>Задача: Оценки</vt:lpstr>
      <vt:lpstr>Решение: Оценки</vt:lpstr>
      <vt:lpstr>Задача: Знак на цяло число</vt:lpstr>
      <vt:lpstr>Решение: Знак на цяло число</vt:lpstr>
      <vt:lpstr>Връщане на стойности в метода</vt:lpstr>
      <vt:lpstr>Ключовата дума Return</vt:lpstr>
      <vt:lpstr>Задача: Лице на правоъгълник</vt:lpstr>
      <vt:lpstr>Решение: Лице на правоъгълник</vt:lpstr>
      <vt:lpstr>Ред на изпълнение в програмата</vt:lpstr>
      <vt:lpstr>Изпълнение на програмата</vt:lpstr>
      <vt:lpstr>Именуване на методи</vt:lpstr>
      <vt:lpstr>Правила при именуване</vt:lpstr>
      <vt:lpstr>Именуване на параметрите на метод</vt:lpstr>
      <vt:lpstr>Методи – Утвърдени практики</vt:lpstr>
      <vt:lpstr>Структура и форматиране на кода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Методи</dc:title>
  <dc:subject>Модул 1 - ООП</dc:subject>
  <dc:creator>BG-IT-Edu</dc:creator>
  <cp:keywords>Programming FuSoftware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144</cp:revision>
  <dcterms:created xsi:type="dcterms:W3CDTF">2018-05-23T13:08:44Z</dcterms:created>
  <dcterms:modified xsi:type="dcterms:W3CDTF">2024-06-09T11:23:06Z</dcterms:modified>
  <cp:category>Programming;computer programming;software development;web development</cp:category>
</cp:coreProperties>
</file>