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2"/>
  </p:notesMasterIdLst>
  <p:handoutMasterIdLst>
    <p:handoutMasterId r:id="rId33"/>
  </p:handoutMasterIdLst>
  <p:sldIdLst>
    <p:sldId id="627" r:id="rId2"/>
    <p:sldId id="298" r:id="rId3"/>
    <p:sldId id="504" r:id="rId4"/>
    <p:sldId id="505" r:id="rId5"/>
    <p:sldId id="506" r:id="rId6"/>
    <p:sldId id="518" r:id="rId7"/>
    <p:sldId id="507" r:id="rId8"/>
    <p:sldId id="508" r:id="rId9"/>
    <p:sldId id="519" r:id="rId10"/>
    <p:sldId id="520" r:id="rId11"/>
    <p:sldId id="521" r:id="rId12"/>
    <p:sldId id="522" r:id="rId13"/>
    <p:sldId id="523" r:id="rId14"/>
    <p:sldId id="527" r:id="rId15"/>
    <p:sldId id="533" r:id="rId16"/>
    <p:sldId id="534" r:id="rId17"/>
    <p:sldId id="535" r:id="rId18"/>
    <p:sldId id="548" r:id="rId19"/>
    <p:sldId id="536" r:id="rId20"/>
    <p:sldId id="544" r:id="rId21"/>
    <p:sldId id="545" r:id="rId22"/>
    <p:sldId id="546" r:id="rId23"/>
    <p:sldId id="547" r:id="rId24"/>
    <p:sldId id="549" r:id="rId25"/>
    <p:sldId id="538" r:id="rId26"/>
    <p:sldId id="539" r:id="rId27"/>
    <p:sldId id="540" r:id="rId28"/>
    <p:sldId id="343" r:id="rId29"/>
    <p:sldId id="550" r:id="rId30"/>
    <p:sldId id="551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9F6D7A7B-71D9-402C-B2CE-82D170B2C95A}">
          <p14:sldIdLst>
            <p14:sldId id="627"/>
            <p14:sldId id="298"/>
          </p14:sldIdLst>
        </p14:section>
        <p14:section name="Обекти и класове" id="{1D049578-79BA-4867-8DBF-AAC4B9474B10}">
          <p14:sldIdLst>
            <p14:sldId id="504"/>
            <p14:sldId id="505"/>
            <p14:sldId id="506"/>
            <p14:sldId id="518"/>
            <p14:sldId id="507"/>
            <p14:sldId id="508"/>
          </p14:sldIdLst>
        </p14:section>
        <p14:section name="Дефиниране на прости класове" id="{F457CC23-676F-4D43-B1C8-BA5129A332AC}">
          <p14:sldIdLst>
            <p14:sldId id="519"/>
            <p14:sldId id="520"/>
            <p14:sldId id="521"/>
            <p14:sldId id="522"/>
            <p14:sldId id="523"/>
            <p14:sldId id="527"/>
          </p14:sldIdLst>
        </p14:section>
        <p14:section name="Полета и свойства" id="{300EB49A-CB24-458B-9707-785823F2C8C0}">
          <p14:sldIdLst>
            <p14:sldId id="533"/>
            <p14:sldId id="534"/>
            <p14:sldId id="535"/>
            <p14:sldId id="548"/>
            <p14:sldId id="536"/>
          </p14:sldIdLst>
        </p14:section>
        <p14:section name="Конструктори" id="{4CCA7DA5-F8FB-4E3F-A03B-E73295D95AA0}">
          <p14:sldIdLst>
            <p14:sldId id="544"/>
            <p14:sldId id="545"/>
            <p14:sldId id="546"/>
            <p14:sldId id="547"/>
            <p14:sldId id="549"/>
          </p14:sldIdLst>
        </p14:section>
        <p14:section name="Методи" id="{90994A4B-EFBF-4F34-AF6A-CB3DB9547360}">
          <p14:sldIdLst>
            <p14:sldId id="538"/>
            <p14:sldId id="539"/>
            <p14:sldId id="540"/>
          </p14:sldIdLst>
        </p14:section>
        <p14:section name="Обобщение" id="{254F5F04-0CEA-4BA9-BF27-2C9A6E9A8930}">
          <p14:sldIdLst>
            <p14:sldId id="343"/>
            <p14:sldId id="550"/>
            <p14:sldId id="55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809" autoAdjust="0"/>
    <p:restoredTop sz="95241" autoAdjust="0"/>
  </p:normalViewPr>
  <p:slideViewPr>
    <p:cSldViewPr showGuides="1">
      <p:cViewPr varScale="1">
        <p:scale>
          <a:sx n="53" d="100"/>
          <a:sy n="53" d="100"/>
        </p:scale>
        <p:origin x="184" y="224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12.06.24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6/12/24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2D5B3F4-646B-5DA4-F973-7515905E500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555543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17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C766A47-AC83-1865-98D3-744C9338C77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3399963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18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B61234F-DA30-74C2-59D8-3C332AA8B2E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2641536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19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7A43735-70BA-3722-FE44-937E387B8C6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0997892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92F576C3-D1B3-371A-6AEE-A7F5D0312DA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3556124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49E7F81E-09F8-1B0C-A289-2953E82A3DD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1260647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975D2BF4-D16F-8007-FAE3-1803755398C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2562139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24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331514C-E014-2195-4665-AB5D631CDF8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851291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10761427-7280-D96C-E032-355542FA60F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2354789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27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0CD89167-F1F2-383E-8CA4-DF57A12026B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481163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5733C646-2247-DBF7-B190-C2E06E09659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448455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C47B083-2812-0F9F-3AD4-E87DF3D581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5107429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8A57024-5E52-0C8B-2CD3-B701A3789D9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1912811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63C1FA15-F170-240B-E530-AE84C8332FE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8489243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B0071B7-F528-BE55-65DA-BA894A6DB4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854540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BDA0DEE5-A24A-F56A-62E9-44586708E85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849511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6B69C177-C9BF-82CA-7386-18D38AB37E8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583544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B554505C-44CE-4496-5591-CA30EDC134E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7028984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BE03E3A7-CEBD-3DDE-ED14-76D7C2C946A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0719734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50432E0D-2214-68DA-E210-C3CD42024B1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1158809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1B1F1E00-FDD0-7428-1A8E-440B3EE6EC6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95499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3933#0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3933#1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3933#2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79867" y="5904000"/>
            <a:ext cx="5248260" cy="341313"/>
          </a:xfrm>
        </p:spPr>
        <p:txBody>
          <a:bodyPr/>
          <a:lstStyle/>
          <a:p>
            <a:r>
              <a:rPr lang="bg-BG" noProof="1"/>
              <a:t>Софтуерни и хардуерни науки</a:t>
            </a:r>
            <a:endParaRPr lang="en-US" dirty="0"/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21"/>
          </p:nvPr>
        </p:nvSpPr>
        <p:spPr>
          <a:xfrm>
            <a:off x="6374856" y="5529764"/>
            <a:ext cx="5248260" cy="374236"/>
          </a:xfrm>
        </p:spPr>
        <p:txBody>
          <a:bodyPr>
            <a:noAutofit/>
          </a:bodyPr>
          <a:lstStyle/>
          <a:p>
            <a:r>
              <a:rPr lang="bg-BG" dirty="0">
                <a:solidFill>
                  <a:srgbClr val="234465"/>
                </a:solidFill>
              </a:rPr>
              <a:t>Курс "ООП"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39000"/>
            <a:ext cx="4751953" cy="341556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https://github.com/BG-IT-Edu</a:t>
            </a:r>
            <a:endParaRPr lang="bg-BG" dirty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534046" y="5229000"/>
            <a:ext cx="4751954" cy="724904"/>
          </a:xfrm>
        </p:spPr>
        <p:txBody>
          <a:bodyPr/>
          <a:lstStyle/>
          <a:p>
            <a:r>
              <a:rPr lang="bg-BG" dirty="0">
                <a:solidFill>
                  <a:schemeClr val="tx1"/>
                </a:solidFill>
              </a:rPr>
              <a:t>Проект "Отворено учебно съдържание по програмиране и ИТ", СофтУни Фондация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Класове и обекти</a:t>
            </a:r>
            <a:endParaRPr lang="en-US" dirty="0"/>
          </a:p>
        </p:txBody>
      </p:sp>
      <p:pic>
        <p:nvPicPr>
          <p:cNvPr id="8" name="Picture 7" descr="A green and blue rectangular sign with white text&#10;&#10;Description automatically generated">
            <a:extLst>
              <a:ext uri="{FF2B5EF4-FFF2-40B4-BE49-F238E27FC236}">
                <a16:creationId xmlns:a16="http://schemas.microsoft.com/office/drawing/2014/main" id="{75312D09-226E-6C55-27BB-461591B94F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311" y="2980813"/>
            <a:ext cx="1956689" cy="988187"/>
          </a:xfrm>
          <a:prstGeom prst="rect">
            <a:avLst/>
          </a:prstGeom>
        </p:spPr>
      </p:pic>
      <p:pic>
        <p:nvPicPr>
          <p:cNvPr id="3" name="Picture 2" descr="https://miro.medium.com/max/630/0*sJcCz-q5pIZbgmsK.png">
            <a:extLst>
              <a:ext uri="{FF2B5EF4-FFF2-40B4-BE49-F238E27FC236}">
                <a16:creationId xmlns:a16="http://schemas.microsoft.com/office/drawing/2014/main" id="{F4DABAB0-653F-1C88-401A-B1F47EEBF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8116" y="2576912"/>
            <a:ext cx="3465000" cy="244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CD9597F7-7B10-374B-8FE5-48E5879592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/>
              <a:t>Полета, свойства, конструктори, методи</a:t>
            </a:r>
          </a:p>
        </p:txBody>
      </p:sp>
    </p:spTree>
    <p:extLst>
      <p:ext uri="{BB962C8B-B14F-4D97-AF65-F5344CB8AC3E}">
        <p14:creationId xmlns:p14="http://schemas.microsoft.com/office/powerpoint/2010/main" val="2637781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Дефиниране на прости класове</a:t>
            </a:r>
          </a:p>
        </p:txBody>
      </p:sp>
      <p:sp>
        <p:nvSpPr>
          <p:cNvPr id="18" name="Text Placeholder 5"/>
          <p:cNvSpPr txBox="1">
            <a:spLocks/>
          </p:cNvSpPr>
          <p:nvPr/>
        </p:nvSpPr>
        <p:spPr>
          <a:xfrm>
            <a:off x="4559754" y="3538421"/>
            <a:ext cx="4741726" cy="254176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804"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800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0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0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0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0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400" dirty="0"/>
              <a:t>class Rectangle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400" dirty="0">
                <a:solidFill>
                  <a:schemeClr val="tx1"/>
                </a:solidFill>
              </a:rPr>
              <a:t>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400" dirty="0">
                <a:solidFill>
                  <a:schemeClr val="tx1"/>
                </a:solidFill>
              </a:rPr>
              <a:t>  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9" name="AutoShape 6"/>
          <p:cNvSpPr>
            <a:spLocks noChangeArrowheads="1"/>
          </p:cNvSpPr>
          <p:nvPr/>
        </p:nvSpPr>
        <p:spPr bwMode="auto">
          <a:xfrm>
            <a:off x="7597868" y="3013125"/>
            <a:ext cx="2683132" cy="612907"/>
          </a:xfrm>
          <a:prstGeom prst="wedgeRoundRectCallout">
            <a:avLst>
              <a:gd name="adj1" fmla="val -66489"/>
              <a:gd name="adj2" fmla="val 660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</a:t>
            </a:r>
            <a:r>
              <a:rPr lang="bg-BG" sz="3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на класа</a:t>
            </a:r>
            <a:endParaRPr lang="en-US" sz="30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AutoShape 6"/>
          <p:cNvSpPr>
            <a:spLocks noChangeArrowheads="1"/>
          </p:cNvSpPr>
          <p:nvPr/>
        </p:nvSpPr>
        <p:spPr bwMode="auto">
          <a:xfrm>
            <a:off x="6442502" y="4635453"/>
            <a:ext cx="2849966" cy="612907"/>
          </a:xfrm>
          <a:prstGeom prst="wedgeRoundRectCallout">
            <a:avLst>
              <a:gd name="adj1" fmla="val -77453"/>
              <a:gd name="adj2" fmla="val 381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30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Тяло</a:t>
            </a:r>
            <a:r>
              <a:rPr lang="bg-BG" sz="30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на класа</a:t>
            </a:r>
            <a:endParaRPr lang="en-US" sz="30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AutoShape 6"/>
          <p:cNvSpPr>
            <a:spLocks noChangeArrowheads="1"/>
          </p:cNvSpPr>
          <p:nvPr/>
        </p:nvSpPr>
        <p:spPr bwMode="auto">
          <a:xfrm>
            <a:off x="2316000" y="2553012"/>
            <a:ext cx="2924999" cy="1123685"/>
          </a:xfrm>
          <a:prstGeom prst="wedgeRoundRectCallout">
            <a:avLst>
              <a:gd name="adj1" fmla="val 58944"/>
              <a:gd name="adj2" fmla="val 5775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30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Ключова дума за </a:t>
            </a: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клас</a:t>
            </a:r>
            <a:endParaRPr lang="en-US" sz="30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52F51778-2290-5786-A856-5E1406EC1FF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E9CFF1-F85D-9118-19C7-9E762579D2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1407857"/>
          </a:xfrm>
        </p:spPr>
        <p:txBody>
          <a:bodyPr/>
          <a:lstStyle/>
          <a:p>
            <a:r>
              <a:rPr lang="bg-BG" dirty="0"/>
              <a:t>Можем да </a:t>
            </a:r>
            <a:r>
              <a:rPr lang="bg-BG" b="1" dirty="0">
                <a:solidFill>
                  <a:schemeClr val="bg1"/>
                </a:solidFill>
              </a:rPr>
              <a:t>дефинираме клас </a:t>
            </a:r>
            <a:r>
              <a:rPr lang="bg-BG" dirty="0"/>
              <a:t>чрез следния синтаксис:</a:t>
            </a:r>
          </a:p>
        </p:txBody>
      </p:sp>
    </p:spTree>
    <p:extLst>
      <p:ext uri="{BB962C8B-B14F-4D97-AF65-F5344CB8AC3E}">
        <p14:creationId xmlns:p14="http://schemas.microsoft.com/office/powerpoint/2010/main" val="64894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dirty="0"/>
              <a:t>Създайте файл за класа:</a:t>
            </a:r>
            <a:r>
              <a:rPr lang="en-US" sz="3200" dirty="0"/>
              <a:t> </a:t>
            </a:r>
            <a:r>
              <a:rPr lang="en-US" sz="3200" dirty="0">
                <a:sym typeface="Wingdings" panose="05000000000000000000" pitchFamily="2" charset="2"/>
              </a:rPr>
              <a:t>[</a:t>
            </a:r>
            <a:r>
              <a:rPr lang="en-US" sz="3200" b="1" dirty="0">
                <a:solidFill>
                  <a:schemeClr val="bg1"/>
                </a:solidFill>
                <a:sym typeface="Wingdings" panose="05000000000000000000" pitchFamily="2" charset="2"/>
              </a:rPr>
              <a:t>Project</a:t>
            </a:r>
            <a:r>
              <a:rPr lang="en-US" sz="3200" dirty="0">
                <a:sym typeface="Wingdings" panose="05000000000000000000" pitchFamily="2" charset="2"/>
              </a:rPr>
              <a:t>]  [</a:t>
            </a:r>
            <a:r>
              <a:rPr lang="en-US" sz="3200" b="1" dirty="0">
                <a:solidFill>
                  <a:schemeClr val="bg1"/>
                </a:solidFill>
                <a:sym typeface="Wingdings" panose="05000000000000000000" pitchFamily="2" charset="2"/>
              </a:rPr>
              <a:t>Add</a:t>
            </a:r>
            <a:r>
              <a:rPr lang="en-US" sz="3200" dirty="0">
                <a:sym typeface="Wingdings" panose="05000000000000000000" pitchFamily="2" charset="2"/>
              </a:rPr>
              <a:t> </a:t>
            </a:r>
            <a:r>
              <a:rPr lang="en-US" sz="3200" b="1" dirty="0">
                <a:solidFill>
                  <a:schemeClr val="bg1"/>
                </a:solidFill>
                <a:sym typeface="Wingdings" panose="05000000000000000000" pitchFamily="2" charset="2"/>
              </a:rPr>
              <a:t>Class</a:t>
            </a:r>
            <a:r>
              <a:rPr lang="en-US" sz="3200" dirty="0">
                <a:sym typeface="Wingdings" panose="05000000000000000000" pitchFamily="2" charset="2"/>
              </a:rPr>
              <a:t>] </a:t>
            </a:r>
            <a:r>
              <a:rPr lang="bg-BG" sz="3200" dirty="0">
                <a:sym typeface="Wingdings" panose="05000000000000000000" pitchFamily="2" charset="2"/>
              </a:rPr>
              <a:t>или:</a:t>
            </a:r>
            <a:br>
              <a:rPr lang="bg-BG" sz="3200" dirty="0">
                <a:sym typeface="Wingdings" panose="05000000000000000000" pitchFamily="2" charset="2"/>
              </a:rPr>
            </a:br>
            <a:r>
              <a:rPr lang="bg-BG" sz="3200" dirty="0">
                <a:sym typeface="Wingdings" panose="05000000000000000000" pitchFamily="2" charset="2"/>
              </a:rPr>
              <a:t>десен бутон на проекта: </a:t>
            </a:r>
            <a:r>
              <a:rPr lang="en-US" sz="3200" dirty="0"/>
              <a:t>[</a:t>
            </a:r>
            <a:r>
              <a:rPr lang="en-US" sz="3200" b="1" dirty="0">
                <a:solidFill>
                  <a:schemeClr val="bg1"/>
                </a:solidFill>
              </a:rPr>
              <a:t>Add</a:t>
            </a:r>
            <a:r>
              <a:rPr lang="en-US" sz="3200" dirty="0"/>
              <a:t>]</a:t>
            </a:r>
            <a:r>
              <a:rPr lang="en-US" sz="3200" dirty="0">
                <a:sym typeface="Wingdings" panose="05000000000000000000" pitchFamily="2" charset="2"/>
              </a:rPr>
              <a:t> [</a:t>
            </a:r>
            <a:r>
              <a:rPr lang="en-US" sz="3200" b="1" dirty="0">
                <a:solidFill>
                  <a:schemeClr val="bg1"/>
                </a:solidFill>
                <a:sym typeface="Wingdings" panose="05000000000000000000" pitchFamily="2" charset="2"/>
              </a:rPr>
              <a:t>New</a:t>
            </a:r>
            <a:r>
              <a:rPr lang="en-US" sz="3200" dirty="0">
                <a:sym typeface="Wingdings" panose="05000000000000000000" pitchFamily="2" charset="2"/>
              </a:rPr>
              <a:t> </a:t>
            </a:r>
            <a:r>
              <a:rPr lang="en-US" sz="3200" b="1" dirty="0">
                <a:solidFill>
                  <a:schemeClr val="bg1"/>
                </a:solidFill>
                <a:sym typeface="Wingdings" panose="05000000000000000000" pitchFamily="2" charset="2"/>
              </a:rPr>
              <a:t>Item</a:t>
            </a:r>
            <a:r>
              <a:rPr lang="en-US" sz="3200" dirty="0">
                <a:sym typeface="Wingdings" panose="05000000000000000000" pitchFamily="2" charset="2"/>
              </a:rPr>
              <a:t>]  [</a:t>
            </a:r>
            <a:r>
              <a:rPr lang="en-US" sz="3200" b="1" dirty="0">
                <a:solidFill>
                  <a:schemeClr val="bg1"/>
                </a:solidFill>
                <a:sym typeface="Wingdings" panose="05000000000000000000" pitchFamily="2" charset="2"/>
              </a:rPr>
              <a:t>Class</a:t>
            </a:r>
            <a:r>
              <a:rPr lang="en-US" sz="3200" dirty="0">
                <a:sym typeface="Wingdings" panose="05000000000000000000" pitchFamily="2" charset="2"/>
              </a:rPr>
              <a:t>]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Създаване на прост клас </a:t>
            </a:r>
            <a:r>
              <a:rPr lang="en-US"/>
              <a:t>Rectangle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/>
          <a:srcRect t="34928" r="35092"/>
          <a:stretch/>
        </p:blipFill>
        <p:spPr>
          <a:xfrm>
            <a:off x="7300856" y="2435798"/>
            <a:ext cx="2693449" cy="1268802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4"/>
          <a:srcRect l="13171" r="6223"/>
          <a:stretch/>
        </p:blipFill>
        <p:spPr>
          <a:xfrm>
            <a:off x="5070863" y="5073655"/>
            <a:ext cx="2355562" cy="1510854"/>
          </a:xfrm>
          <a:prstGeom prst="rect">
            <a:avLst/>
          </a:prstGeom>
          <a:ln>
            <a:solidFill>
              <a:schemeClr val="bg2">
                <a:lumMod val="65000"/>
              </a:schemeClr>
            </a:solidFill>
          </a:ln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5"/>
          <a:srcRect t="42564"/>
          <a:stretch/>
        </p:blipFill>
        <p:spPr>
          <a:xfrm>
            <a:off x="2715260" y="2553219"/>
            <a:ext cx="4910342" cy="2270418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19" name="AutoShape 6"/>
          <p:cNvSpPr>
            <a:spLocks noChangeArrowheads="1"/>
          </p:cNvSpPr>
          <p:nvPr/>
        </p:nvSpPr>
        <p:spPr bwMode="auto">
          <a:xfrm>
            <a:off x="7805556" y="5276711"/>
            <a:ext cx="2249414" cy="919090"/>
          </a:xfrm>
          <a:prstGeom prst="wedgeRoundRectCallout">
            <a:avLst>
              <a:gd name="adj1" fmla="val -74319"/>
              <a:gd name="adj2" fmla="val 5569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Класът е в </a:t>
            </a:r>
            <a:r>
              <a:rPr lang="bg-BG" sz="2399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отделен файл</a:t>
            </a:r>
            <a:endParaRPr lang="en-US" sz="2399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AB2DFA23-EF13-C114-BC90-F926DCB82B7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255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type="body" sz="quarter" idx="10"/>
          </p:nvPr>
        </p:nvSpPr>
        <p:spPr>
          <a:xfrm>
            <a:off x="2070487" y="1121745"/>
            <a:ext cx="10036620" cy="554514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rgbClr val="234465"/>
              </a:buClr>
            </a:pPr>
            <a:r>
              <a:rPr lang="bg-BG" sz="3200" dirty="0"/>
              <a:t>Класовете се именуват със съществителни имена, използвайки </a:t>
            </a:r>
            <a:r>
              <a:rPr lang="en-GB" sz="3200" b="1" noProof="1">
                <a:solidFill>
                  <a:schemeClr val="bg1"/>
                </a:solidFill>
              </a:rPr>
              <a:t>PascalCase</a:t>
            </a:r>
          </a:p>
          <a:p>
            <a:pPr>
              <a:lnSpc>
                <a:spcPct val="100000"/>
              </a:lnSpc>
              <a:buClr>
                <a:srgbClr val="234465"/>
              </a:buClr>
            </a:pPr>
            <a:r>
              <a:rPr lang="bg-BG" sz="3200" dirty="0"/>
              <a:t>Използвайте</a:t>
            </a:r>
            <a:r>
              <a:rPr lang="en-US" sz="32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bg-BG" sz="3200" b="1" dirty="0">
                <a:solidFill>
                  <a:schemeClr val="bg1"/>
                </a:solidFill>
              </a:rPr>
              <a:t>описателни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bg-BG" sz="3200" b="1" dirty="0">
                <a:solidFill>
                  <a:schemeClr val="bg1"/>
                </a:solidFill>
              </a:rPr>
              <a:t>съществителни имена</a:t>
            </a:r>
            <a:endParaRPr lang="en-US" sz="32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rgbClr val="234465"/>
              </a:buClr>
            </a:pPr>
            <a:r>
              <a:rPr lang="bg-BG" sz="3200" b="1" dirty="0">
                <a:solidFill>
                  <a:schemeClr val="bg1"/>
                </a:solidFill>
              </a:rPr>
              <a:t>Избягвайте абревиатури </a:t>
            </a:r>
            <a:r>
              <a:rPr lang="en-US" sz="3200" dirty="0"/>
              <a:t>(</a:t>
            </a:r>
            <a:r>
              <a:rPr lang="bg-BG" sz="3200" dirty="0"/>
              <a:t>с изключение на по-известните като</a:t>
            </a:r>
            <a:r>
              <a:rPr lang="en-US" sz="3200" dirty="0"/>
              <a:t> URL, HTTP, etc.)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Именуване на класове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437360" y="3980557"/>
            <a:ext cx="6561465" cy="110191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>
                <a:solidFill>
                  <a:schemeClr val="tx1"/>
                </a:solidFill>
              </a:rPr>
              <a:t>class</a:t>
            </a:r>
            <a:r>
              <a:rPr lang="en-US" sz="2799" dirty="0"/>
              <a:t> </a:t>
            </a:r>
            <a:r>
              <a:rPr lang="en-US" sz="2799" dirty="0">
                <a:solidFill>
                  <a:schemeClr val="bg1"/>
                </a:solidFill>
              </a:rPr>
              <a:t>Dice</a:t>
            </a:r>
            <a:r>
              <a:rPr lang="en-US" sz="2799" dirty="0"/>
              <a:t> </a:t>
            </a:r>
            <a:r>
              <a:rPr lang="en-US" sz="2799" dirty="0">
                <a:solidFill>
                  <a:schemeClr val="tx1"/>
                </a:solidFill>
              </a:rPr>
              <a:t>{ …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>
                <a:solidFill>
                  <a:schemeClr val="tx1"/>
                </a:solidFill>
              </a:rPr>
              <a:t>class</a:t>
            </a:r>
            <a:r>
              <a:rPr lang="en-US" sz="2799" dirty="0"/>
              <a:t> </a:t>
            </a:r>
            <a:r>
              <a:rPr lang="en-US" sz="2799" dirty="0">
                <a:solidFill>
                  <a:schemeClr val="bg1"/>
                </a:solidFill>
              </a:rPr>
              <a:t>BankAccount</a:t>
            </a:r>
            <a:r>
              <a:rPr lang="en-US" sz="2799" dirty="0"/>
              <a:t> </a:t>
            </a:r>
            <a:r>
              <a:rPr lang="en-US" sz="2799" dirty="0">
                <a:solidFill>
                  <a:schemeClr val="tx1"/>
                </a:solidFill>
              </a:rPr>
              <a:t>{ … }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437359" y="5215354"/>
            <a:ext cx="6561465" cy="15542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>
                <a:solidFill>
                  <a:schemeClr val="tx1"/>
                </a:solidFill>
              </a:rPr>
              <a:t>class</a:t>
            </a:r>
            <a:r>
              <a:rPr lang="en-US" sz="2799" dirty="0"/>
              <a:t> </a:t>
            </a:r>
            <a:r>
              <a:rPr lang="en-US" sz="2799" dirty="0">
                <a:solidFill>
                  <a:schemeClr val="bg1"/>
                </a:solidFill>
              </a:rPr>
              <a:t>TPMF </a:t>
            </a:r>
            <a:r>
              <a:rPr lang="en-US" sz="2799" dirty="0">
                <a:solidFill>
                  <a:schemeClr val="tx1"/>
                </a:solidFill>
              </a:rPr>
              <a:t>{ …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>
                <a:solidFill>
                  <a:schemeClr val="tx1"/>
                </a:solidFill>
              </a:rPr>
              <a:t>class</a:t>
            </a:r>
            <a:r>
              <a:rPr lang="en-US" sz="2799" dirty="0"/>
              <a:t> </a:t>
            </a:r>
            <a:r>
              <a:rPr lang="en-US" sz="2799" dirty="0">
                <a:solidFill>
                  <a:schemeClr val="bg1"/>
                </a:solidFill>
              </a:rPr>
              <a:t>bankaccount</a:t>
            </a:r>
            <a:r>
              <a:rPr lang="en-US" sz="2799" dirty="0"/>
              <a:t> </a:t>
            </a:r>
            <a:r>
              <a:rPr lang="en-US" sz="2799" dirty="0">
                <a:solidFill>
                  <a:schemeClr val="tx1"/>
                </a:solidFill>
              </a:rPr>
              <a:t>{ …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>
                <a:solidFill>
                  <a:schemeClr val="tx1"/>
                </a:solidFill>
              </a:rPr>
              <a:t>class</a:t>
            </a:r>
            <a:r>
              <a:rPr lang="en-US" sz="2799" dirty="0"/>
              <a:t> </a:t>
            </a:r>
            <a:r>
              <a:rPr lang="en-US" sz="2799" dirty="0">
                <a:solidFill>
                  <a:schemeClr val="bg1"/>
                </a:solidFill>
              </a:rPr>
              <a:t>intcalc</a:t>
            </a:r>
            <a:r>
              <a:rPr lang="en-US" sz="2799" dirty="0"/>
              <a:t> </a:t>
            </a:r>
            <a:r>
              <a:rPr lang="en-US" sz="2799" dirty="0">
                <a:solidFill>
                  <a:schemeClr val="tx1"/>
                </a:solidFill>
              </a:rPr>
              <a:t>{ … }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825A48F-D767-4D2A-8091-6C51785DEB23}"/>
              </a:ext>
            </a:extLst>
          </p:cNvPr>
          <p:cNvSpPr txBox="1">
            <a:spLocks/>
          </p:cNvSpPr>
          <p:nvPr/>
        </p:nvSpPr>
        <p:spPr>
          <a:xfrm>
            <a:off x="11905430" y="66594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2" name="Picture 2" descr="haken, installed, ok, package, richtig, right, tick, updated icon">
            <a:extLst>
              <a:ext uri="{FF2B5EF4-FFF2-40B4-BE49-F238E27FC236}">
                <a16:creationId xmlns:a16="http://schemas.microsoft.com/office/drawing/2014/main" id="{42314CAF-03A8-728F-E3C8-DB8559AB04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32033" y="4149880"/>
            <a:ext cx="849000" cy="763264"/>
          </a:xfrm>
          <a:prstGeom prst="rect">
            <a:avLst/>
          </a:prstGeom>
          <a:noFill/>
          <a:effectLst>
            <a:outerShdw blurRad="101600" sx="102000" sy="102000" algn="ctr" rotWithShape="0">
              <a:schemeClr val="tx2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pprove, block, cancel, delete, reject icon">
            <a:extLst>
              <a:ext uri="{FF2B5EF4-FFF2-40B4-BE49-F238E27FC236}">
                <a16:creationId xmlns:a16="http://schemas.microsoft.com/office/drawing/2014/main" id="{55A522E7-F7C2-FD22-0686-173CC2DE8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00281" y="5639911"/>
            <a:ext cx="712503" cy="70511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">
            <a:extLst>
              <a:ext uri="{FF2B5EF4-FFF2-40B4-BE49-F238E27FC236}">
                <a16:creationId xmlns:a16="http://schemas.microsoft.com/office/drawing/2014/main" id="{5ACCF04F-0989-06E9-F5F8-48E20896E2C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064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92E1DE4-F1BF-4703-B82D-2299D106B2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sz="3599" b="1" dirty="0">
                <a:solidFill>
                  <a:schemeClr val="bg1"/>
                </a:solidFill>
              </a:rPr>
              <a:t>Членовете</a:t>
            </a:r>
            <a:r>
              <a:rPr lang="en-US" sz="3599" dirty="0"/>
              <a:t> </a:t>
            </a:r>
            <a:r>
              <a:rPr lang="bg-BG" sz="3599" dirty="0"/>
              <a:t>се</a:t>
            </a:r>
            <a:r>
              <a:rPr lang="en-US" sz="3599" dirty="0"/>
              <a:t> </a:t>
            </a:r>
            <a:r>
              <a:rPr lang="bg-BG" sz="3599" b="1" dirty="0">
                <a:solidFill>
                  <a:schemeClr val="bg1"/>
                </a:solidFill>
              </a:rPr>
              <a:t>декларират</a:t>
            </a:r>
            <a:r>
              <a:rPr lang="en-US" sz="3599" dirty="0"/>
              <a:t> </a:t>
            </a:r>
            <a:r>
              <a:rPr lang="bg-BG" sz="3599" dirty="0"/>
              <a:t>вътре в класа</a:t>
            </a:r>
            <a:endParaRPr lang="bg-BG" sz="3599" b="1" dirty="0"/>
          </a:p>
          <a:p>
            <a:pPr>
              <a:buClr>
                <a:schemeClr val="tx1"/>
              </a:buClr>
            </a:pPr>
            <a:r>
              <a:rPr lang="bg-BG" sz="3599" dirty="0"/>
              <a:t>Членовете могат да бъдат</a:t>
            </a:r>
            <a:r>
              <a:rPr lang="en-GB" sz="3599" dirty="0"/>
              <a:t>:</a:t>
            </a:r>
          </a:p>
          <a:p>
            <a:pPr lvl="1">
              <a:buClr>
                <a:schemeClr val="tx1"/>
              </a:buClr>
            </a:pPr>
            <a:r>
              <a:rPr lang="bg-BG" sz="3399" b="1" dirty="0">
                <a:solidFill>
                  <a:schemeClr val="bg1"/>
                </a:solidFill>
              </a:rPr>
              <a:t>Полета</a:t>
            </a:r>
            <a:r>
              <a:rPr lang="en-GB" sz="3399" dirty="0"/>
              <a:t> (</a:t>
            </a:r>
            <a:r>
              <a:rPr lang="bg-BG" sz="3399" dirty="0"/>
              <a:t>данни</a:t>
            </a:r>
            <a:r>
              <a:rPr lang="en-GB" sz="3399" dirty="0"/>
              <a:t>)</a:t>
            </a:r>
          </a:p>
          <a:p>
            <a:pPr lvl="1">
              <a:buClr>
                <a:schemeClr val="tx1"/>
              </a:buClr>
            </a:pPr>
            <a:r>
              <a:rPr lang="bg-BG" sz="3399" b="1" dirty="0">
                <a:solidFill>
                  <a:schemeClr val="bg1"/>
                </a:solidFill>
              </a:rPr>
              <a:t>Свойства</a:t>
            </a:r>
            <a:br>
              <a:rPr lang="en-GB" sz="3399" dirty="0"/>
            </a:br>
            <a:r>
              <a:rPr lang="en-GB" sz="3399" dirty="0"/>
              <a:t>(</a:t>
            </a:r>
            <a:r>
              <a:rPr lang="bg-BG" sz="3399" dirty="0"/>
              <a:t>данни</a:t>
            </a:r>
            <a:r>
              <a:rPr lang="en-GB" sz="3399" dirty="0"/>
              <a:t> + </a:t>
            </a:r>
            <a:r>
              <a:rPr lang="bg-BG" sz="3399" dirty="0"/>
              <a:t>логика</a:t>
            </a:r>
            <a:r>
              <a:rPr lang="en-GB" sz="3399" dirty="0"/>
              <a:t>)</a:t>
            </a:r>
          </a:p>
          <a:p>
            <a:pPr lvl="1">
              <a:buClr>
                <a:schemeClr val="tx1"/>
              </a:buClr>
            </a:pPr>
            <a:r>
              <a:rPr lang="bg-BG" sz="3399" b="1" dirty="0">
                <a:solidFill>
                  <a:schemeClr val="bg1"/>
                </a:solidFill>
              </a:rPr>
              <a:t>Методи</a:t>
            </a:r>
            <a:r>
              <a:rPr lang="en-GB" sz="3399" dirty="0"/>
              <a:t> (</a:t>
            </a:r>
            <a:r>
              <a:rPr lang="bg-BG" sz="3399" dirty="0"/>
              <a:t>действия</a:t>
            </a:r>
            <a:r>
              <a:rPr lang="en-GB" sz="3399" dirty="0"/>
              <a:t>)</a:t>
            </a:r>
          </a:p>
          <a:p>
            <a:pPr lvl="1">
              <a:buClr>
                <a:schemeClr val="tx1"/>
              </a:buClr>
            </a:pPr>
            <a:r>
              <a:rPr lang="bg-BG" sz="3399" b="1" dirty="0">
                <a:solidFill>
                  <a:schemeClr val="bg1"/>
                </a:solidFill>
              </a:rPr>
              <a:t>Конструктори</a:t>
            </a:r>
            <a:endParaRPr lang="en-GB" sz="3399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bg-BG" sz="3399" dirty="0"/>
              <a:t>Други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101617"/>
            <a:ext cx="9713064" cy="882424"/>
          </a:xfrm>
        </p:spPr>
        <p:txBody>
          <a:bodyPr/>
          <a:lstStyle/>
          <a:p>
            <a:r>
              <a:rPr lang="bg-BG"/>
              <a:t>Членове на класа</a:t>
            </a:r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597172" y="1370096"/>
            <a:ext cx="11801748" cy="5568904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3399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4744674" y="2694904"/>
            <a:ext cx="6764044" cy="379409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class Rectangle 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/>
              <a:t>  private </a:t>
            </a:r>
            <a:r>
              <a:rPr lang="en-US" sz="2799" noProof="1">
                <a:solidFill>
                  <a:schemeClr val="bg1"/>
                </a:solidFill>
              </a:rPr>
              <a:t>int width;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bg1"/>
                </a:solidFill>
              </a:rPr>
              <a:t>  </a:t>
            </a:r>
            <a:r>
              <a:rPr lang="en-US" sz="2799" noProof="1">
                <a:solidFill>
                  <a:schemeClr val="tx1"/>
                </a:solidFill>
              </a:rPr>
              <a:t>public</a:t>
            </a:r>
            <a:r>
              <a:rPr lang="en-US" sz="2799" noProof="1">
                <a:solidFill>
                  <a:schemeClr val="bg1"/>
                </a:solidFill>
              </a:rPr>
              <a:t> int Width { get; set; }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  public</a:t>
            </a:r>
            <a:r>
              <a:rPr lang="en-US" sz="2799" noProof="1">
                <a:solidFill>
                  <a:schemeClr val="bg1"/>
                </a:solidFill>
              </a:rPr>
              <a:t> void CalcArea() {…}</a:t>
            </a:r>
          </a:p>
          <a:p>
            <a:pPr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bg1"/>
                </a:solidFill>
              </a:rPr>
              <a:t>  </a:t>
            </a:r>
            <a:r>
              <a:rPr lang="en-US" sz="2799" noProof="1">
                <a:solidFill>
                  <a:schemeClr val="tx1"/>
                </a:solidFill>
              </a:rPr>
              <a:t>public</a:t>
            </a:r>
            <a:r>
              <a:rPr lang="en-US" sz="2799" noProof="1">
                <a:solidFill>
                  <a:schemeClr val="bg1"/>
                </a:solidFill>
              </a:rPr>
              <a:t> Rectangle() {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8614674" y="3219048"/>
            <a:ext cx="1032757" cy="510645"/>
          </a:xfrm>
          <a:prstGeom prst="wedgeRoundRectCallout">
            <a:avLst>
              <a:gd name="adj1" fmla="val -92106"/>
              <a:gd name="adj2" fmla="val 5831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Поле</a:t>
            </a:r>
            <a:endParaRPr lang="en-US" sz="2399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10613233" y="4719693"/>
            <a:ext cx="1422767" cy="510645"/>
          </a:xfrm>
          <a:prstGeom prst="wedgeRoundRectCallout">
            <a:avLst>
              <a:gd name="adj1" fmla="val -159820"/>
              <a:gd name="adj2" fmla="val -93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Метод</a:t>
            </a:r>
            <a:endParaRPr lang="en-US" sz="2399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10113758" y="3594693"/>
            <a:ext cx="1586362" cy="510609"/>
          </a:xfrm>
          <a:prstGeom prst="wedgeRoundRectCallout">
            <a:avLst>
              <a:gd name="adj1" fmla="val -161949"/>
              <a:gd name="adj2" fmla="val 10595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Свойство</a:t>
            </a:r>
            <a:endParaRPr lang="en-US" sz="2399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2289D9B4-4222-92F4-85CA-D10E9C04DB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AutoShape 6">
            <a:extLst>
              <a:ext uri="{FF2B5EF4-FFF2-40B4-BE49-F238E27FC236}">
                <a16:creationId xmlns:a16="http://schemas.microsoft.com/office/drawing/2014/main" id="{E31FA084-C83E-F05D-E0C6-024526E90B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9256" y="5978391"/>
            <a:ext cx="2028512" cy="510609"/>
          </a:xfrm>
          <a:prstGeom prst="wedgeRoundRectCallout">
            <a:avLst>
              <a:gd name="adj1" fmla="val -69320"/>
              <a:gd name="adj2" fmla="val -5904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Конструктор</a:t>
            </a:r>
            <a:endParaRPr lang="en-US" sz="2399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83949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4" grpId="0" animBg="1"/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000" b="1">
                <a:solidFill>
                  <a:schemeClr val="bg1"/>
                </a:solidFill>
              </a:rPr>
              <a:t>Обектът</a:t>
            </a:r>
            <a:r>
              <a:rPr lang="en-US" sz="3000"/>
              <a:t> </a:t>
            </a:r>
            <a:r>
              <a:rPr lang="bg-BG" sz="3000"/>
              <a:t>е единична</a:t>
            </a:r>
            <a:br>
              <a:rPr lang="bg-BG" sz="3000"/>
            </a:br>
            <a:r>
              <a:rPr lang="bg-BG" sz="3000" b="1">
                <a:solidFill>
                  <a:schemeClr val="bg1"/>
                </a:solidFill>
              </a:rPr>
              <a:t>инстанция</a:t>
            </a:r>
            <a:r>
              <a:rPr lang="en-US" sz="3000"/>
              <a:t> </a:t>
            </a:r>
            <a:r>
              <a:rPr lang="bg-BG" sz="3000"/>
              <a:t>на класа</a:t>
            </a:r>
            <a:endParaRPr lang="en-US" sz="300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/>
              <a:t>Класовете задават </a:t>
            </a:r>
            <a:r>
              <a:rPr lang="bg-BG" sz="3000" b="1">
                <a:solidFill>
                  <a:schemeClr val="bg1"/>
                </a:solidFill>
              </a:rPr>
              <a:t>структура</a:t>
            </a:r>
            <a:r>
              <a:rPr lang="en-US" sz="3000"/>
              <a:t> </a:t>
            </a:r>
            <a:r>
              <a:rPr lang="bg-BG" sz="3000"/>
              <a:t>за</a:t>
            </a:r>
            <a:r>
              <a:rPr lang="en-US" sz="3000"/>
              <a:t> </a:t>
            </a:r>
            <a:r>
              <a:rPr lang="bg-BG" sz="3000"/>
              <a:t>създаване на</a:t>
            </a:r>
            <a:r>
              <a:rPr lang="en-GB" sz="3000"/>
              <a:t> </a:t>
            </a:r>
            <a:r>
              <a:rPr lang="bg-BG" sz="3000" b="1">
                <a:solidFill>
                  <a:schemeClr val="bg1"/>
                </a:solidFill>
              </a:rPr>
              <a:t>обекти</a:t>
            </a:r>
            <a:endParaRPr lang="en-US" sz="3000" b="1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Разлика между класове и обекти</a:t>
            </a:r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D895F57-D02F-4EE3-AD4D-1DE16E8F590D}"/>
              </a:ext>
            </a:extLst>
          </p:cNvPr>
          <p:cNvGrpSpPr/>
          <p:nvPr/>
        </p:nvGrpSpPr>
        <p:grpSpPr>
          <a:xfrm>
            <a:off x="402033" y="2627988"/>
            <a:ext cx="2772771" cy="2862811"/>
            <a:chOff x="455610" y="2077297"/>
            <a:chExt cx="2562694" cy="2863557"/>
          </a:xfrm>
        </p:grpSpPr>
        <p:sp>
          <p:nvSpPr>
            <p:cNvPr id="37" name="Rectangle 3">
              <a:extLst>
                <a:ext uri="{FF2B5EF4-FFF2-40B4-BE49-F238E27FC236}">
                  <a16:creationId xmlns:a16="http://schemas.microsoft.com/office/drawing/2014/main" id="{BBD8BC52-6E73-4EA0-B5F3-1FB28FEA2B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11" y="2077297"/>
              <a:ext cx="2562692" cy="1001474"/>
            </a:xfrm>
            <a:prstGeom prst="rect">
              <a:avLst/>
            </a:prstGeom>
            <a:solidFill>
              <a:schemeClr val="accent6">
                <a:lumMod val="1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7972" tIns="107972" rIns="107972" bIns="107972">
              <a:noAutofit/>
            </a:bodyPr>
            <a:lstStyle/>
            <a:p>
              <a:pPr algn="ctr"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anose="020B0609020204030204" pitchFamily="49" charset="0"/>
                </a:rPr>
                <a:t>class</a:t>
              </a:r>
            </a:p>
            <a:p>
              <a:pPr algn="ctr"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solidFill>
                    <a:schemeClr val="bg1"/>
                  </a:solidFill>
                  <a:latin typeface="Consolas" panose="020B0609020204030204" pitchFamily="49" charset="0"/>
                </a:rPr>
                <a:t>Rectangle</a:t>
              </a:r>
            </a:p>
          </p:txBody>
        </p:sp>
        <p:sp>
          <p:nvSpPr>
            <p:cNvPr id="38" name="Rectangle 4">
              <a:extLst>
                <a:ext uri="{FF2B5EF4-FFF2-40B4-BE49-F238E27FC236}">
                  <a16:creationId xmlns:a16="http://schemas.microsoft.com/office/drawing/2014/main" id="{59197B43-9E20-4052-9527-37CCE72766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12" y="3078773"/>
              <a:ext cx="2562692" cy="126268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7972" tIns="107972" rIns="107972" bIns="107972">
              <a:noAutofit/>
            </a:bodyPr>
            <a:lstStyle/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anose="020B0609020204030204" pitchFamily="49" charset="0"/>
                </a:rPr>
                <a:t>Width: int</a:t>
              </a:r>
            </a:p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anose="020B0609020204030204" pitchFamily="49" charset="0"/>
                </a:rPr>
                <a:t>Height: int</a:t>
              </a:r>
            </a:p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anose="020B0609020204030204" pitchFamily="49" charset="0"/>
                </a:rPr>
                <a:t>Color: string</a:t>
              </a:r>
            </a:p>
          </p:txBody>
        </p:sp>
        <p:sp>
          <p:nvSpPr>
            <p:cNvPr id="39" name="Rectangle 4">
              <a:extLst>
                <a:ext uri="{FF2B5EF4-FFF2-40B4-BE49-F238E27FC236}">
                  <a16:creationId xmlns:a16="http://schemas.microsoft.com/office/drawing/2014/main" id="{D8395426-79BA-4994-845E-6F70F9789C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10" y="4344782"/>
              <a:ext cx="2562692" cy="59607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7972" tIns="107972" rIns="107972" bIns="107972">
              <a:noAutofit/>
            </a:bodyPr>
            <a:lstStyle/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anose="020B0609020204030204" pitchFamily="49" charset="0"/>
                </a:rPr>
                <a:t>CalcArea(…)</a:t>
              </a:r>
            </a:p>
          </p:txBody>
        </p:sp>
      </p:grpSp>
      <p:sp>
        <p:nvSpPr>
          <p:cNvPr id="40" name="AutoShape 6">
            <a:extLst>
              <a:ext uri="{FF2B5EF4-FFF2-40B4-BE49-F238E27FC236}">
                <a16:creationId xmlns:a16="http://schemas.microsoft.com/office/drawing/2014/main" id="{5A54C04E-1A44-4870-BF44-9E6A97520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6774" y="4603643"/>
            <a:ext cx="2085827" cy="919090"/>
          </a:xfrm>
          <a:prstGeom prst="wedgeRoundRectCallout">
            <a:avLst>
              <a:gd name="adj1" fmla="val -74340"/>
              <a:gd name="adj2" fmla="val 2215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Методи</a:t>
            </a:r>
            <a:r>
              <a:rPr lang="bg-BG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2399" b="1" dirty="0">
                <a:solidFill>
                  <a:schemeClr val="bg2"/>
                </a:solidFill>
              </a:rPr>
              <a:t>на класа</a:t>
            </a:r>
            <a:endParaRPr lang="bg-BG" sz="2399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1" name="AutoShape 6">
            <a:extLst>
              <a:ext uri="{FF2B5EF4-FFF2-40B4-BE49-F238E27FC236}">
                <a16:creationId xmlns:a16="http://schemas.microsoft.com/office/drawing/2014/main" id="{2715C0C5-9996-4DFD-BD31-B54354521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7041" y="2918356"/>
            <a:ext cx="2129913" cy="510645"/>
          </a:xfrm>
          <a:prstGeom prst="wedgeRoundRectCallout">
            <a:avLst>
              <a:gd name="adj1" fmla="val -64094"/>
              <a:gd name="adj2" fmla="val 2686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Име</a:t>
            </a:r>
            <a:r>
              <a:rPr lang="bg-BG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2399" b="1" dirty="0">
                <a:solidFill>
                  <a:schemeClr val="bg2"/>
                </a:solidFill>
              </a:rPr>
              <a:t>на класа</a:t>
            </a:r>
            <a:endParaRPr lang="bg-BG" sz="2399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2" name="AutoShape 6">
            <a:extLst>
              <a:ext uri="{FF2B5EF4-FFF2-40B4-BE49-F238E27FC236}">
                <a16:creationId xmlns:a16="http://schemas.microsoft.com/office/drawing/2014/main" id="{E22B0B52-7382-4C6B-8CB9-46D5692FD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6774" y="3789000"/>
            <a:ext cx="2567426" cy="510609"/>
          </a:xfrm>
          <a:prstGeom prst="wedgeRoundRectCallout">
            <a:avLst>
              <a:gd name="adj1" fmla="val -62537"/>
              <a:gd name="adj2" fmla="val 304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Данни</a:t>
            </a:r>
            <a:r>
              <a:rPr lang="bg-BG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2399" b="1" dirty="0">
                <a:solidFill>
                  <a:schemeClr val="bg2"/>
                </a:solidFill>
              </a:rPr>
              <a:t>на класа</a:t>
            </a:r>
            <a:endParaRPr lang="bg-BG" sz="2399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90C29E0-9F4A-49B3-8426-92DE60BCAE72}"/>
              </a:ext>
            </a:extLst>
          </p:cNvPr>
          <p:cNvGrpSpPr/>
          <p:nvPr/>
        </p:nvGrpSpPr>
        <p:grpSpPr>
          <a:xfrm>
            <a:off x="7085743" y="2627987"/>
            <a:ext cx="3766810" cy="2362205"/>
            <a:chOff x="9294811" y="1741724"/>
            <a:chExt cx="2705081" cy="2362820"/>
          </a:xfrm>
        </p:grpSpPr>
        <p:sp>
          <p:nvSpPr>
            <p:cNvPr id="49" name="Rectangle 3">
              <a:extLst>
                <a:ext uri="{FF2B5EF4-FFF2-40B4-BE49-F238E27FC236}">
                  <a16:creationId xmlns:a16="http://schemas.microsoft.com/office/drawing/2014/main" id="{E48F9505-A2DF-4CC4-9341-A17A14D075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4811" y="1741724"/>
              <a:ext cx="2705080" cy="1001474"/>
            </a:xfrm>
            <a:prstGeom prst="rect">
              <a:avLst/>
            </a:prstGeom>
            <a:solidFill>
              <a:schemeClr val="accent6">
                <a:lumMod val="1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7972" tIns="107972" rIns="107972" bIns="107972">
              <a:noAutofit/>
            </a:bodyPr>
            <a:lstStyle/>
            <a:p>
              <a:pPr algn="ctr"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anose="020B0609020204030204" pitchFamily="49" charset="0"/>
                </a:rPr>
                <a:t>object</a:t>
              </a:r>
              <a:br>
                <a:rPr lang="en-US" sz="2799" noProof="1">
                  <a:latin typeface="Consolas" panose="020B0609020204030204" pitchFamily="49" charset="0"/>
                </a:rPr>
              </a:br>
              <a:r>
                <a:rPr lang="en-US" sz="2799" b="1" noProof="1">
                  <a:solidFill>
                    <a:schemeClr val="bg1"/>
                  </a:solidFill>
                  <a:latin typeface="Consolas" panose="020B0609020204030204" pitchFamily="49" charset="0"/>
                </a:rPr>
                <a:t>firstRect</a:t>
              </a:r>
              <a:endParaRPr lang="en-US" sz="2799" b="1" noProof="1">
                <a:latin typeface="Consolas" panose="020B0609020204030204" pitchFamily="49" charset="0"/>
              </a:endParaRPr>
            </a:p>
          </p:txBody>
        </p:sp>
        <p:sp>
          <p:nvSpPr>
            <p:cNvPr id="50" name="Rectangle 4">
              <a:extLst>
                <a:ext uri="{FF2B5EF4-FFF2-40B4-BE49-F238E27FC236}">
                  <a16:creationId xmlns:a16="http://schemas.microsoft.com/office/drawing/2014/main" id="{A0979492-051C-4873-9AFB-D71CF15B4D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4811" y="2743199"/>
              <a:ext cx="2705081" cy="136134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7972" tIns="107972" rIns="107972" bIns="107972">
              <a:noAutofit/>
            </a:bodyPr>
            <a:lstStyle/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anose="020B0609020204030204" pitchFamily="49" charset="0"/>
                </a:rPr>
                <a:t>Width = 6</a:t>
              </a:r>
            </a:p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anose="020B0609020204030204" pitchFamily="49" charset="0"/>
                </a:rPr>
                <a:t>Height = 3</a:t>
              </a:r>
            </a:p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anose="020B0609020204030204" pitchFamily="49" charset="0"/>
                </a:rPr>
                <a:t>Color = "blue"</a:t>
              </a:r>
            </a:p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799" b="1" noProof="1">
                <a:latin typeface="Consolas" panose="020B0609020204030204" pitchFamily="49" charset="0"/>
              </a:endParaRPr>
            </a:p>
          </p:txBody>
        </p:sp>
      </p:grpSp>
      <p:sp>
        <p:nvSpPr>
          <p:cNvPr id="51" name="AutoShape 6">
            <a:extLst>
              <a:ext uri="{FF2B5EF4-FFF2-40B4-BE49-F238E27FC236}">
                <a16:creationId xmlns:a16="http://schemas.microsoft.com/office/drawing/2014/main" id="{A1BF36D3-4E75-4694-85F5-57C66BCD78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94726" y="2447033"/>
            <a:ext cx="1352148" cy="919090"/>
          </a:xfrm>
          <a:prstGeom prst="wedgeRoundRectCallout">
            <a:avLst>
              <a:gd name="adj1" fmla="val -71170"/>
              <a:gd name="adj2" fmla="val 353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Име</a:t>
            </a:r>
            <a:r>
              <a:rPr lang="bg-BG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2399" b="1" dirty="0">
                <a:solidFill>
                  <a:schemeClr val="bg2"/>
                </a:solidFill>
              </a:rPr>
              <a:t>на обекта</a:t>
            </a:r>
            <a:endParaRPr lang="bg-BG" sz="2399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2" name="AutoShape 6">
            <a:extLst>
              <a:ext uri="{FF2B5EF4-FFF2-40B4-BE49-F238E27FC236}">
                <a16:creationId xmlns:a16="http://schemas.microsoft.com/office/drawing/2014/main" id="{2E58BB50-BA66-4FF7-8A4D-A0BD48C94B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90749" y="3878507"/>
            <a:ext cx="1523604" cy="919090"/>
          </a:xfrm>
          <a:prstGeom prst="wedgeRoundRectCallout">
            <a:avLst>
              <a:gd name="adj1" fmla="val -76980"/>
              <a:gd name="adj2" fmla="val -838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Данни</a:t>
            </a:r>
            <a:r>
              <a:rPr lang="bg-BG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2399" b="1" dirty="0">
                <a:solidFill>
                  <a:schemeClr val="bg2"/>
                </a:solidFill>
              </a:rPr>
              <a:t>на обекта</a:t>
            </a:r>
            <a:endParaRPr lang="bg-BG" sz="2399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2E243F86-8F42-C5D9-A352-7DDD76DD171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065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  <p:bldP spid="51" grpId="0" animBg="1"/>
      <p:bldP spid="5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4637" y="1262546"/>
            <a:ext cx="2759594" cy="2770353"/>
          </a:xfrm>
          <a:prstGeom prst="rect">
            <a:avLst/>
          </a:prstGeom>
        </p:spPr>
      </p:pic>
      <p:sp>
        <p:nvSpPr>
          <p:cNvPr id="6" name="Подзаглавие 5">
            <a:extLst>
              <a:ext uri="{FF2B5EF4-FFF2-40B4-BE49-F238E27FC236}">
                <a16:creationId xmlns:a16="http://schemas.microsoft.com/office/drawing/2014/main" id="{6DDA6D74-CD76-13CD-574D-243ACD544B9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/>
              <a:t>Съхраняване на данни в клас</a:t>
            </a:r>
            <a:endParaRPr lang="bg-BG"/>
          </a:p>
        </p:txBody>
      </p:sp>
      <p:sp>
        <p:nvSpPr>
          <p:cNvPr id="8" name="Заглавие 7">
            <a:extLst>
              <a:ext uri="{FF2B5EF4-FFF2-40B4-BE49-F238E27FC236}">
                <a16:creationId xmlns:a16="http://schemas.microsoft.com/office/drawing/2014/main" id="{94C9AB7F-97AD-9F8A-F3BF-6904275B72C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Полета и свойства</a:t>
            </a:r>
          </a:p>
        </p:txBody>
      </p:sp>
    </p:spTree>
    <p:extLst>
      <p:ext uri="{BB962C8B-B14F-4D97-AF65-F5344CB8AC3E}">
        <p14:creationId xmlns:p14="http://schemas.microsoft.com/office/powerpoint/2010/main" val="3029011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Полета и модификатори</a:t>
            </a:r>
            <a:endParaRPr lang="en-US"/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5016000" y="2637483"/>
            <a:ext cx="5760867" cy="329671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chemeClr val="tx1"/>
                </a:solidFill>
              </a:rPr>
              <a:t>public class Rectangle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chemeClr val="tx1"/>
                </a:solidFill>
              </a:rPr>
              <a:t>  private </a:t>
            </a:r>
            <a:r>
              <a:rPr lang="en-US" sz="3200" noProof="1">
                <a:solidFill>
                  <a:schemeClr val="bg1"/>
                </a:solidFill>
              </a:rPr>
              <a:t>int</a:t>
            </a:r>
            <a:r>
              <a:rPr lang="en-US" sz="3200" noProof="1">
                <a:solidFill>
                  <a:schemeClr val="tx1"/>
                </a:solidFill>
              </a:rPr>
              <a:t> width;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chemeClr val="tx1"/>
                </a:solidFill>
              </a:rPr>
              <a:t>  private </a:t>
            </a:r>
            <a:r>
              <a:rPr lang="en-US" sz="3200" noProof="1">
                <a:solidFill>
                  <a:schemeClr val="bg1"/>
                </a:solidFill>
              </a:rPr>
              <a:t>int</a:t>
            </a:r>
            <a:r>
              <a:rPr lang="en-US" sz="3200" noProof="1">
                <a:solidFill>
                  <a:schemeClr val="tx1"/>
                </a:solidFill>
              </a:rPr>
              <a:t> height;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chemeClr val="tx1"/>
                </a:solidFill>
              </a:rPr>
              <a:t>  private </a:t>
            </a:r>
            <a:r>
              <a:rPr lang="en-US" sz="3200" dirty="0">
                <a:solidFill>
                  <a:schemeClr val="bg1"/>
                </a:solidFill>
              </a:rPr>
              <a:t>string</a:t>
            </a:r>
            <a:r>
              <a:rPr lang="en-US" sz="3200" dirty="0">
                <a:solidFill>
                  <a:schemeClr val="tx1"/>
                </a:solidFill>
              </a:rPr>
              <a:t> color;</a:t>
            </a:r>
            <a:endParaRPr lang="en-US" sz="3200" noProof="1">
              <a:solidFill>
                <a:schemeClr val="tx1"/>
              </a:solidFill>
            </a:endParaRP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875672" y="5462427"/>
            <a:ext cx="3472114" cy="919374"/>
          </a:xfrm>
          <a:prstGeom prst="wedgeRoundRectCallout">
            <a:avLst>
              <a:gd name="adj1" fmla="val 136997"/>
              <a:gd name="adj2" fmla="val -7640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noProof="1">
                <a:solidFill>
                  <a:schemeClr val="bg2"/>
                </a:solidFill>
              </a:rPr>
              <a:t>Полетата могат да бъдат от </a:t>
            </a:r>
            <a:r>
              <a:rPr lang="bg-BG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всякакъв тип</a:t>
            </a:r>
            <a:endParaRPr lang="en-US" sz="2400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AutoShape 6"/>
          <p:cNvSpPr>
            <a:spLocks noChangeArrowheads="1"/>
          </p:cNvSpPr>
          <p:nvPr/>
        </p:nvSpPr>
        <p:spPr bwMode="auto">
          <a:xfrm>
            <a:off x="823378" y="2587522"/>
            <a:ext cx="3561194" cy="638166"/>
          </a:xfrm>
          <a:prstGeom prst="wedgeRoundRectCallout">
            <a:avLst>
              <a:gd name="adj1" fmla="val 69974"/>
              <a:gd name="adj2" fmla="val 1346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r>
              <a:rPr lang="bg-BG" sz="2400" b="1">
                <a:solidFill>
                  <a:schemeClr val="bg2"/>
                </a:solidFill>
              </a:rPr>
              <a:t>Модификатор</a:t>
            </a:r>
            <a:endParaRPr lang="en-US" sz="2400" b="1" noProof="1">
              <a:solidFill>
                <a:schemeClr val="bg2"/>
              </a:solidFill>
            </a:endParaRPr>
          </a:p>
        </p:txBody>
      </p:sp>
      <p:sp>
        <p:nvSpPr>
          <p:cNvPr id="19" name="AutoShape 6"/>
          <p:cNvSpPr>
            <a:spLocks noChangeArrowheads="1"/>
          </p:cNvSpPr>
          <p:nvPr/>
        </p:nvSpPr>
        <p:spPr bwMode="auto">
          <a:xfrm>
            <a:off x="823378" y="3519000"/>
            <a:ext cx="3561194" cy="1327996"/>
          </a:xfrm>
          <a:prstGeom prst="wedgeRoundRectCallout">
            <a:avLst>
              <a:gd name="adj1" fmla="val 83600"/>
              <a:gd name="adj2" fmla="val 272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Полетата</a:t>
            </a:r>
            <a:r>
              <a:rPr lang="en-US" sz="2400" b="1" dirty="0">
                <a:solidFill>
                  <a:schemeClr val="bg2"/>
                </a:solidFill>
              </a:rPr>
              <a:t> </a:t>
            </a:r>
            <a:r>
              <a:rPr lang="bg-BG" sz="2400" b="1" dirty="0">
                <a:solidFill>
                  <a:schemeClr val="bg2"/>
                </a:solidFill>
              </a:rPr>
              <a:t>трябва винаги да бъдат частни (скрити)</a:t>
            </a:r>
            <a:endParaRPr lang="en-US" sz="2400" b="1" noProof="1">
              <a:solidFill>
                <a:schemeClr val="bg2"/>
              </a:solidFill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9FDF0D8-8726-4BA8-AF36-513A28776578}"/>
              </a:ext>
            </a:extLst>
          </p:cNvPr>
          <p:cNvSpPr txBox="1">
            <a:spLocks/>
          </p:cNvSpPr>
          <p:nvPr/>
        </p:nvSpPr>
        <p:spPr>
          <a:xfrm>
            <a:off x="191950" y="1151716"/>
            <a:ext cx="11801748" cy="5568904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56509"/>
            <a:r>
              <a:rPr lang="bg-BG" sz="3397" dirty="0"/>
              <a:t>Полетата на класа имат </a:t>
            </a:r>
            <a:r>
              <a:rPr lang="bg-BG" sz="3397" b="1" dirty="0">
                <a:solidFill>
                  <a:schemeClr val="bg1"/>
                </a:solidFill>
              </a:rPr>
              <a:t>тип</a:t>
            </a:r>
            <a:r>
              <a:rPr lang="en-US" sz="3397" dirty="0"/>
              <a:t> </a:t>
            </a:r>
            <a:r>
              <a:rPr lang="bg-BG" sz="3397" dirty="0"/>
              <a:t>и</a:t>
            </a:r>
            <a:r>
              <a:rPr lang="en-US" sz="3397" dirty="0"/>
              <a:t> </a:t>
            </a:r>
            <a:r>
              <a:rPr lang="bg-BG" sz="3397" b="1" dirty="0">
                <a:solidFill>
                  <a:schemeClr val="bg1"/>
                </a:solidFill>
              </a:rPr>
              <a:t>име</a:t>
            </a:r>
            <a:endParaRPr lang="en-US" sz="3397" b="1" dirty="0">
              <a:solidFill>
                <a:schemeClr val="bg1"/>
              </a:solidFill>
            </a:endParaRPr>
          </a:p>
          <a:p>
            <a:pPr indent="-356509">
              <a:buClr>
                <a:schemeClr val="tx1"/>
              </a:buClr>
            </a:pPr>
            <a:r>
              <a:rPr lang="bg-BG" sz="3397" b="1" dirty="0">
                <a:solidFill>
                  <a:schemeClr val="bg1"/>
                </a:solidFill>
              </a:rPr>
              <a:t>Модификаторите</a:t>
            </a:r>
            <a:r>
              <a:rPr lang="bg-BG" sz="3397" dirty="0"/>
              <a:t> определят </a:t>
            </a:r>
            <a:r>
              <a:rPr lang="bg-BG" sz="3397" b="1" dirty="0">
                <a:solidFill>
                  <a:schemeClr val="bg1"/>
                </a:solidFill>
              </a:rPr>
              <a:t>достъпността</a:t>
            </a:r>
            <a:r>
              <a:rPr lang="bg-BG" sz="3397" dirty="0"/>
              <a:t> (видимостта)</a:t>
            </a:r>
            <a:endParaRPr lang="en-US" sz="3397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DFEF413-BDC4-5625-4045-5296A56656A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494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7" grpId="0" animBg="1"/>
      <p:bldP spid="1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/>
              <a:t>Свойства</a:t>
            </a:r>
            <a:endParaRPr lang="en-US"/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2901000" y="2482962"/>
            <a:ext cx="7875000" cy="409603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public class Rectangle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  private int width;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  public int Width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 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bg1"/>
                </a:solidFill>
              </a:rPr>
              <a:t>      get { return </a:t>
            </a:r>
            <a:r>
              <a:rPr lang="en-US" sz="2800" dirty="0" err="1">
                <a:solidFill>
                  <a:schemeClr val="bg1"/>
                </a:solidFill>
              </a:rPr>
              <a:t>this.width</a:t>
            </a:r>
            <a:r>
              <a:rPr lang="en-US" sz="2800" dirty="0">
                <a:solidFill>
                  <a:schemeClr val="bg1"/>
                </a:solidFill>
              </a:rPr>
              <a:t>;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bg1"/>
                </a:solidFill>
              </a:rPr>
              <a:t>      set { </a:t>
            </a:r>
            <a:r>
              <a:rPr lang="en-US" sz="2800" dirty="0" err="1">
                <a:solidFill>
                  <a:schemeClr val="bg1"/>
                </a:solidFill>
              </a:rPr>
              <a:t>this.width</a:t>
            </a:r>
            <a:r>
              <a:rPr lang="en-US" sz="2800" dirty="0">
                <a:solidFill>
                  <a:schemeClr val="bg1"/>
                </a:solidFill>
              </a:rPr>
              <a:t> = value;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198302" y="3934812"/>
            <a:ext cx="2369582" cy="919090"/>
          </a:xfrm>
          <a:prstGeom prst="wedgeRoundRectCallout">
            <a:avLst>
              <a:gd name="adj1" fmla="val 84686"/>
              <a:gd name="adj2" fmla="val -7014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</a:rPr>
              <a:t>Полето е </a:t>
            </a:r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частно</a:t>
            </a:r>
            <a:r>
              <a:rPr lang="bg-BG" sz="2399" b="1" noProof="1">
                <a:solidFill>
                  <a:schemeClr val="bg2"/>
                </a:solidFill>
              </a:rPr>
              <a:t> (скрито)</a:t>
            </a:r>
            <a:endParaRPr lang="en-US" sz="2399" b="1" noProof="1">
              <a:solidFill>
                <a:schemeClr val="bg2"/>
              </a:solidFill>
            </a:endParaRPr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7110578" y="3666400"/>
            <a:ext cx="2849514" cy="919162"/>
          </a:xfrm>
          <a:prstGeom prst="wedgeRoundRectCallout">
            <a:avLst>
              <a:gd name="adj1" fmla="val -89945"/>
              <a:gd name="adj2" fmla="val 6180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GB" sz="2399" b="1" noProof="1">
                <a:solidFill>
                  <a:schemeClr val="bg2"/>
                </a:solidFill>
              </a:rPr>
              <a:t>Getter-</a:t>
            </a:r>
            <a:r>
              <a:rPr lang="bg-BG" sz="2399" b="1" noProof="1">
                <a:solidFill>
                  <a:schemeClr val="bg2"/>
                </a:solidFill>
              </a:rPr>
              <a:t>ът дава</a:t>
            </a:r>
            <a:r>
              <a:rPr lang="en-GB" sz="2399" b="1" noProof="1">
                <a:solidFill>
                  <a:schemeClr val="bg2"/>
                </a:solidFill>
              </a:rPr>
              <a:t> </a:t>
            </a:r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достъп</a:t>
            </a:r>
            <a:r>
              <a:rPr lang="en-GB" sz="2399" b="1" noProof="1">
                <a:solidFill>
                  <a:schemeClr val="bg2"/>
                </a:solidFill>
              </a:rPr>
              <a:t> </a:t>
            </a:r>
            <a:r>
              <a:rPr lang="bg-BG" sz="2399" b="1" noProof="1">
                <a:solidFill>
                  <a:schemeClr val="bg2"/>
                </a:solidFill>
              </a:rPr>
              <a:t>до полето</a:t>
            </a:r>
            <a:endParaRPr lang="en-US" sz="2399" b="1" noProof="1">
              <a:solidFill>
                <a:schemeClr val="bg2"/>
              </a:solidFill>
            </a:endParaRPr>
          </a:p>
        </p:txBody>
      </p:sp>
      <p:sp>
        <p:nvSpPr>
          <p:cNvPr id="20" name="AutoShape 6"/>
          <p:cNvSpPr>
            <a:spLocks noChangeArrowheads="1"/>
          </p:cNvSpPr>
          <p:nvPr/>
        </p:nvSpPr>
        <p:spPr bwMode="auto">
          <a:xfrm>
            <a:off x="6006000" y="5769000"/>
            <a:ext cx="3161448" cy="919090"/>
          </a:xfrm>
          <a:prstGeom prst="wedgeRoundRectCallout">
            <a:avLst>
              <a:gd name="adj1" fmla="val -27752"/>
              <a:gd name="adj2" fmla="val -6429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GB" sz="2399" b="1" noProof="1">
                <a:solidFill>
                  <a:schemeClr val="bg2"/>
                </a:solidFill>
              </a:rPr>
              <a:t>Setter-</a:t>
            </a:r>
            <a:r>
              <a:rPr lang="bg-BG" sz="2399" b="1" noProof="1">
                <a:solidFill>
                  <a:schemeClr val="bg2"/>
                </a:solidFill>
              </a:rPr>
              <a:t>ът позволява </a:t>
            </a:r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промяна</a:t>
            </a:r>
            <a:r>
              <a:rPr lang="bg-BG" sz="2399" b="1" noProof="1">
                <a:solidFill>
                  <a:schemeClr val="bg2"/>
                </a:solidFill>
              </a:rPr>
              <a:t> на полето</a:t>
            </a:r>
            <a:endParaRPr lang="en-US" sz="2399" b="1" noProof="1">
              <a:solidFill>
                <a:schemeClr val="bg2"/>
              </a:solidFill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98E1AFF-F729-431D-93E2-11777DE99CD1}"/>
              </a:ext>
            </a:extLst>
          </p:cNvPr>
          <p:cNvSpPr txBox="1">
            <a:spLocks/>
          </p:cNvSpPr>
          <p:nvPr/>
        </p:nvSpPr>
        <p:spPr>
          <a:xfrm>
            <a:off x="191950" y="1151716"/>
            <a:ext cx="11561080" cy="5568904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bg-BG" sz="3600" dirty="0"/>
              <a:t>Използват се, за да се създадат </a:t>
            </a:r>
            <a:r>
              <a:rPr lang="en-US" sz="3600" b="1" dirty="0">
                <a:solidFill>
                  <a:schemeClr val="bg1"/>
                </a:solidFill>
              </a:rPr>
              <a:t>accessor</a:t>
            </a:r>
            <a:r>
              <a:rPr lang="bg-BG" sz="3600" b="1" dirty="0">
                <a:solidFill>
                  <a:schemeClr val="bg1"/>
                </a:solidFill>
              </a:rPr>
              <a:t>-и</a:t>
            </a:r>
            <a:r>
              <a:rPr lang="en-US" sz="3600" dirty="0"/>
              <a:t> </a:t>
            </a:r>
            <a:r>
              <a:rPr lang="bg-BG" sz="3600" dirty="0"/>
              <a:t>и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mutator</a:t>
            </a:r>
            <a:r>
              <a:rPr lang="bg-BG" sz="3600" b="1" dirty="0">
                <a:solidFill>
                  <a:schemeClr val="bg1"/>
                </a:solidFill>
              </a:rPr>
              <a:t>-и</a:t>
            </a:r>
            <a:r>
              <a:rPr lang="en-US" sz="3600" dirty="0"/>
              <a:t> (</a:t>
            </a:r>
            <a:r>
              <a:rPr lang="en-US" sz="3600" b="1" dirty="0">
                <a:solidFill>
                  <a:schemeClr val="bg1"/>
                </a:solidFill>
              </a:rPr>
              <a:t>getter</a:t>
            </a:r>
            <a:r>
              <a:rPr lang="bg-BG" sz="3600" b="1" dirty="0">
                <a:solidFill>
                  <a:schemeClr val="bg1"/>
                </a:solidFill>
              </a:rPr>
              <a:t>-и</a:t>
            </a:r>
            <a:r>
              <a:rPr lang="en-US" sz="3600" dirty="0"/>
              <a:t> </a:t>
            </a:r>
            <a:r>
              <a:rPr lang="bg-BG" sz="3600" dirty="0"/>
              <a:t>и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setter</a:t>
            </a:r>
            <a:r>
              <a:rPr lang="bg-BG" sz="3600" b="1" dirty="0">
                <a:solidFill>
                  <a:schemeClr val="bg1"/>
                </a:solidFill>
              </a:rPr>
              <a:t>-и</a:t>
            </a:r>
            <a:r>
              <a:rPr lang="en-US" sz="3600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6BA5762-B403-E076-F765-7866BC0CE74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941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2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Клас </a:t>
            </a:r>
            <a:r>
              <a:rPr lang="en-US" dirty="0"/>
              <a:t>"</a:t>
            </a:r>
            <a:r>
              <a:rPr lang="bg-BG" dirty="0"/>
              <a:t>квадрат</a:t>
            </a:r>
            <a:r>
              <a:rPr lang="en-US" dirty="0"/>
              <a:t>"</a:t>
            </a:r>
          </a:p>
        </p:txBody>
      </p:sp>
      <p:sp>
        <p:nvSpPr>
          <p:cNvPr id="13" name="Right Arrow 7"/>
          <p:cNvSpPr/>
          <p:nvPr/>
        </p:nvSpPr>
        <p:spPr>
          <a:xfrm>
            <a:off x="3948380" y="3472057"/>
            <a:ext cx="644787" cy="464219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 Placeholder 5"/>
          <p:cNvSpPr txBox="1">
            <a:spLocks/>
          </p:cNvSpPr>
          <p:nvPr/>
        </p:nvSpPr>
        <p:spPr>
          <a:xfrm>
            <a:off x="4750495" y="2225016"/>
            <a:ext cx="7083698" cy="291398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399" dirty="0">
                <a:solidFill>
                  <a:schemeClr val="tx1"/>
                </a:solidFill>
              </a:rPr>
              <a:t>private int side;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endParaRPr lang="en-GB" sz="2399" dirty="0">
              <a:solidFill>
                <a:schemeClr val="tx1"/>
              </a:solidFill>
            </a:endParaRP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399" dirty="0">
                <a:solidFill>
                  <a:schemeClr val="tx1"/>
                </a:solidFill>
              </a:rPr>
              <a:t>public string Side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399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399" dirty="0">
                <a:solidFill>
                  <a:schemeClr val="tx1"/>
                </a:solidFill>
              </a:rPr>
              <a:t>  </a:t>
            </a:r>
            <a:r>
              <a:rPr lang="en-GB" sz="2399" noProof="1">
                <a:solidFill>
                  <a:schemeClr val="tx1"/>
                </a:solidFill>
              </a:rPr>
              <a:t>get { return this.side;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399" noProof="1">
                <a:solidFill>
                  <a:schemeClr val="tx1"/>
                </a:solidFill>
              </a:rPr>
              <a:t>  set { this.side = value;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399" noProof="1">
                <a:solidFill>
                  <a:schemeClr val="tx1"/>
                </a:solidFill>
              </a:rPr>
              <a:t>}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9C0D0C5-DE50-42F5-BB3E-238186673420}"/>
              </a:ext>
            </a:extLst>
          </p:cNvPr>
          <p:cNvGrpSpPr/>
          <p:nvPr/>
        </p:nvGrpSpPr>
        <p:grpSpPr>
          <a:xfrm>
            <a:off x="382488" y="2773566"/>
            <a:ext cx="3408564" cy="1728145"/>
            <a:chOff x="398960" y="3005693"/>
            <a:chExt cx="3409452" cy="1179636"/>
          </a:xfrm>
        </p:grpSpPr>
        <p:sp>
          <p:nvSpPr>
            <p:cNvPr id="17" name="Rectangle 3">
              <a:extLst>
                <a:ext uri="{FF2B5EF4-FFF2-40B4-BE49-F238E27FC236}">
                  <a16:creationId xmlns:a16="http://schemas.microsoft.com/office/drawing/2014/main" id="{54F06C81-BE70-48FD-805E-47C47FB1F5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960" y="3005693"/>
              <a:ext cx="3409452" cy="393212"/>
            </a:xfrm>
            <a:prstGeom prst="rect">
              <a:avLst/>
            </a:prstGeom>
            <a:solidFill>
              <a:schemeClr val="accent6">
                <a:lumMod val="1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7972" tIns="107972" rIns="107972" bIns="107972">
              <a:noAutofit/>
            </a:bodyPr>
            <a:lstStyle/>
            <a:p>
              <a:pPr algn="ctr"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b="1" noProof="1">
                  <a:latin typeface="Consolas" panose="020B0609020204030204" pitchFamily="49" charset="0"/>
                </a:rPr>
                <a:t>Square</a:t>
              </a:r>
            </a:p>
          </p:txBody>
        </p:sp>
        <p:sp>
          <p:nvSpPr>
            <p:cNvPr id="19" name="Rectangle 4">
              <a:extLst>
                <a:ext uri="{FF2B5EF4-FFF2-40B4-BE49-F238E27FC236}">
                  <a16:creationId xmlns:a16="http://schemas.microsoft.com/office/drawing/2014/main" id="{D1337F06-B251-4184-8310-AF4038DD92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960" y="3398905"/>
              <a:ext cx="3409452" cy="78642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7972" tIns="107972" rIns="107972" bIns="107972">
              <a:noAutofit/>
            </a:bodyPr>
            <a:lstStyle/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b="1" noProof="1">
                  <a:latin typeface="Consolas" panose="020B0609020204030204" pitchFamily="49" charset="0"/>
                </a:rPr>
                <a:t>-side:int</a:t>
              </a:r>
            </a:p>
          </p:txBody>
        </p:sp>
        <p:sp>
          <p:nvSpPr>
            <p:cNvPr id="20" name="Rectangle 4">
              <a:extLst>
                <a:ext uri="{FF2B5EF4-FFF2-40B4-BE49-F238E27FC236}">
                  <a16:creationId xmlns:a16="http://schemas.microsoft.com/office/drawing/2014/main" id="{C3C8D661-6035-4BFC-9C09-FF603A4B06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960" y="3792116"/>
              <a:ext cx="3409452" cy="39321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7972" tIns="107972" rIns="107972" bIns="107972">
              <a:noAutofit/>
            </a:bodyPr>
            <a:lstStyle/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b="1" noProof="1">
                  <a:latin typeface="Consolas" panose="020B0609020204030204" pitchFamily="49" charset="0"/>
                </a:rPr>
                <a:t>(no actions)</a:t>
              </a:r>
            </a:p>
          </p:txBody>
        </p:sp>
      </p:grpSp>
      <p:sp>
        <p:nvSpPr>
          <p:cNvPr id="16" name="TextBox 5">
            <a:extLst>
              <a:ext uri="{FF2B5EF4-FFF2-40B4-BE49-F238E27FC236}">
                <a16:creationId xmlns:a16="http://schemas.microsoft.com/office/drawing/2014/main" id="{7E38D89D-92CF-43D7-A7F8-48ADA269C383}"/>
              </a:ext>
            </a:extLst>
          </p:cNvPr>
          <p:cNvSpPr txBox="1"/>
          <p:nvPr/>
        </p:nvSpPr>
        <p:spPr>
          <a:xfrm>
            <a:off x="798303" y="6345400"/>
            <a:ext cx="10589042" cy="36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799" dirty="0"/>
              <a:t>Проверете решението си тук</a:t>
            </a:r>
            <a:r>
              <a:rPr lang="en-US" sz="1799" dirty="0"/>
              <a:t>: </a:t>
            </a:r>
            <a:r>
              <a:rPr lang="en-US" sz="1799" u="sng" dirty="0">
                <a:hlinkClick r:id="rId3"/>
              </a:rPr>
              <a:t>https://judge.softuni.org/Contests/Practice/Index/3933#0</a:t>
            </a:r>
            <a:endParaRPr lang="en-US" sz="1799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7C43F38D-7E4A-477D-8D45-56B4D506BAFF}"/>
              </a:ext>
            </a:extLst>
          </p:cNvPr>
          <p:cNvSpPr txBox="1">
            <a:spLocks/>
          </p:cNvSpPr>
          <p:nvPr/>
        </p:nvSpPr>
        <p:spPr>
          <a:xfrm>
            <a:off x="190406" y="1231290"/>
            <a:ext cx="11801748" cy="1029654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bg-BG" sz="3000" dirty="0"/>
              <a:t>Създайте клас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Square</a:t>
            </a:r>
            <a:r>
              <a:rPr lang="en-US" sz="3000" noProof="1"/>
              <a:t>,</a:t>
            </a:r>
            <a:r>
              <a:rPr lang="en-US" sz="3000" b="1" noProof="1"/>
              <a:t> </a:t>
            </a:r>
            <a:r>
              <a:rPr lang="bg-BG" sz="3000" noProof="1"/>
              <a:t>който има частно поле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side</a:t>
            </a:r>
            <a:r>
              <a:rPr lang="en-US" sz="3000" noProof="1"/>
              <a:t> </a:t>
            </a:r>
            <a:r>
              <a:rPr lang="bg-BG" sz="3000" noProof="1"/>
              <a:t>и </a:t>
            </a:r>
            <a:br>
              <a:rPr lang="en-US" sz="3000" noProof="1"/>
            </a:br>
            <a:r>
              <a:rPr lang="bg-BG" sz="3000" noProof="1"/>
              <a:t>публично свойство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Side</a:t>
            </a:r>
            <a:r>
              <a:rPr lang="en-US" sz="3000" noProof="1"/>
              <a:t>.</a:t>
            </a:r>
            <a:r>
              <a:rPr lang="bg-BG" sz="3000" noProof="1"/>
              <a:t> 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0722019-6E06-9F40-3CEC-A26A91519AB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EFC6467C-C0C2-ABD4-7E58-A903ABD66AE3}"/>
              </a:ext>
            </a:extLst>
          </p:cNvPr>
          <p:cNvSpPr txBox="1">
            <a:spLocks/>
          </p:cNvSpPr>
          <p:nvPr/>
        </p:nvSpPr>
        <p:spPr>
          <a:xfrm>
            <a:off x="190406" y="5229000"/>
            <a:ext cx="11801748" cy="1029654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bg-BG" sz="3000" b="1" noProof="1"/>
              <a:t>Важно</a:t>
            </a:r>
            <a:r>
              <a:rPr lang="bg-BG" sz="3000" noProof="1"/>
              <a:t>: Прочетете изискванията в </a:t>
            </a:r>
            <a:r>
              <a:rPr lang="bg-BG" sz="3000" b="1" noProof="1"/>
              <a:t>документа с упражненията</a:t>
            </a:r>
            <a:r>
              <a:rPr lang="bg-BG" sz="3000" noProof="1"/>
              <a:t>, </a:t>
            </a:r>
            <a:br>
              <a:rPr lang="bg-BG" sz="3000" noProof="1"/>
            </a:br>
            <a:r>
              <a:rPr lang="bg-BG" sz="3000" noProof="1"/>
              <a:t>преди да предадете решението си в </a:t>
            </a:r>
            <a:r>
              <a:rPr lang="en-US" sz="3000" b="1" noProof="1"/>
              <a:t>Judge</a:t>
            </a: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4073851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Клас </a:t>
            </a:r>
            <a:r>
              <a:rPr lang="en-US" dirty="0"/>
              <a:t>"</a:t>
            </a:r>
            <a:r>
              <a:rPr lang="bg-BG" dirty="0"/>
              <a:t>триъгълник</a:t>
            </a:r>
            <a:r>
              <a:rPr lang="en-US" dirty="0"/>
              <a:t>"</a:t>
            </a:r>
          </a:p>
        </p:txBody>
      </p:sp>
      <p:sp>
        <p:nvSpPr>
          <p:cNvPr id="13" name="Right Arrow 7"/>
          <p:cNvSpPr/>
          <p:nvPr/>
        </p:nvSpPr>
        <p:spPr>
          <a:xfrm>
            <a:off x="4403416" y="3874379"/>
            <a:ext cx="644787" cy="464219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 Placeholder 5"/>
          <p:cNvSpPr txBox="1">
            <a:spLocks/>
          </p:cNvSpPr>
          <p:nvPr/>
        </p:nvSpPr>
        <p:spPr>
          <a:xfrm>
            <a:off x="5193151" y="2492910"/>
            <a:ext cx="6202129" cy="369137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399" dirty="0">
                <a:solidFill>
                  <a:schemeClr val="tx1"/>
                </a:solidFill>
              </a:rPr>
              <a:t>private int sideA;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endParaRPr lang="en-GB" sz="2399" dirty="0">
              <a:solidFill>
                <a:schemeClr val="tx1"/>
              </a:solidFill>
            </a:endParaRP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399" dirty="0">
                <a:solidFill>
                  <a:schemeClr val="tx1"/>
                </a:solidFill>
              </a:rPr>
              <a:t>public string SideA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399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399" dirty="0">
                <a:solidFill>
                  <a:schemeClr val="tx1"/>
                </a:solidFill>
              </a:rPr>
              <a:t>  </a:t>
            </a:r>
            <a:r>
              <a:rPr lang="en-GB" sz="2399" noProof="1">
                <a:solidFill>
                  <a:schemeClr val="tx1"/>
                </a:solidFill>
              </a:rPr>
              <a:t>get { return this.side;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399" noProof="1">
                <a:solidFill>
                  <a:schemeClr val="tx1"/>
                </a:solidFill>
              </a:rPr>
              <a:t>  set { this.side = value;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399" noProof="1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endParaRPr lang="en-GB" sz="2399" noProof="1">
              <a:solidFill>
                <a:schemeClr val="tx1"/>
              </a:solidFill>
            </a:endParaRP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399" noProof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 TODO: </a:t>
            </a:r>
            <a:r>
              <a:rPr lang="bg-BG" sz="2399" noProof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Добавете кода за другите 2 страни</a:t>
            </a:r>
            <a:endParaRPr lang="en-GB" sz="2399" noProof="1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9C0D0C5-DE50-42F5-BB3E-238186673420}"/>
              </a:ext>
            </a:extLst>
          </p:cNvPr>
          <p:cNvGrpSpPr/>
          <p:nvPr/>
        </p:nvGrpSpPr>
        <p:grpSpPr>
          <a:xfrm>
            <a:off x="849904" y="2820032"/>
            <a:ext cx="3408564" cy="2746216"/>
            <a:chOff x="398960" y="3005693"/>
            <a:chExt cx="3409452" cy="1925579"/>
          </a:xfrm>
        </p:grpSpPr>
        <p:sp>
          <p:nvSpPr>
            <p:cNvPr id="17" name="Rectangle 3">
              <a:extLst>
                <a:ext uri="{FF2B5EF4-FFF2-40B4-BE49-F238E27FC236}">
                  <a16:creationId xmlns:a16="http://schemas.microsoft.com/office/drawing/2014/main" id="{54F06C81-BE70-48FD-805E-47C47FB1F5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960" y="3005693"/>
              <a:ext cx="3409452" cy="393212"/>
            </a:xfrm>
            <a:prstGeom prst="rect">
              <a:avLst/>
            </a:prstGeom>
            <a:solidFill>
              <a:schemeClr val="accent6">
                <a:lumMod val="1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7972" tIns="107972" rIns="107972" bIns="107972">
              <a:noAutofit/>
            </a:bodyPr>
            <a:lstStyle/>
            <a:p>
              <a:pPr algn="ctr"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b="1" noProof="1">
                  <a:latin typeface="Consolas" panose="020B0609020204030204" pitchFamily="49" charset="0"/>
                </a:rPr>
                <a:t>Triangle</a:t>
              </a:r>
            </a:p>
          </p:txBody>
        </p:sp>
        <p:sp>
          <p:nvSpPr>
            <p:cNvPr id="19" name="Rectangle 4">
              <a:extLst>
                <a:ext uri="{FF2B5EF4-FFF2-40B4-BE49-F238E27FC236}">
                  <a16:creationId xmlns:a16="http://schemas.microsoft.com/office/drawing/2014/main" id="{D1337F06-B251-4184-8310-AF4038DD92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960" y="3398904"/>
              <a:ext cx="3409452" cy="9348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7972" tIns="107972" rIns="107972" bIns="107972">
              <a:noAutofit/>
            </a:bodyPr>
            <a:lstStyle/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b="1" noProof="1">
                  <a:latin typeface="Consolas" panose="020B0609020204030204" pitchFamily="49" charset="0"/>
                </a:rPr>
                <a:t>-sideA:int</a:t>
              </a:r>
            </a:p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b="1" noProof="1">
                  <a:latin typeface="Consolas" panose="020B0609020204030204" pitchFamily="49" charset="0"/>
                </a:rPr>
                <a:t>-sideB:int</a:t>
              </a:r>
            </a:p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b="1" noProof="1">
                  <a:latin typeface="Consolas" panose="020B0609020204030204" pitchFamily="49" charset="0"/>
                </a:rPr>
                <a:t>-sideC:int</a:t>
              </a:r>
            </a:p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399" b="1" noProof="1">
                <a:latin typeface="Consolas" panose="020B0609020204030204" pitchFamily="49" charset="0"/>
              </a:endParaRPr>
            </a:p>
          </p:txBody>
        </p:sp>
        <p:sp>
          <p:nvSpPr>
            <p:cNvPr id="20" name="Rectangle 4">
              <a:extLst>
                <a:ext uri="{FF2B5EF4-FFF2-40B4-BE49-F238E27FC236}">
                  <a16:creationId xmlns:a16="http://schemas.microsoft.com/office/drawing/2014/main" id="{C3C8D661-6035-4BFC-9C09-FF603A4B06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960" y="4335200"/>
              <a:ext cx="3409452" cy="59607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7972" tIns="107972" rIns="107972" bIns="107972">
              <a:noAutofit/>
            </a:bodyPr>
            <a:lstStyle/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b="1" noProof="1">
                  <a:latin typeface="Consolas" panose="020B0609020204030204" pitchFamily="49" charset="0"/>
                </a:rPr>
                <a:t>(no actions)</a:t>
              </a:r>
            </a:p>
          </p:txBody>
        </p:sp>
      </p:grpSp>
      <p:sp>
        <p:nvSpPr>
          <p:cNvPr id="16" name="TextBox 5">
            <a:extLst>
              <a:ext uri="{FF2B5EF4-FFF2-40B4-BE49-F238E27FC236}">
                <a16:creationId xmlns:a16="http://schemas.microsoft.com/office/drawing/2014/main" id="{7E38D89D-92CF-43D7-A7F8-48ADA269C383}"/>
              </a:ext>
            </a:extLst>
          </p:cNvPr>
          <p:cNvSpPr txBox="1"/>
          <p:nvPr/>
        </p:nvSpPr>
        <p:spPr>
          <a:xfrm>
            <a:off x="798303" y="6345400"/>
            <a:ext cx="10589042" cy="36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799" dirty="0"/>
              <a:t>Проверете решението си тук</a:t>
            </a:r>
            <a:r>
              <a:rPr lang="en-US" sz="1799" dirty="0"/>
              <a:t>: </a:t>
            </a:r>
            <a:r>
              <a:rPr lang="en-US" sz="1799" u="sng" dirty="0">
                <a:hlinkClick r:id="rId3"/>
              </a:rPr>
              <a:t>https://judge.softuni.org/Contests/Practice/Index/3933#1</a:t>
            </a:r>
            <a:endParaRPr lang="en-US" sz="1799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7C43F38D-7E4A-477D-8D45-56B4D506BAFF}"/>
              </a:ext>
            </a:extLst>
          </p:cNvPr>
          <p:cNvSpPr txBox="1">
            <a:spLocks/>
          </p:cNvSpPr>
          <p:nvPr/>
        </p:nvSpPr>
        <p:spPr>
          <a:xfrm>
            <a:off x="71556" y="1322036"/>
            <a:ext cx="11964444" cy="882654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bg-BG" sz="3000" dirty="0"/>
              <a:t>Създайте клас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Triangle</a:t>
            </a:r>
            <a:r>
              <a:rPr lang="en-US" sz="3000" noProof="1"/>
              <a:t>,</a:t>
            </a:r>
            <a:r>
              <a:rPr lang="en-US" sz="3000" b="1" noProof="1"/>
              <a:t> </a:t>
            </a:r>
            <a:r>
              <a:rPr lang="bg-BG" sz="3000" noProof="1"/>
              <a:t>който има частни полета за трите страни – </a:t>
            </a:r>
            <a:br>
              <a:rPr lang="en-US" sz="3000" noProof="1"/>
            </a:b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sideA</a:t>
            </a:r>
            <a:r>
              <a:rPr lang="en-US" sz="3000" noProof="1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sideB</a:t>
            </a:r>
            <a:r>
              <a:rPr lang="en-US" sz="3000" noProof="1"/>
              <a:t> </a:t>
            </a:r>
            <a:r>
              <a:rPr lang="bg-BG" sz="3000" noProof="1"/>
              <a:t>и</a:t>
            </a:r>
            <a:r>
              <a:rPr lang="en-US" sz="3000" noProof="1"/>
              <a:t>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sideC</a:t>
            </a:r>
            <a:r>
              <a:rPr lang="en-US" sz="3000" noProof="1"/>
              <a:t>, </a:t>
            </a:r>
            <a:r>
              <a:rPr lang="bg-BG" sz="3000" noProof="1"/>
              <a:t>и публични свойства за същите страни</a:t>
            </a:r>
            <a:endParaRPr lang="en-US" sz="3000" dirty="0"/>
          </a:p>
          <a:p>
            <a:pPr>
              <a:lnSpc>
                <a:spcPct val="10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endParaRPr lang="en-US" sz="3000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AA3A927-117D-8181-45E2-3A5AE5C46F0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184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 marL="514196" indent="-514196">
              <a:lnSpc>
                <a:spcPct val="100000"/>
              </a:lnSpc>
              <a:buClr>
                <a:schemeClr val="tx1"/>
              </a:buClr>
            </a:pPr>
            <a:r>
              <a:rPr lang="bg-BG" sz="4000" dirty="0"/>
              <a:t>Обекти и класове</a:t>
            </a:r>
            <a:endParaRPr lang="en-GB" sz="4000" dirty="0"/>
          </a:p>
          <a:p>
            <a:pPr marL="514196" indent="-514196">
              <a:lnSpc>
                <a:spcPct val="100000"/>
              </a:lnSpc>
              <a:spcBef>
                <a:spcPts val="1200"/>
              </a:spcBef>
            </a:pPr>
            <a:r>
              <a:rPr lang="bg-BG" sz="4000" dirty="0"/>
              <a:t>Дефиниране на прости класове</a:t>
            </a:r>
            <a:endParaRPr lang="en-US" sz="4000" dirty="0"/>
          </a:p>
          <a:p>
            <a:pPr marL="514196" indent="-514196">
              <a:lnSpc>
                <a:spcPct val="100000"/>
              </a:lnSpc>
              <a:spcBef>
                <a:spcPts val="1200"/>
              </a:spcBef>
            </a:pPr>
            <a:r>
              <a:rPr lang="bg-BG" sz="4000" dirty="0"/>
              <a:t>Полета и свойства</a:t>
            </a:r>
            <a:endParaRPr lang="en-US" sz="4000" dirty="0"/>
          </a:p>
          <a:p>
            <a:pPr marL="514196" indent="-514196">
              <a:lnSpc>
                <a:spcPct val="100000"/>
              </a:lnSpc>
              <a:spcBef>
                <a:spcPts val="1200"/>
              </a:spcBef>
            </a:pPr>
            <a:r>
              <a:rPr lang="bg-BG" sz="4000" dirty="0"/>
              <a:t>Конструктори</a:t>
            </a:r>
            <a:endParaRPr lang="en-GB" sz="4000" dirty="0"/>
          </a:p>
          <a:p>
            <a:pPr>
              <a:buClr>
                <a:schemeClr val="tx1"/>
              </a:buClr>
            </a:pPr>
            <a:r>
              <a:rPr lang="bg-BG" sz="4000" dirty="0"/>
              <a:t>Методи</a:t>
            </a:r>
            <a:endParaRPr lang="en-US" sz="4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Съдържание</a:t>
            </a:r>
            <a:endParaRPr lang="en-US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52FF47EB-295E-D356-90E6-56F58631908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668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1137" y="1395599"/>
            <a:ext cx="2969731" cy="22194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208" y="762695"/>
            <a:ext cx="3669584" cy="3669584"/>
          </a:xfrm>
          <a:prstGeom prst="rect">
            <a:avLst/>
          </a:prstGeom>
        </p:spPr>
      </p:pic>
      <p:sp>
        <p:nvSpPr>
          <p:cNvPr id="7" name="Подзаглавие 6">
            <a:extLst>
              <a:ext uri="{FF2B5EF4-FFF2-40B4-BE49-F238E27FC236}">
                <a16:creationId xmlns:a16="http://schemas.microsoft.com/office/drawing/2014/main" id="{0E3852CA-DCBE-2B0D-390D-6C9E4CB9AF2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Инициализация на обекти</a:t>
            </a:r>
          </a:p>
        </p:txBody>
      </p:sp>
      <p:sp>
        <p:nvSpPr>
          <p:cNvPr id="9" name="Заглавие 8">
            <a:extLst>
              <a:ext uri="{FF2B5EF4-FFF2-40B4-BE49-F238E27FC236}">
                <a16:creationId xmlns:a16="http://schemas.microsoft.com/office/drawing/2014/main" id="{BC9A533E-3FB8-B4C1-8BEC-207EFF38680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Конструктори</a:t>
            </a:r>
          </a:p>
        </p:txBody>
      </p:sp>
    </p:spTree>
    <p:extLst>
      <p:ext uri="{BB962C8B-B14F-4D97-AF65-F5344CB8AC3E}">
        <p14:creationId xmlns:p14="http://schemas.microsoft.com/office/powerpoint/2010/main" val="3228664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Когато </a:t>
            </a:r>
            <a:r>
              <a:rPr lang="bg-BG" sz="3000" b="1" dirty="0">
                <a:solidFill>
                  <a:schemeClr val="bg1"/>
                </a:solidFill>
              </a:rPr>
              <a:t>конструкторът</a:t>
            </a:r>
            <a:r>
              <a:rPr lang="bg-BG" sz="3000" dirty="0"/>
              <a:t> е извикан</a:t>
            </a:r>
            <a:r>
              <a:rPr lang="en-GB" sz="3000" dirty="0"/>
              <a:t>, </a:t>
            </a:r>
            <a:r>
              <a:rPr lang="bg-BG" sz="3000" dirty="0"/>
              <a:t>създава </a:t>
            </a:r>
            <a:r>
              <a:rPr lang="bg-BG" sz="3000" b="1" dirty="0">
                <a:solidFill>
                  <a:schemeClr val="bg1"/>
                </a:solidFill>
              </a:rPr>
              <a:t>инстанция</a:t>
            </a:r>
            <a:r>
              <a:rPr lang="bg-BG" sz="3000" dirty="0"/>
              <a:t> на класа и обикновено инициализира неговите членове</a:t>
            </a:r>
            <a:endParaRPr lang="en-GB" sz="3000" dirty="0"/>
          </a:p>
          <a:p>
            <a:r>
              <a:rPr lang="bg-BG" sz="3000" dirty="0"/>
              <a:t>Класовете в </a:t>
            </a:r>
            <a:r>
              <a:rPr lang="en-GB" sz="3000" dirty="0"/>
              <a:t>C# </a:t>
            </a:r>
            <a:r>
              <a:rPr lang="bg-BG" sz="3000" dirty="0"/>
              <a:t>се инициализират с </a:t>
            </a:r>
            <a:r>
              <a:rPr lang="bg-BG" sz="3000" b="1" dirty="0">
                <a:solidFill>
                  <a:schemeClr val="bg1"/>
                </a:solidFill>
              </a:rPr>
              <a:t>ключовата дума</a:t>
            </a:r>
            <a:r>
              <a:rPr lang="en-GB" sz="3000" b="1" dirty="0">
                <a:solidFill>
                  <a:schemeClr val="bg1"/>
                </a:solidFill>
              </a:rPr>
              <a:t> </a:t>
            </a:r>
            <a:r>
              <a:rPr lang="en-GB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Конструктори</a:t>
            </a:r>
            <a:endParaRPr lang="en-US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821000" y="3657541"/>
            <a:ext cx="4005000" cy="18397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6266" tIns="183552" rIns="146266" bIns="18355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99" dirty="0">
                <a:solidFill>
                  <a:schemeClr val="tx1"/>
                </a:solidFill>
              </a:rPr>
              <a:t>public class Rectangle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99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99" dirty="0">
                <a:solidFill>
                  <a:schemeClr val="tx1"/>
                </a:solidFill>
              </a:rPr>
              <a:t>  public </a:t>
            </a:r>
            <a:r>
              <a:rPr lang="en-US" sz="2299" dirty="0">
                <a:solidFill>
                  <a:schemeClr val="bg1"/>
                </a:solidFill>
              </a:rPr>
              <a:t>Rectangle() </a:t>
            </a:r>
            <a:r>
              <a:rPr lang="en-US" sz="2299" dirty="0">
                <a:solidFill>
                  <a:schemeClr val="tx1"/>
                </a:solidFill>
              </a:rPr>
              <a:t>{}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99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5883441" y="3307357"/>
            <a:ext cx="6214235" cy="284271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6266" tIns="183552" rIns="146266" bIns="18355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public class </a:t>
            </a:r>
            <a:r>
              <a:rPr lang="en-US" sz="2200" noProof="1">
                <a:solidFill>
                  <a:schemeClr val="tx1"/>
                </a:solidFill>
              </a:rPr>
              <a:t>StartUp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  static void Main() 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  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2200" dirty="0">
                <a:solidFill>
                  <a:schemeClr val="tx1"/>
                </a:solidFill>
              </a:rPr>
              <a:t>  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noProof="1">
                <a:solidFill>
                  <a:schemeClr val="tx1"/>
                </a:solidFill>
              </a:rPr>
              <a:t>Rectangle</a:t>
            </a:r>
            <a:r>
              <a:rPr lang="en-US" sz="2200" dirty="0">
                <a:solidFill>
                  <a:schemeClr val="tx1"/>
                </a:solidFill>
              </a:rPr>
              <a:t> figure = </a:t>
            </a:r>
            <a:r>
              <a:rPr lang="en-US" sz="2200" dirty="0">
                <a:solidFill>
                  <a:schemeClr val="bg1"/>
                </a:solidFill>
              </a:rPr>
              <a:t>new</a:t>
            </a:r>
            <a:r>
              <a:rPr lang="en-US" sz="2200" dirty="0">
                <a:solidFill>
                  <a:schemeClr val="tx1"/>
                </a:solidFill>
              </a:rPr>
              <a:t> </a:t>
            </a:r>
            <a:r>
              <a:rPr lang="en-US" sz="2200" dirty="0">
                <a:solidFill>
                  <a:schemeClr val="bg1"/>
                </a:solidFill>
              </a:rPr>
              <a:t>Rectangle()</a:t>
            </a:r>
            <a:r>
              <a:rPr lang="en-US" sz="2200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bg1"/>
                </a:solidFill>
              </a:rPr>
              <a:t>  </a:t>
            </a:r>
            <a:r>
              <a:rPr lang="en-US" sz="2200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dirty="0">
                <a:solidFill>
                  <a:schemeClr val="tx1"/>
                </a:solidFill>
              </a:rPr>
              <a:t>} 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390D2BCB-8BCE-DEB5-4551-C9E7DC365F3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5621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5"/>
          <p:cNvSpPr txBox="1">
            <a:spLocks/>
          </p:cNvSpPr>
          <p:nvPr/>
        </p:nvSpPr>
        <p:spPr>
          <a:xfrm>
            <a:off x="562443" y="1884311"/>
            <a:ext cx="11067117" cy="464888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>
                <a:solidFill>
                  <a:schemeClr val="tx1"/>
                </a:solidFill>
              </a:rPr>
              <a:t>public class Rectangle</a:t>
            </a:r>
            <a:r>
              <a:rPr lang="bg-BG" sz="2799" dirty="0">
                <a:solidFill>
                  <a:schemeClr val="tx1"/>
                </a:solidFill>
              </a:rPr>
              <a:t> </a:t>
            </a:r>
            <a:r>
              <a:rPr lang="en-US" sz="2799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>
                <a:solidFill>
                  <a:schemeClr val="tx1"/>
                </a:solidFill>
              </a:rPr>
              <a:t>  public </a:t>
            </a:r>
            <a:r>
              <a:rPr lang="en-US" sz="2799" noProof="1">
                <a:solidFill>
                  <a:schemeClr val="tx1"/>
                </a:solidFill>
              </a:rPr>
              <a:t>int Width { get; set; }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  </a:t>
            </a:r>
            <a:r>
              <a:rPr lang="en-US" sz="2799" dirty="0">
                <a:solidFill>
                  <a:schemeClr val="tx1"/>
                </a:solidFill>
              </a:rPr>
              <a:t>public </a:t>
            </a:r>
            <a:r>
              <a:rPr lang="en-US" sz="2799" noProof="1">
                <a:solidFill>
                  <a:schemeClr val="tx1"/>
                </a:solidFill>
              </a:rPr>
              <a:t>int Height { get; set; }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  </a:t>
            </a:r>
            <a:r>
              <a:rPr lang="en-US" sz="2799" dirty="0">
                <a:solidFill>
                  <a:schemeClr val="tx1"/>
                </a:solidFill>
              </a:rPr>
              <a:t>public </a:t>
            </a:r>
            <a:r>
              <a:rPr lang="en-US" sz="2799" noProof="1">
                <a:solidFill>
                  <a:schemeClr val="tx1"/>
                </a:solidFill>
              </a:rPr>
              <a:t>string Color { get; set; }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sz="1200" noProof="1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  public </a:t>
            </a:r>
            <a:r>
              <a:rPr lang="en-US" sz="2799" noProof="1">
                <a:solidFill>
                  <a:schemeClr val="bg1"/>
                </a:solidFill>
              </a:rPr>
              <a:t>Rectangle(</a:t>
            </a:r>
            <a:r>
              <a:rPr lang="en-US" sz="2799" noProof="1">
                <a:solidFill>
                  <a:schemeClr val="tx1"/>
                </a:solidFill>
              </a:rPr>
              <a:t>int width, int height, string color</a:t>
            </a:r>
            <a:r>
              <a:rPr lang="en-US" sz="2799" noProof="1">
                <a:solidFill>
                  <a:schemeClr val="bg1"/>
                </a:solidFill>
              </a:rPr>
              <a:t>) 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bg1"/>
                </a:solidFill>
              </a:rPr>
              <a:t>  </a:t>
            </a:r>
            <a:r>
              <a:rPr lang="en-US" sz="2799" noProof="1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    this.Width = width;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    this.Height =</a:t>
            </a:r>
            <a:r>
              <a:rPr lang="en-US" sz="2799" noProof="1"/>
              <a:t> </a:t>
            </a:r>
            <a:r>
              <a:rPr lang="en-US" sz="2799" noProof="1">
                <a:solidFill>
                  <a:schemeClr val="tx1"/>
                </a:solidFill>
              </a:rPr>
              <a:t>height;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    this.Color = color;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>
                <a:solidFill>
                  <a:schemeClr val="tx1"/>
                </a:solidFill>
              </a:rPr>
              <a:t>  }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Първоначално състояние на обекта</a:t>
            </a:r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175" y="1151533"/>
            <a:ext cx="11801576" cy="5569086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200"/>
              <a:t>Конструкторите</a:t>
            </a:r>
            <a:r>
              <a:rPr lang="en-GB" sz="3200"/>
              <a:t> </a:t>
            </a:r>
            <a:r>
              <a:rPr lang="bg-BG" sz="3200" b="1">
                <a:solidFill>
                  <a:schemeClr val="bg1"/>
                </a:solidFill>
              </a:rPr>
              <a:t>задават</a:t>
            </a:r>
            <a:r>
              <a:rPr lang="en-GB" sz="3200" b="1">
                <a:solidFill>
                  <a:schemeClr val="bg1"/>
                </a:solidFill>
              </a:rPr>
              <a:t> </a:t>
            </a:r>
            <a:r>
              <a:rPr lang="bg-BG" sz="3200" b="1">
                <a:solidFill>
                  <a:schemeClr val="bg1"/>
                </a:solidFill>
              </a:rPr>
              <a:t>първоначалното състояние на обекта</a:t>
            </a:r>
            <a:endParaRPr lang="en-GB" sz="3200" b="1">
              <a:solidFill>
                <a:schemeClr val="bg1"/>
              </a:solidFill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03D1DD4-6839-C63C-A24B-E1472A2A895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187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28232C-D1C9-848B-4C7E-80F1AF96C0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Можем да създаваме </a:t>
            </a:r>
            <a:r>
              <a:rPr lang="bg-BG" b="1" dirty="0"/>
              <a:t>обекти</a:t>
            </a:r>
            <a:r>
              <a:rPr lang="bg-BG" dirty="0"/>
              <a:t> от дефинирания клас:</a:t>
            </a:r>
            <a:endParaRPr lang="en-US" dirty="0"/>
          </a:p>
          <a:p>
            <a:endParaRPr lang="en-US" noProof="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E69EF9-8507-FB75-BAAA-D2EBCD2CC4D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74683" y="2288955"/>
            <a:ext cx="10836275" cy="3075045"/>
          </a:xfrm>
        </p:spPr>
        <p:txBody>
          <a:bodyPr/>
          <a:lstStyle/>
          <a:p>
            <a:r>
              <a:rPr lang="en-US" noProof="1"/>
              <a:t>Rectangle r1 = new Rectangle(30, 20, "white");</a:t>
            </a:r>
          </a:p>
          <a:p>
            <a:r>
              <a:rPr lang="en-US" noProof="1"/>
              <a:t>Rectangle r2 = new Rectangle(15, 15, "green");</a:t>
            </a:r>
          </a:p>
          <a:p>
            <a:endParaRPr lang="en-US" noProof="1"/>
          </a:p>
          <a:p>
            <a:r>
              <a:rPr lang="en-US" noProof="1"/>
              <a:t>Console.WriteLine("r1 area: " + r1.Width * r1.Height);</a:t>
            </a:r>
          </a:p>
          <a:p>
            <a:r>
              <a:rPr lang="en-US" noProof="1"/>
              <a:t>Console.WriteLine("r2 area: " + r2.Width * r2.Height);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819ABE1-AD47-9550-B138-6DA250BE7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Извикване на конструктор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4F762A6-26AA-2357-58E5-778D1B2A1CC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106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Клас </a:t>
            </a:r>
            <a:r>
              <a:rPr lang="en-US" dirty="0"/>
              <a:t>"</a:t>
            </a:r>
            <a:r>
              <a:rPr lang="bg-BG" dirty="0"/>
              <a:t>триъгълник</a:t>
            </a:r>
            <a:r>
              <a:rPr lang="en-US" dirty="0"/>
              <a:t>"</a:t>
            </a:r>
            <a:r>
              <a:rPr lang="bg-BG" dirty="0"/>
              <a:t> с конструктор</a:t>
            </a:r>
            <a:endParaRPr lang="en-US" dirty="0"/>
          </a:p>
        </p:txBody>
      </p:sp>
      <p:sp>
        <p:nvSpPr>
          <p:cNvPr id="18" name="Text Placeholder 5"/>
          <p:cNvSpPr txBox="1">
            <a:spLocks/>
          </p:cNvSpPr>
          <p:nvPr/>
        </p:nvSpPr>
        <p:spPr>
          <a:xfrm>
            <a:off x="1907824" y="2934000"/>
            <a:ext cx="8370000" cy="291398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399" dirty="0">
                <a:solidFill>
                  <a:schemeClr val="tx1"/>
                </a:solidFill>
              </a:rPr>
              <a:t>private int sideA;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endParaRPr lang="en-GB" sz="2399" dirty="0">
              <a:solidFill>
                <a:schemeClr val="tx1"/>
              </a:solidFill>
            </a:endParaRP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399" dirty="0">
                <a:solidFill>
                  <a:schemeClr val="tx1"/>
                </a:solidFill>
              </a:rPr>
              <a:t>public Triangle(int sideA, int sideB, int sideC)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399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399" dirty="0">
                <a:solidFill>
                  <a:schemeClr val="tx1"/>
                </a:solidFill>
              </a:rPr>
              <a:t>    this.SideA = sideA;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399" dirty="0">
                <a:solidFill>
                  <a:schemeClr val="accent2"/>
                </a:solidFill>
              </a:rPr>
              <a:t>    // TODO: </a:t>
            </a:r>
            <a:r>
              <a:rPr lang="bg-BG" sz="2399" dirty="0">
                <a:solidFill>
                  <a:schemeClr val="accent2"/>
                </a:solidFill>
              </a:rPr>
              <a:t>добавете кода за другите 2 страни</a:t>
            </a:r>
            <a:endParaRPr lang="en-GB" sz="2399" dirty="0">
              <a:solidFill>
                <a:schemeClr val="accent2"/>
              </a:solidFill>
            </a:endParaRP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399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6" name="TextBox 5">
            <a:extLst>
              <a:ext uri="{FF2B5EF4-FFF2-40B4-BE49-F238E27FC236}">
                <a16:creationId xmlns:a16="http://schemas.microsoft.com/office/drawing/2014/main" id="{7E38D89D-92CF-43D7-A7F8-48ADA269C383}"/>
              </a:ext>
            </a:extLst>
          </p:cNvPr>
          <p:cNvSpPr txBox="1"/>
          <p:nvPr/>
        </p:nvSpPr>
        <p:spPr>
          <a:xfrm>
            <a:off x="798303" y="6345400"/>
            <a:ext cx="10589042" cy="36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799" dirty="0"/>
              <a:t>Проверете решението си тук</a:t>
            </a:r>
            <a:r>
              <a:rPr lang="en-US" sz="1799" dirty="0"/>
              <a:t>: </a:t>
            </a:r>
            <a:r>
              <a:rPr lang="en-US" sz="1799" u="sng" dirty="0">
                <a:hlinkClick r:id="rId3"/>
              </a:rPr>
              <a:t>https://judge.softuni.org/Contests/Practice/Index/3933#2</a:t>
            </a:r>
            <a:endParaRPr lang="en-US" sz="1799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7C43F38D-7E4A-477D-8D45-56B4D506BAFF}"/>
              </a:ext>
            </a:extLst>
          </p:cNvPr>
          <p:cNvSpPr txBox="1">
            <a:spLocks/>
          </p:cNvSpPr>
          <p:nvPr/>
        </p:nvSpPr>
        <p:spPr>
          <a:xfrm>
            <a:off x="191950" y="1289096"/>
            <a:ext cx="11801748" cy="5568904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bg-BG" sz="3600" dirty="0"/>
              <a:t>Използвайте класа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Triangle</a:t>
            </a:r>
            <a:r>
              <a:rPr lang="en-US" sz="3600" dirty="0"/>
              <a:t> </a:t>
            </a:r>
            <a:r>
              <a:rPr lang="bg-BG" sz="3600" dirty="0"/>
              <a:t>от предишната задача и </a:t>
            </a:r>
            <a:br>
              <a:rPr lang="en-US" sz="3600" dirty="0"/>
            </a:br>
            <a:r>
              <a:rPr lang="bg-BG" sz="3600" dirty="0"/>
              <a:t>добавете </a:t>
            </a:r>
            <a:r>
              <a:rPr lang="bg-BG" sz="3600" b="1" dirty="0">
                <a:solidFill>
                  <a:schemeClr val="bg1"/>
                </a:solidFill>
              </a:rPr>
              <a:t>конструктор</a:t>
            </a:r>
            <a:r>
              <a:rPr lang="bg-BG" sz="3600" dirty="0"/>
              <a:t>, който приема трите му страни</a:t>
            </a:r>
            <a:endParaRPr lang="en-US" sz="3397" dirty="0"/>
          </a:p>
          <a:p>
            <a:pPr>
              <a:lnSpc>
                <a:spcPct val="100000"/>
              </a:lnSpc>
            </a:pPr>
            <a:endParaRPr lang="en-US" sz="3397" dirty="0"/>
          </a:p>
          <a:p>
            <a:pPr>
              <a:lnSpc>
                <a:spcPct val="100000"/>
              </a:lnSpc>
            </a:pPr>
            <a:endParaRPr lang="en-US" sz="3397" dirty="0"/>
          </a:p>
          <a:p>
            <a:pPr>
              <a:lnSpc>
                <a:spcPct val="100000"/>
              </a:lnSpc>
            </a:pPr>
            <a:endParaRPr lang="en-US" sz="3397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29B38F9-003B-B4CA-E5C7-C2463A1EC7A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617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C0A81C8-59E0-4FC5-8D04-D2E4CC06066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4991545" y="1469548"/>
            <a:ext cx="2208913" cy="2208913"/>
          </a:xfrm>
          <a:prstGeom prst="rect">
            <a:avLst/>
          </a:prstGeom>
        </p:spPr>
      </p:pic>
      <p:sp>
        <p:nvSpPr>
          <p:cNvPr id="6" name="Подзаглавие 5">
            <a:extLst>
              <a:ext uri="{FF2B5EF4-FFF2-40B4-BE49-F238E27FC236}">
                <a16:creationId xmlns:a16="http://schemas.microsoft.com/office/drawing/2014/main" id="{601C132C-1C0F-AE66-18C2-A24890073C4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 dirty="0"/>
              <a:t>Методи, параметри и връщана стойност</a:t>
            </a:r>
            <a:endParaRPr lang="bg-BG" dirty="0"/>
          </a:p>
        </p:txBody>
      </p:sp>
      <p:sp>
        <p:nvSpPr>
          <p:cNvPr id="8" name="Заглавие 7">
            <a:extLst>
              <a:ext uri="{FF2B5EF4-FFF2-40B4-BE49-F238E27FC236}">
                <a16:creationId xmlns:a16="http://schemas.microsoft.com/office/drawing/2014/main" id="{7F186EEF-8A1C-F0CF-C6FA-628E058FA7E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520554" y="4734000"/>
            <a:ext cx="11150891" cy="768084"/>
          </a:xfrm>
        </p:spPr>
        <p:txBody>
          <a:bodyPr/>
          <a:lstStyle/>
          <a:p>
            <a:r>
              <a:rPr lang="bg-BG" dirty="0"/>
              <a:t>Дефиниране на поведение на класа</a:t>
            </a:r>
          </a:p>
        </p:txBody>
      </p:sp>
    </p:spTree>
    <p:extLst>
      <p:ext uri="{BB962C8B-B14F-4D97-AF65-F5344CB8AC3E}">
        <p14:creationId xmlns:p14="http://schemas.microsoft.com/office/powerpoint/2010/main" val="4150043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Методи</a:t>
            </a:r>
            <a:endParaRPr lang="en-US"/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697407" y="1944388"/>
            <a:ext cx="10069637" cy="445810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>
                <a:solidFill>
                  <a:schemeClr val="tx1"/>
                </a:solidFill>
              </a:rPr>
              <a:t>public class Rectangle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>
                <a:solidFill>
                  <a:schemeClr val="tx1"/>
                </a:solidFill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799" dirty="0">
                <a:solidFill>
                  <a:schemeClr val="tx1"/>
                </a:solidFill>
              </a:rPr>
              <a:t>  public </a:t>
            </a:r>
            <a:r>
              <a:rPr lang="en-US" sz="2799" dirty="0">
                <a:solidFill>
                  <a:schemeClr val="tx1"/>
                </a:solidFill>
              </a:rPr>
              <a:t>int</a:t>
            </a:r>
            <a:r>
              <a:rPr lang="en-GB" sz="2799" dirty="0">
                <a:solidFill>
                  <a:schemeClr val="tx1"/>
                </a:solidFill>
              </a:rPr>
              <a:t> </a:t>
            </a:r>
            <a:r>
              <a:rPr lang="en-US" sz="2799" dirty="0">
                <a:solidFill>
                  <a:schemeClr val="tx1"/>
                </a:solidFill>
              </a:rPr>
              <a:t>Width</a:t>
            </a:r>
            <a:r>
              <a:rPr lang="en-GB" sz="2799" dirty="0">
                <a:solidFill>
                  <a:schemeClr val="tx1"/>
                </a:solidFill>
              </a:rPr>
              <a:t> { get; set;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799" dirty="0">
                <a:solidFill>
                  <a:schemeClr val="tx1"/>
                </a:solidFill>
              </a:rPr>
              <a:t>  public </a:t>
            </a:r>
            <a:r>
              <a:rPr lang="en-US" sz="2799" dirty="0">
                <a:solidFill>
                  <a:schemeClr val="tx1"/>
                </a:solidFill>
              </a:rPr>
              <a:t>int</a:t>
            </a:r>
            <a:r>
              <a:rPr lang="en-GB" sz="2799" dirty="0">
                <a:solidFill>
                  <a:schemeClr val="tx1"/>
                </a:solidFill>
              </a:rPr>
              <a:t> </a:t>
            </a:r>
            <a:r>
              <a:rPr lang="en-US" sz="2799" noProof="1">
                <a:solidFill>
                  <a:schemeClr val="tx1"/>
                </a:solidFill>
              </a:rPr>
              <a:t>Height</a:t>
            </a:r>
            <a:r>
              <a:rPr lang="en-GB" sz="2799" dirty="0">
                <a:solidFill>
                  <a:schemeClr val="tx1"/>
                </a:solidFill>
              </a:rPr>
              <a:t> { get; set; }</a:t>
            </a:r>
            <a:endParaRPr lang="en-US" sz="2799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sz="1999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/>
              <a:t>  </a:t>
            </a:r>
            <a:r>
              <a:rPr lang="en-US" sz="2799" dirty="0">
                <a:solidFill>
                  <a:schemeClr val="bg1"/>
                </a:solidFill>
              </a:rPr>
              <a:t>public int CalcArea() 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>
                <a:solidFill>
                  <a:schemeClr val="bg1"/>
                </a:solidFill>
              </a:rPr>
              <a:t>  {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/>
              <a:t>     </a:t>
            </a:r>
            <a:r>
              <a:rPr lang="en-US" sz="2799" dirty="0">
                <a:solidFill>
                  <a:schemeClr val="tx1"/>
                </a:solidFill>
              </a:rPr>
              <a:t>int area = </a:t>
            </a:r>
            <a:r>
              <a:rPr lang="en-US" sz="2799" dirty="0">
                <a:solidFill>
                  <a:schemeClr val="bg1"/>
                </a:solidFill>
              </a:rPr>
              <a:t>this</a:t>
            </a:r>
            <a:r>
              <a:rPr lang="en-US" sz="2799" dirty="0">
                <a:solidFill>
                  <a:schemeClr val="tx1"/>
                </a:solidFill>
              </a:rPr>
              <a:t>.Width * </a:t>
            </a:r>
            <a:r>
              <a:rPr lang="en-US" sz="2799" dirty="0">
                <a:solidFill>
                  <a:schemeClr val="bg1"/>
                </a:solidFill>
              </a:rPr>
              <a:t>this</a:t>
            </a:r>
            <a:r>
              <a:rPr lang="en-US" sz="2799" dirty="0">
                <a:solidFill>
                  <a:schemeClr val="tx1"/>
                </a:solidFill>
              </a:rPr>
              <a:t>.</a:t>
            </a:r>
            <a:r>
              <a:rPr lang="en-US" sz="2799" noProof="1">
                <a:solidFill>
                  <a:schemeClr val="tx1"/>
                </a:solidFill>
              </a:rPr>
              <a:t>Height</a:t>
            </a:r>
            <a:r>
              <a:rPr lang="en-US" sz="2799" dirty="0">
                <a:solidFill>
                  <a:schemeClr val="tx1"/>
                </a:solidFill>
              </a:rPr>
              <a:t>; 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>
                <a:solidFill>
                  <a:schemeClr val="tx1"/>
                </a:solidFill>
              </a:rPr>
              <a:t>     return area;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/>
              <a:t>  </a:t>
            </a:r>
            <a:r>
              <a:rPr lang="en-US" sz="2799" dirty="0">
                <a:solidFill>
                  <a:schemeClr val="bg1"/>
                </a:solidFill>
              </a:rPr>
              <a:t>}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7176000" y="5296735"/>
            <a:ext cx="3511040" cy="1055298"/>
          </a:xfrm>
          <a:prstGeom prst="wedgeRoundRectCallout">
            <a:avLst>
              <a:gd name="adj1" fmla="val -55896"/>
              <a:gd name="adj2" fmla="val -681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GB" sz="2799" b="1" noProof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n-GB" sz="2799" b="1" noProof="1">
                <a:solidFill>
                  <a:srgbClr val="FFFFFF"/>
                </a:solidFill>
              </a:rPr>
              <a:t> </a:t>
            </a:r>
            <a:r>
              <a:rPr lang="bg-BG" sz="2799" b="1" noProof="1">
                <a:solidFill>
                  <a:srgbClr val="FFFFFF"/>
                </a:solidFill>
              </a:rPr>
              <a:t>сочи</a:t>
            </a:r>
            <a:r>
              <a:rPr lang="en-GB" sz="2799" b="1" noProof="1">
                <a:solidFill>
                  <a:srgbClr val="FFFFFF"/>
                </a:solidFill>
              </a:rPr>
              <a:t> </a:t>
            </a:r>
            <a:r>
              <a:rPr lang="bg-BG" sz="2799" b="1" noProof="1">
                <a:solidFill>
                  <a:srgbClr val="FFFFFF"/>
                </a:solidFill>
              </a:rPr>
              <a:t>към текущата инстанция</a:t>
            </a:r>
            <a:endParaRPr lang="en-US" sz="2799" b="1" noProof="1">
              <a:solidFill>
                <a:srgbClr val="FFFFFF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7AFCA7A-CAC7-4395-AC7B-9DBE148CD72F}"/>
              </a:ext>
            </a:extLst>
          </p:cNvPr>
          <p:cNvSpPr txBox="1">
            <a:spLocks/>
          </p:cNvSpPr>
          <p:nvPr/>
        </p:nvSpPr>
        <p:spPr>
          <a:xfrm>
            <a:off x="191950" y="1224000"/>
            <a:ext cx="11801748" cy="5496620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600" dirty="0"/>
              <a:t>Съхраняват</a:t>
            </a:r>
            <a:r>
              <a:rPr lang="en-US" sz="3600" dirty="0"/>
              <a:t> </a:t>
            </a:r>
            <a:r>
              <a:rPr lang="bg-BG" sz="3600" b="1" dirty="0">
                <a:solidFill>
                  <a:schemeClr val="bg1"/>
                </a:solidFill>
              </a:rPr>
              <a:t>изпълним код</a:t>
            </a:r>
            <a:endParaRPr lang="en-US" sz="3600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CD1D1D8-E159-BB59-E6EA-678491EF2E7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405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</a:t>
            </a:r>
            <a:r>
              <a:rPr lang="bg-BG" dirty="0"/>
              <a:t> Клас </a:t>
            </a:r>
            <a:r>
              <a:rPr lang="en-US" dirty="0"/>
              <a:t>"</a:t>
            </a:r>
            <a:r>
              <a:rPr lang="bg-BG" dirty="0"/>
              <a:t>триъгълник</a:t>
            </a:r>
            <a:r>
              <a:rPr lang="en-US" dirty="0"/>
              <a:t>"</a:t>
            </a:r>
            <a:r>
              <a:rPr lang="bg-BG" dirty="0"/>
              <a:t> с метод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477695" y="2966936"/>
            <a:ext cx="4396588" cy="2798077"/>
            <a:chOff x="-306388" y="2240208"/>
            <a:chExt cx="3137848" cy="2095622"/>
          </a:xfrm>
        </p:grpSpPr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06388" y="2672637"/>
              <a:ext cx="3137848" cy="122336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9" b="1" noProof="1">
                  <a:latin typeface="Consolas" pitchFamily="49" charset="0"/>
                </a:rPr>
                <a:t>-sideA:int</a:t>
              </a:r>
            </a:p>
            <a:p>
              <a:pPr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9" b="1" noProof="1">
                  <a:latin typeface="Consolas" pitchFamily="49" charset="0"/>
                </a:rPr>
                <a:t>-sideB:int</a:t>
              </a:r>
            </a:p>
            <a:p>
              <a:pPr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9" b="1" noProof="1">
                  <a:latin typeface="Consolas" pitchFamily="49" charset="0"/>
                </a:rPr>
                <a:t>-sideC:int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3896004"/>
              <a:ext cx="3137848" cy="43982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9" b="1" noProof="1">
                  <a:latin typeface="Consolas" pitchFamily="49" charset="0"/>
                </a:rPr>
                <a:t>+CalcCircumference():int</a:t>
              </a:r>
            </a:p>
          </p:txBody>
        </p:sp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240208"/>
              <a:ext cx="3137848" cy="439850"/>
            </a:xfrm>
            <a:prstGeom prst="rect">
              <a:avLst/>
            </a:prstGeom>
            <a:solidFill>
              <a:schemeClr val="accent6">
                <a:lumMod val="10000"/>
                <a:alpha val="14902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9" b="1" noProof="1">
                  <a:latin typeface="Consolas" pitchFamily="49" charset="0"/>
                </a:rPr>
                <a:t>Triangle</a:t>
              </a:r>
            </a:p>
          </p:txBody>
        </p:sp>
      </p:grp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EF2143A-1AC1-4FF1-8B9D-A6C8B2094861}"/>
              </a:ext>
            </a:extLst>
          </p:cNvPr>
          <p:cNvSpPr txBox="1">
            <a:spLocks/>
          </p:cNvSpPr>
          <p:nvPr/>
        </p:nvSpPr>
        <p:spPr>
          <a:xfrm>
            <a:off x="-1" y="1324914"/>
            <a:ext cx="11801576" cy="556908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bg-BG" sz="3200" dirty="0"/>
              <a:t>Към класа </a:t>
            </a:r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Triangle</a:t>
            </a:r>
            <a:r>
              <a:rPr lang="en-GB" sz="3200" dirty="0"/>
              <a:t> </a:t>
            </a:r>
            <a:r>
              <a:rPr lang="bg-BG" sz="3200" dirty="0"/>
              <a:t>добавете метод </a:t>
            </a:r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calcCircumference()</a:t>
            </a:r>
            <a:r>
              <a:rPr lang="en-GB" sz="3200" dirty="0"/>
              <a:t>, </a:t>
            </a:r>
            <a:r>
              <a:rPr lang="bg-BG" sz="3200" dirty="0"/>
              <a:t>който изчислява обиколката на триъгълника.</a:t>
            </a: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2D698A3D-D382-1416-8321-0B0DA7E6A2D3}"/>
              </a:ext>
            </a:extLst>
          </p:cNvPr>
          <p:cNvSpPr txBox="1">
            <a:spLocks/>
          </p:cNvSpPr>
          <p:nvPr/>
        </p:nvSpPr>
        <p:spPr>
          <a:xfrm>
            <a:off x="5941827" y="3291713"/>
            <a:ext cx="5627849" cy="213864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399" dirty="0">
                <a:solidFill>
                  <a:schemeClr val="tx1"/>
                </a:solidFill>
              </a:rPr>
              <a:t>public int CalcCircumference()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399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399" dirty="0">
                <a:solidFill>
                  <a:schemeClr val="tx1"/>
                </a:solidFill>
              </a:rPr>
              <a:t>  </a:t>
            </a:r>
            <a:r>
              <a:rPr lang="en-GB" sz="2399" noProof="1">
                <a:solidFill>
                  <a:schemeClr val="tx1"/>
                </a:solidFill>
              </a:rPr>
              <a:t>return this.SideA </a:t>
            </a:r>
            <a:br>
              <a:rPr lang="en-GB" sz="2399" noProof="1">
                <a:solidFill>
                  <a:schemeClr val="tx1"/>
                </a:solidFill>
              </a:rPr>
            </a:br>
            <a:r>
              <a:rPr lang="en-GB" sz="2399" noProof="1">
                <a:solidFill>
                  <a:schemeClr val="tx1"/>
                </a:solidFill>
              </a:rPr>
              <a:t>   + this.SideB + this.SideC;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399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Right Arrow 7">
            <a:extLst>
              <a:ext uri="{FF2B5EF4-FFF2-40B4-BE49-F238E27FC236}">
                <a16:creationId xmlns:a16="http://schemas.microsoft.com/office/drawing/2014/main" id="{D58E8CBC-8A92-3384-8449-03A02832B767}"/>
              </a:ext>
            </a:extLst>
          </p:cNvPr>
          <p:cNvSpPr/>
          <p:nvPr/>
        </p:nvSpPr>
        <p:spPr>
          <a:xfrm>
            <a:off x="5065141" y="4128926"/>
            <a:ext cx="644787" cy="464219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B1A7D01-3A19-300F-7229-63324B10D87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736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…</a:t>
            </a:r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/>
              <a:t>Обобщение</a:t>
            </a:r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28416" y="1356542"/>
            <a:ext cx="11735168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871086" y="1653276"/>
            <a:ext cx="10791395" cy="4853723"/>
          </a:xfrm>
          <a:prstGeom prst="rect">
            <a:avLst/>
          </a:prstGeom>
        </p:spPr>
        <p:txBody>
          <a:bodyPr vert="horz" lIns="107972" tIns="35991" rIns="107972" bIns="35991" rtlCol="0">
            <a:normAutofit fontScale="92500" lnSpcReduction="10000"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bg-BG" sz="39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Класовете</a:t>
            </a:r>
            <a:r>
              <a:rPr lang="en-US" sz="39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3900" dirty="0">
                <a:solidFill>
                  <a:schemeClr val="bg2"/>
                </a:solidFill>
              </a:rPr>
              <a:t>задават структура за</a:t>
            </a:r>
            <a:r>
              <a:rPr lang="en-US" sz="3900" dirty="0">
                <a:solidFill>
                  <a:schemeClr val="bg2"/>
                </a:solidFill>
              </a:rPr>
              <a:t> </a:t>
            </a:r>
            <a:r>
              <a:rPr lang="bg-BG" sz="39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описание</a:t>
            </a:r>
            <a:r>
              <a:rPr lang="en-US" sz="39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3900" dirty="0">
                <a:solidFill>
                  <a:schemeClr val="bg2"/>
                </a:solidFill>
              </a:rPr>
              <a:t>и</a:t>
            </a:r>
            <a:r>
              <a:rPr lang="en-US" sz="39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39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създаване</a:t>
            </a:r>
            <a:r>
              <a:rPr lang="en-US" sz="39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3900" dirty="0">
                <a:solidFill>
                  <a:schemeClr val="bg2"/>
                </a:solidFill>
              </a:rPr>
              <a:t>на обекти</a:t>
            </a:r>
            <a:endParaRPr lang="en-US" sz="39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bg-BG" sz="3900" dirty="0">
                <a:solidFill>
                  <a:schemeClr val="bg2"/>
                </a:solidFill>
              </a:rPr>
              <a:t>Обектите</a:t>
            </a:r>
            <a:r>
              <a:rPr lang="en-US" sz="3900" dirty="0">
                <a:solidFill>
                  <a:schemeClr val="bg2"/>
                </a:solidFill>
              </a:rPr>
              <a:t> </a:t>
            </a:r>
            <a:r>
              <a:rPr lang="bg-BG" sz="3900" dirty="0">
                <a:solidFill>
                  <a:schemeClr val="bg2"/>
                </a:solidFill>
              </a:rPr>
              <a:t>са</a:t>
            </a:r>
            <a:r>
              <a:rPr lang="en-US" sz="3900" dirty="0">
                <a:solidFill>
                  <a:schemeClr val="bg2"/>
                </a:solidFill>
              </a:rPr>
              <a:t> </a:t>
            </a:r>
            <a:r>
              <a:rPr lang="bg-BG" sz="39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инстанции</a:t>
            </a:r>
            <a:r>
              <a:rPr lang="en-US" sz="39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39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на дадения клас</a:t>
            </a:r>
            <a:endParaRPr lang="en-US" sz="39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bg-BG" sz="3900" dirty="0">
                <a:solidFill>
                  <a:schemeClr val="bg2"/>
                </a:solidFill>
              </a:rPr>
              <a:t>Класовете имат </a:t>
            </a:r>
            <a:r>
              <a:rPr lang="bg-BG" sz="39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полета</a:t>
            </a:r>
            <a:r>
              <a:rPr lang="en-US" sz="3900" dirty="0">
                <a:solidFill>
                  <a:schemeClr val="bg2"/>
                </a:solidFill>
              </a:rPr>
              <a:t>, </a:t>
            </a:r>
            <a:r>
              <a:rPr lang="bg-BG" sz="39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свойства</a:t>
            </a:r>
            <a:r>
              <a:rPr lang="en-US" sz="3900" dirty="0">
                <a:solidFill>
                  <a:schemeClr val="bg2"/>
                </a:solidFill>
              </a:rPr>
              <a:t>, </a:t>
            </a:r>
            <a:r>
              <a:rPr lang="bg-BG" sz="39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методи</a:t>
            </a:r>
            <a:r>
              <a:rPr lang="en-US" sz="3900" dirty="0">
                <a:solidFill>
                  <a:schemeClr val="bg2"/>
                </a:solidFill>
              </a:rPr>
              <a:t>, </a:t>
            </a:r>
            <a:r>
              <a:rPr lang="bg-BG" sz="39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конструктори</a:t>
            </a:r>
            <a:r>
              <a:rPr lang="en-US" sz="3900" dirty="0">
                <a:solidFill>
                  <a:schemeClr val="bg2"/>
                </a:solidFill>
              </a:rPr>
              <a:t> </a:t>
            </a:r>
            <a:r>
              <a:rPr lang="bg-BG" sz="3900" dirty="0">
                <a:solidFill>
                  <a:schemeClr val="bg2"/>
                </a:solidFill>
              </a:rPr>
              <a:t>и други членове</a:t>
            </a:r>
            <a:endParaRPr lang="en-US" sz="39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bg-BG" sz="3900" dirty="0">
                <a:solidFill>
                  <a:schemeClr val="bg2"/>
                </a:solidFill>
              </a:rPr>
              <a:t>Конструктори</a:t>
            </a:r>
            <a:r>
              <a:rPr lang="en-US" sz="3900" dirty="0">
                <a:solidFill>
                  <a:schemeClr val="bg2"/>
                </a:solidFill>
              </a:rPr>
              <a:t>: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bg-BG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Извикват се</a:t>
            </a:r>
            <a:r>
              <a:rPr lang="en-US" sz="3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3600" dirty="0">
                <a:solidFill>
                  <a:schemeClr val="bg2"/>
                </a:solidFill>
              </a:rPr>
              <a:t>при създаване на </a:t>
            </a:r>
            <a:r>
              <a:rPr lang="bg-BG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нови инстанции</a:t>
            </a:r>
            <a:endParaRPr lang="en-US" sz="36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bg-BG" sz="3600" b="1" dirty="0">
                <a:solidFill>
                  <a:schemeClr val="bg2"/>
                </a:solidFill>
              </a:rPr>
              <a:t>Инициализират</a:t>
            </a:r>
            <a:r>
              <a:rPr lang="en-US" sz="3600" dirty="0">
                <a:solidFill>
                  <a:schemeClr val="bg2"/>
                </a:solidFill>
              </a:rPr>
              <a:t> </a:t>
            </a:r>
            <a:r>
              <a:rPr lang="bg-BG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състоянието (</a:t>
            </a:r>
            <a:r>
              <a:rPr lang="en-US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state)</a:t>
            </a: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3600" dirty="0">
                <a:solidFill>
                  <a:schemeClr val="bg2"/>
                </a:solidFill>
              </a:rPr>
              <a:t>на обекта</a:t>
            </a:r>
            <a:endParaRPr lang="en-US" sz="3600" b="1" dirty="0">
              <a:solidFill>
                <a:schemeClr val="bg2"/>
              </a:solidFill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43D3240E-A84C-F241-53E5-C462F99783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9122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704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155" y="1524496"/>
            <a:ext cx="2403690" cy="2403690"/>
          </a:xfrm>
          <a:prstGeom prst="rect">
            <a:avLst/>
          </a:prstGeom>
        </p:spPr>
      </p:pic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C3B11ED2-3D36-5396-6911-E4760F2C331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ru-RU"/>
              <a:t>Какво е обект? Какво е клас?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66813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9A90A9FF-28F1-782D-9507-EC7B25461B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45117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866000" y="909000"/>
            <a:ext cx="10129234" cy="554658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bg-BG" sz="2800" dirty="0"/>
              <a:t> </a:t>
            </a:r>
            <a:r>
              <a:rPr lang="bg-BG" sz="2800" b="1" dirty="0">
                <a:solidFill>
                  <a:schemeClr val="bg1"/>
                </a:solidFill>
              </a:rPr>
              <a:t>Обектът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bg-BG" sz="2800" dirty="0"/>
              <a:t>е</a:t>
            </a:r>
            <a:r>
              <a:rPr lang="en-US" sz="2800" dirty="0"/>
              <a:t> </a:t>
            </a:r>
            <a:r>
              <a:rPr lang="bg-BG" sz="2800" dirty="0"/>
              <a:t>съвкупност от </a:t>
            </a:r>
            <a:r>
              <a:rPr lang="bg-BG" sz="2800" b="1" dirty="0"/>
              <a:t>именувани</a:t>
            </a:r>
            <a:r>
              <a:rPr lang="bg-BG" sz="2800" dirty="0"/>
              <a:t> стойности.</a:t>
            </a:r>
            <a:endParaRPr lang="en-US" sz="2800" dirty="0"/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bg-BG" sz="2800" dirty="0"/>
              <a:t>Например обект за рожден ден съдържа </a:t>
            </a:r>
            <a:r>
              <a:rPr lang="bg-BG" sz="2800" b="1" dirty="0">
                <a:solidFill>
                  <a:schemeClr val="bg1"/>
                </a:solidFill>
              </a:rPr>
              <a:t>ден</a:t>
            </a:r>
            <a:r>
              <a:rPr lang="bg-BG" sz="2800" dirty="0"/>
              <a:t>,</a:t>
            </a:r>
            <a:r>
              <a:rPr lang="bg-BG" sz="2800" b="1" dirty="0">
                <a:solidFill>
                  <a:schemeClr val="bg1"/>
                </a:solidFill>
              </a:rPr>
              <a:t> месец </a:t>
            </a:r>
            <a:r>
              <a:rPr lang="bg-BG" sz="2800" dirty="0"/>
              <a:t>и</a:t>
            </a:r>
            <a:r>
              <a:rPr lang="bg-BG" sz="2800" b="1" dirty="0">
                <a:solidFill>
                  <a:schemeClr val="bg1"/>
                </a:solidFill>
              </a:rPr>
              <a:t> година.</a:t>
            </a:r>
            <a:endParaRPr lang="en-US" sz="2800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bg-BG" sz="2800" dirty="0"/>
              <a:t>Създаване</a:t>
            </a:r>
            <a:r>
              <a:rPr lang="en-US" sz="2800" dirty="0"/>
              <a:t> </a:t>
            </a:r>
            <a:r>
              <a:rPr lang="bg-BG" sz="2800" dirty="0"/>
              <a:t>на обект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bg-BG" sz="2800" dirty="0"/>
              <a:t>за</a:t>
            </a:r>
            <a:r>
              <a:rPr lang="bg-BG" sz="2800" b="1" dirty="0">
                <a:solidFill>
                  <a:schemeClr val="bg1"/>
                </a:solidFill>
              </a:rPr>
              <a:t> рожден ден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dirty="0"/>
              <a:t>: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Обекти</a:t>
            </a:r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136000" y="5991712"/>
            <a:ext cx="9860705" cy="5872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>
              <a:spcBef>
                <a:spcPts val="600"/>
              </a:spcBef>
              <a:spcAft>
                <a:spcPts val="600"/>
              </a:spcAft>
            </a:pPr>
            <a:r>
              <a:rPr lang="pt-BR" sz="2399" b="1" noProof="1">
                <a:solidFill>
                  <a:schemeClr val="bg1"/>
                </a:solidFill>
                <a:latin typeface="Consolas" pitchFamily="49" charset="0"/>
              </a:rPr>
              <a:t>var</a:t>
            </a:r>
            <a:r>
              <a:rPr lang="pt-BR" sz="2399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pt-BR" sz="2399" b="1" noProof="1">
                <a:latin typeface="Consolas" pitchFamily="49" charset="0"/>
              </a:rPr>
              <a:t>birthday</a:t>
            </a:r>
            <a:r>
              <a:rPr lang="pt-BR" sz="2399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= </a:t>
            </a:r>
            <a:r>
              <a:rPr lang="pt-BR" sz="2399" b="1" noProof="1">
                <a:solidFill>
                  <a:schemeClr val="bg1"/>
                </a:solidFill>
                <a:latin typeface="Consolas" pitchFamily="49" charset="0"/>
              </a:rPr>
              <a:t>new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{ </a:t>
            </a:r>
            <a:r>
              <a:rPr lang="en-US" sz="2399" b="1" noProof="1">
                <a:latin typeface="Consolas" pitchFamily="49" charset="0"/>
              </a:rPr>
              <a:t>Day = </a:t>
            </a:r>
            <a:r>
              <a:rPr lang="pt-BR" sz="2399" b="1" noProof="1">
                <a:latin typeface="Consolas" pitchFamily="49" charset="0"/>
              </a:rPr>
              <a:t>22, Month</a:t>
            </a:r>
            <a:r>
              <a:rPr lang="en-US" sz="2399" b="1" noProof="1">
                <a:latin typeface="Consolas" pitchFamily="49" charset="0"/>
              </a:rPr>
              <a:t> </a:t>
            </a:r>
            <a:r>
              <a:rPr lang="pt-BR" sz="2399" b="1" noProof="1">
                <a:latin typeface="Consolas" pitchFamily="49" charset="0"/>
              </a:rPr>
              <a:t>=</a:t>
            </a:r>
            <a:r>
              <a:rPr lang="en-US" sz="2399" b="1" noProof="1">
                <a:latin typeface="Consolas" pitchFamily="49" charset="0"/>
              </a:rPr>
              <a:t> </a:t>
            </a:r>
            <a:r>
              <a:rPr lang="pt-BR" sz="2399" b="1" noProof="1">
                <a:latin typeface="Consolas" pitchFamily="49" charset="0"/>
              </a:rPr>
              <a:t>6, Year</a:t>
            </a:r>
            <a:r>
              <a:rPr lang="en-US" sz="2399" b="1" noProof="1">
                <a:latin typeface="Consolas" pitchFamily="49" charset="0"/>
              </a:rPr>
              <a:t> </a:t>
            </a:r>
            <a:r>
              <a:rPr lang="pt-BR" sz="2399" b="1" noProof="1">
                <a:latin typeface="Consolas" pitchFamily="49" charset="0"/>
              </a:rPr>
              <a:t>=</a:t>
            </a:r>
            <a:r>
              <a:rPr lang="en-US" sz="2399" b="1" noProof="1">
                <a:latin typeface="Consolas" pitchFamily="49" charset="0"/>
              </a:rPr>
              <a:t> </a:t>
            </a:r>
            <a:r>
              <a:rPr lang="pt-BR" sz="2399" b="1" noProof="1">
                <a:latin typeface="Consolas" pitchFamily="49" charset="0"/>
              </a:rPr>
              <a:t>1990 </a:t>
            </a:r>
            <a:r>
              <a:rPr lang="pt-BR" sz="2399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  <a:r>
              <a:rPr lang="pt-BR" sz="2399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;</a:t>
            </a:r>
            <a:endParaRPr lang="en-US" sz="2399" b="1" noProof="1">
              <a:solidFill>
                <a:schemeClr val="tx1">
                  <a:lumMod val="75000"/>
                </a:schemeClr>
              </a:solidFill>
              <a:latin typeface="Consolas" pitchFamily="49" charset="0"/>
            </a:endParaRPr>
          </a:p>
        </p:txBody>
      </p:sp>
      <p:graphicFrame>
        <p:nvGraphicFramePr>
          <p:cNvPr id="21" name="Group 134">
            <a:extLst>
              <a:ext uri="{FF2B5EF4-FFF2-40B4-BE49-F238E27FC236}">
                <a16:creationId xmlns:a16="http://schemas.microsoft.com/office/drawing/2014/main" id="{4907AD29-B8BB-4C0D-A5BC-5AAC61FDE79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1228232"/>
              </p:ext>
            </p:extLst>
          </p:nvPr>
        </p:nvGraphicFramePr>
        <p:xfrm>
          <a:off x="2136001" y="3111984"/>
          <a:ext cx="2140371" cy="2460180"/>
        </p:xfrm>
        <a:graphic>
          <a:graphicData uri="http://schemas.openxmlformats.org/drawingml/2006/table">
            <a:tbl>
              <a:tblPr/>
              <a:tblGrid>
                <a:gridCol w="21403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296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Birthday</a:t>
                      </a:r>
                    </a:p>
                  </a:txBody>
                  <a:tcPr marL="142689" marR="142689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16770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 = 22</a:t>
                      </a:r>
                    </a:p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Month = 6</a:t>
                      </a:r>
                    </a:p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Year = 1990</a:t>
                      </a:r>
                    </a:p>
                  </a:txBody>
                  <a:tcPr marL="142689" marR="142689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AutoShape 6">
            <a:extLst>
              <a:ext uri="{FF2B5EF4-FFF2-40B4-BE49-F238E27FC236}">
                <a16:creationId xmlns:a16="http://schemas.microsoft.com/office/drawing/2014/main" id="{90DDD43D-0161-469D-A6DC-F94C5D25CA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2330" y="4909156"/>
            <a:ext cx="3837687" cy="961327"/>
          </a:xfrm>
          <a:prstGeom prst="wedgeRoundRectCallout">
            <a:avLst>
              <a:gd name="adj1" fmla="val -79254"/>
              <a:gd name="adj2" fmla="val 7000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dirty="0">
                <a:solidFill>
                  <a:srgbClr val="FFFFFF"/>
                </a:solidFill>
              </a:rPr>
              <a:t>Операторът</a:t>
            </a:r>
            <a:r>
              <a:rPr lang="en-US" sz="2399" b="1" dirty="0">
                <a:solidFill>
                  <a:srgbClr val="FFFFFF"/>
                </a:solidFill>
              </a:rPr>
              <a:t> </a:t>
            </a:r>
            <a:r>
              <a:rPr lang="en-US" sz="2399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2399" b="1" dirty="0">
                <a:solidFill>
                  <a:srgbClr val="FFFFFF"/>
                </a:solidFill>
              </a:rPr>
              <a:t> </a:t>
            </a:r>
            <a:r>
              <a:rPr lang="bg-BG" sz="2399" b="1" dirty="0">
                <a:solidFill>
                  <a:srgbClr val="FFFFFF"/>
                </a:solidFill>
              </a:rPr>
              <a:t>създава нов обект</a:t>
            </a:r>
            <a:r>
              <a:rPr lang="en-US" sz="2399" b="1" dirty="0">
                <a:solidFill>
                  <a:srgbClr val="FFFFFF"/>
                </a:solidFill>
              </a:rPr>
              <a:t> (</a:t>
            </a:r>
            <a:r>
              <a:rPr lang="bg-BG" sz="2399" b="1" dirty="0">
                <a:solidFill>
                  <a:srgbClr val="FFFFFF"/>
                </a:solidFill>
              </a:rPr>
              <a:t>безтипов</a:t>
            </a:r>
            <a:r>
              <a:rPr lang="en-US" sz="2399" b="1" dirty="0">
                <a:solidFill>
                  <a:srgbClr val="FFFFFF"/>
                </a:solidFill>
              </a:rPr>
              <a:t>)</a:t>
            </a:r>
            <a:endParaRPr lang="bg-BG" sz="2399" b="1" dirty="0">
              <a:solidFill>
                <a:srgbClr val="FFFFFF"/>
              </a:solidFill>
            </a:endParaRPr>
          </a:p>
        </p:txBody>
      </p:sp>
      <p:sp>
        <p:nvSpPr>
          <p:cNvPr id="19" name="AutoShape 6">
            <a:extLst>
              <a:ext uri="{FF2B5EF4-FFF2-40B4-BE49-F238E27FC236}">
                <a16:creationId xmlns:a16="http://schemas.microsoft.com/office/drawing/2014/main" id="{9ACE39C4-BED2-4D33-B700-6C2198B7F2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6371" y="4418365"/>
            <a:ext cx="1668819" cy="961327"/>
          </a:xfrm>
          <a:prstGeom prst="wedgeRoundRectCallout">
            <a:avLst>
              <a:gd name="adj1" fmla="val -61767"/>
              <a:gd name="adj2" fmla="val -2150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>
                <a:solidFill>
                  <a:srgbClr val="FFFFFF"/>
                </a:solidFill>
              </a:rPr>
              <a:t>Свойства на обекта</a:t>
            </a:r>
          </a:p>
        </p:txBody>
      </p:sp>
      <p:sp>
        <p:nvSpPr>
          <p:cNvPr id="18" name="AutoShape 6">
            <a:extLst>
              <a:ext uri="{FF2B5EF4-FFF2-40B4-BE49-F238E27FC236}">
                <a16:creationId xmlns:a16="http://schemas.microsoft.com/office/drawing/2014/main" id="{56380680-96BA-45A4-9AAC-B6724FDE79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6370" y="3187994"/>
            <a:ext cx="1367404" cy="923525"/>
          </a:xfrm>
          <a:prstGeom prst="wedgeRoundRectCallout">
            <a:avLst>
              <a:gd name="adj1" fmla="val -65076"/>
              <a:gd name="adj2" fmla="val -231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>
                <a:solidFill>
                  <a:srgbClr val="FFFFFF"/>
                </a:solidFill>
              </a:rPr>
              <a:t>Име на обекта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D7DFF9FC-6F4D-A07D-5452-2E758F0AB40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99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9" grpId="0" animBg="1"/>
      <p:bldP spid="19" grpId="0" animBg="1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Класове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498192" y="984041"/>
            <a:ext cx="10235140" cy="5274674"/>
          </a:xfrm>
        </p:spPr>
        <p:txBody>
          <a:bodyPr>
            <a:normAutofit/>
          </a:bodyPr>
          <a:lstStyle/>
          <a:p>
            <a:r>
              <a:rPr lang="bg-BG" sz="3200" dirty="0"/>
              <a:t>В програмирането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класовете</a:t>
            </a:r>
            <a:r>
              <a:rPr lang="en-US" sz="3200" dirty="0"/>
              <a:t> </a:t>
            </a:r>
            <a:r>
              <a:rPr lang="bg-BG" sz="3200" dirty="0"/>
              <a:t>задават </a:t>
            </a:r>
            <a:r>
              <a:rPr lang="bg-BG" sz="3200" b="1" dirty="0">
                <a:solidFill>
                  <a:schemeClr val="bg1"/>
                </a:solidFill>
              </a:rPr>
              <a:t>структура</a:t>
            </a:r>
            <a:r>
              <a:rPr lang="en-US" sz="3200" dirty="0"/>
              <a:t> </a:t>
            </a:r>
            <a:r>
              <a:rPr lang="bg-BG" sz="3200" dirty="0"/>
              <a:t>на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обектите</a:t>
            </a:r>
            <a:endParaRPr lang="en-US" sz="3200" b="1" dirty="0">
              <a:solidFill>
                <a:schemeClr val="bg1"/>
              </a:solidFill>
            </a:endParaRPr>
          </a:p>
          <a:p>
            <a:pPr lvl="1"/>
            <a:r>
              <a:rPr lang="bg-BG" sz="3200" dirty="0"/>
              <a:t>Имат ролята на </a:t>
            </a:r>
            <a:r>
              <a:rPr lang="bg-BG" sz="3200" b="1" dirty="0">
                <a:solidFill>
                  <a:schemeClr val="bg1"/>
                </a:solidFill>
              </a:rPr>
              <a:t>шаблон</a:t>
            </a:r>
            <a:r>
              <a:rPr lang="bg-BG" sz="3200" dirty="0"/>
              <a:t> за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обекти</a:t>
            </a:r>
            <a:r>
              <a:rPr lang="en-US" sz="3200" dirty="0"/>
              <a:t> </a:t>
            </a:r>
            <a:r>
              <a:rPr lang="bg-BG" sz="3200" dirty="0"/>
              <a:t>от един и същ тип</a:t>
            </a:r>
            <a:endParaRPr lang="en-US" sz="3200" dirty="0"/>
          </a:p>
          <a:p>
            <a:r>
              <a:rPr lang="bg-BG" sz="3200" dirty="0"/>
              <a:t>Класовете дефинират</a:t>
            </a:r>
            <a:r>
              <a:rPr lang="en-US" sz="3200" dirty="0"/>
              <a:t>:</a:t>
            </a:r>
          </a:p>
          <a:p>
            <a:pPr lvl="1"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Данни</a:t>
            </a:r>
            <a:r>
              <a:rPr lang="en-US" sz="3200" dirty="0"/>
              <a:t> (</a:t>
            </a:r>
            <a:r>
              <a:rPr lang="bg-BG" sz="3200" dirty="0"/>
              <a:t>полета, свойства</a:t>
            </a:r>
            <a:r>
              <a:rPr lang="en-US" sz="3200" dirty="0"/>
              <a:t>), </a:t>
            </a:r>
            <a:r>
              <a:rPr lang="bg-BG" sz="3200" dirty="0"/>
              <a:t>например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Day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Month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Year</a:t>
            </a:r>
          </a:p>
          <a:p>
            <a:pPr lvl="1"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Действия</a:t>
            </a:r>
            <a:r>
              <a:rPr lang="en-US" sz="3200" dirty="0"/>
              <a:t> (</a:t>
            </a:r>
            <a:r>
              <a:rPr lang="bg-BG" sz="3200" dirty="0"/>
              <a:t>методи</a:t>
            </a:r>
            <a:r>
              <a:rPr lang="en-US" sz="3200" dirty="0"/>
              <a:t>), </a:t>
            </a:r>
            <a:r>
              <a:rPr lang="bg-BG" sz="3200" dirty="0"/>
              <a:t>например</a:t>
            </a:r>
            <a:r>
              <a:rPr lang="en-US" sz="3200" dirty="0"/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AddDays(count)</a:t>
            </a:r>
            <a:r>
              <a:rPr lang="en-US" sz="3200" dirty="0"/>
              <a:t>,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Subtract(date)</a:t>
            </a:r>
            <a:endParaRPr lang="en-US" sz="3200" dirty="0">
              <a:solidFill>
                <a:schemeClr val="bg1"/>
              </a:solidFill>
            </a:endParaRPr>
          </a:p>
          <a:p>
            <a:endParaRPr lang="en-US" sz="3200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25AD4312-75AD-68B4-696F-3A79F652F1E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205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296957" y="988048"/>
            <a:ext cx="7634043" cy="554514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/>
              <a:t>Един клас може да има множество инстанции </a:t>
            </a:r>
            <a:r>
              <a:rPr lang="en-US" sz="3200"/>
              <a:t>(</a:t>
            </a:r>
            <a:r>
              <a:rPr lang="bg-BG" sz="3200"/>
              <a:t>обекти</a:t>
            </a:r>
            <a:r>
              <a:rPr lang="en-US" sz="3200"/>
              <a:t>)</a:t>
            </a:r>
          </a:p>
          <a:p>
            <a:pPr>
              <a:lnSpc>
                <a:spcPct val="100000"/>
              </a:lnSpc>
            </a:pPr>
            <a:endParaRPr lang="en-US" sz="3200"/>
          </a:p>
          <a:p>
            <a:pPr>
              <a:lnSpc>
                <a:spcPct val="100000"/>
              </a:lnSpc>
            </a:pPr>
            <a:endParaRPr lang="en-US" sz="3200"/>
          </a:p>
          <a:p>
            <a:pPr>
              <a:lnSpc>
                <a:spcPct val="100000"/>
              </a:lnSpc>
            </a:pPr>
            <a:endParaRPr lang="en-US" sz="3200"/>
          </a:p>
          <a:p>
            <a:pPr>
              <a:lnSpc>
                <a:spcPct val="100000"/>
              </a:lnSpc>
            </a:pPr>
            <a:endParaRPr lang="en-US" sz="3200"/>
          </a:p>
          <a:p>
            <a:pPr lvl="1">
              <a:lnSpc>
                <a:spcPct val="100000"/>
              </a:lnSpc>
            </a:pPr>
            <a:r>
              <a:rPr lang="bg-BG" sz="3200"/>
              <a:t>Примерен клас</a:t>
            </a:r>
            <a:r>
              <a:rPr lang="en-US" sz="3200"/>
              <a:t>: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DateTime</a:t>
            </a:r>
          </a:p>
          <a:p>
            <a:pPr lvl="1">
              <a:lnSpc>
                <a:spcPct val="100000"/>
              </a:lnSpc>
            </a:pPr>
            <a:r>
              <a:rPr lang="bg-BG" sz="3200"/>
              <a:t>Примерни обекти</a:t>
            </a:r>
            <a:r>
              <a:rPr lang="en-US" sz="3200"/>
              <a:t>:</a:t>
            </a:r>
            <a:r>
              <a:rPr lang="bg-BG" sz="3200"/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peterBirthday</a:t>
            </a:r>
            <a:r>
              <a:rPr lang="en-US" sz="3200"/>
              <a:t>,</a:t>
            </a:r>
            <a:br>
              <a:rPr lang="bg-BG" sz="3200"/>
            </a:b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mariaBirthday</a:t>
            </a:r>
          </a:p>
          <a:p>
            <a:endParaRPr lang="en-US" sz="320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Класове</a:t>
            </a:r>
            <a:endParaRPr lang="en-US"/>
          </a:p>
        </p:txBody>
      </p:sp>
      <p:pic>
        <p:nvPicPr>
          <p:cNvPr id="3076" name="Picture 4" descr="My Personal Blog: Konsep OOP Kelas dan Obje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6000" y="2045621"/>
            <a:ext cx="4867252" cy="2463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F755F3FD-0617-F0E5-824B-B8C82FE95946}"/>
              </a:ext>
            </a:extLst>
          </p:cNvPr>
          <p:cNvGrpSpPr/>
          <p:nvPr/>
        </p:nvGrpSpPr>
        <p:grpSpPr>
          <a:xfrm>
            <a:off x="8773549" y="1236542"/>
            <a:ext cx="2971026" cy="2372458"/>
            <a:chOff x="9294812" y="1741724"/>
            <a:chExt cx="2133600" cy="2373076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F0A4694C-FFB6-3BC4-4553-9316BFB5C3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4812" y="1741724"/>
              <a:ext cx="2133600" cy="1001474"/>
            </a:xfrm>
            <a:prstGeom prst="rect">
              <a:avLst/>
            </a:prstGeom>
            <a:solidFill>
              <a:schemeClr val="accent6">
                <a:lumMod val="1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7972" tIns="107972" rIns="107972" bIns="107972">
              <a:noAutofit/>
            </a:bodyPr>
            <a:lstStyle/>
            <a:p>
              <a:pPr algn="ctr"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anose="020B0609020204030204" pitchFamily="49" charset="0"/>
                </a:rPr>
                <a:t>object</a:t>
              </a:r>
              <a:br>
                <a:rPr lang="en-US" sz="2799" noProof="1">
                  <a:latin typeface="Consolas" panose="020B0609020204030204" pitchFamily="49" charset="0"/>
                </a:rPr>
              </a:br>
              <a:r>
                <a:rPr lang="en-US" sz="2799" b="1" noProof="1">
                  <a:latin typeface="Consolas" panose="020B0609020204030204" pitchFamily="49" charset="0"/>
                </a:rPr>
                <a:t>peterBirthday</a:t>
              </a:r>
            </a:p>
          </p:txBody>
        </p:sp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423220D3-8308-D779-25E9-EA625B7B62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4812" y="2743200"/>
              <a:ext cx="2133600" cy="13716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7972" tIns="107972" rIns="107972" bIns="107972">
              <a:noAutofit/>
            </a:bodyPr>
            <a:lstStyle/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anose="020B0609020204030204" pitchFamily="49" charset="0"/>
                </a:rPr>
                <a:t>Day = 27</a:t>
              </a:r>
            </a:p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anose="020B0609020204030204" pitchFamily="49" charset="0"/>
                </a:rPr>
                <a:t>Month = 11</a:t>
              </a:r>
            </a:p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anose="020B0609020204030204" pitchFamily="49" charset="0"/>
                </a:rPr>
                <a:t>Year = 1996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11F91DA-61E4-4D37-CECF-0B74DE1EF2D6}"/>
              </a:ext>
            </a:extLst>
          </p:cNvPr>
          <p:cNvGrpSpPr/>
          <p:nvPr/>
        </p:nvGrpSpPr>
        <p:grpSpPr>
          <a:xfrm>
            <a:off x="8773549" y="3936542"/>
            <a:ext cx="2971026" cy="2372458"/>
            <a:chOff x="9294812" y="1741724"/>
            <a:chExt cx="2133600" cy="2373076"/>
          </a:xfrm>
        </p:grpSpPr>
        <p:sp>
          <p:nvSpPr>
            <p:cNvPr id="13" name="Rectangle 3">
              <a:extLst>
                <a:ext uri="{FF2B5EF4-FFF2-40B4-BE49-F238E27FC236}">
                  <a16:creationId xmlns:a16="http://schemas.microsoft.com/office/drawing/2014/main" id="{433AAB88-E081-CA56-D814-8505EEC57D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4812" y="1741724"/>
              <a:ext cx="2133600" cy="1001474"/>
            </a:xfrm>
            <a:prstGeom prst="rect">
              <a:avLst/>
            </a:prstGeom>
            <a:solidFill>
              <a:schemeClr val="accent6">
                <a:lumMod val="1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7972" tIns="107972" rIns="107972" bIns="107972">
              <a:noAutofit/>
            </a:bodyPr>
            <a:lstStyle/>
            <a:p>
              <a:pPr algn="ctr"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anose="020B0609020204030204" pitchFamily="49" charset="0"/>
                </a:rPr>
                <a:t>object</a:t>
              </a:r>
              <a:br>
                <a:rPr lang="en-US" sz="2799" noProof="1">
                  <a:latin typeface="Consolas" panose="020B0609020204030204" pitchFamily="49" charset="0"/>
                </a:rPr>
              </a:br>
              <a:r>
                <a:rPr lang="en-US" sz="2799" b="1" noProof="1">
                  <a:latin typeface="Consolas" panose="020B0609020204030204" pitchFamily="49" charset="0"/>
                </a:rPr>
                <a:t>mariaBirthday</a:t>
              </a:r>
            </a:p>
          </p:txBody>
        </p:sp>
        <p:sp>
          <p:nvSpPr>
            <p:cNvPr id="14" name="Rectangle 4">
              <a:extLst>
                <a:ext uri="{FF2B5EF4-FFF2-40B4-BE49-F238E27FC236}">
                  <a16:creationId xmlns:a16="http://schemas.microsoft.com/office/drawing/2014/main" id="{16BC6A6F-2439-707A-F585-7E1249BB6F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4812" y="2743200"/>
              <a:ext cx="2133600" cy="13716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7972" tIns="107972" rIns="107972" bIns="107972">
              <a:noAutofit/>
            </a:bodyPr>
            <a:lstStyle/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anose="020B0609020204030204" pitchFamily="49" charset="0"/>
                </a:rPr>
                <a:t>Day = 3</a:t>
              </a:r>
            </a:p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anose="020B0609020204030204" pitchFamily="49" charset="0"/>
                </a:rPr>
                <a:t>Month = 10</a:t>
              </a:r>
            </a:p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anose="020B0609020204030204" pitchFamily="49" charset="0"/>
                </a:rPr>
                <a:t>Year = 2002</a:t>
              </a:r>
            </a:p>
          </p:txBody>
        </p:sp>
      </p:grpSp>
      <p:sp>
        <p:nvSpPr>
          <p:cNvPr id="8" name="Slide Number">
            <a:extLst>
              <a:ext uri="{FF2B5EF4-FFF2-40B4-BE49-F238E27FC236}">
                <a16:creationId xmlns:a16="http://schemas.microsoft.com/office/drawing/2014/main" id="{F35EE53B-657B-D821-E60C-4B6361C02F4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916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/>
              <a:t>Обекти</a:t>
            </a:r>
            <a:r>
              <a:rPr lang="en-GB"/>
              <a:t> </a:t>
            </a:r>
            <a:r>
              <a:rPr lang="en-US"/>
              <a:t>(</a:t>
            </a:r>
            <a:r>
              <a:rPr lang="bg-BG"/>
              <a:t>Инстанции на класове</a:t>
            </a:r>
            <a:r>
              <a:rPr lang="en-GB"/>
              <a:t>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57078" y="1121745"/>
            <a:ext cx="10036622" cy="554514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599" dirty="0"/>
              <a:t>Създаването на обект от дефиниран клас се нарича </a:t>
            </a:r>
            <a:r>
              <a:rPr lang="bg-BG" sz="3599" b="1" dirty="0">
                <a:solidFill>
                  <a:schemeClr val="bg1"/>
                </a:solidFill>
              </a:rPr>
              <a:t>инстанциране</a:t>
            </a:r>
            <a:endParaRPr lang="en-GB" sz="3599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599" b="1" dirty="0">
                <a:solidFill>
                  <a:schemeClr val="bg1"/>
                </a:solidFill>
              </a:rPr>
              <a:t>Инстанцията</a:t>
            </a:r>
            <a:r>
              <a:rPr lang="en-GB" sz="3599" dirty="0"/>
              <a:t> </a:t>
            </a:r>
            <a:r>
              <a:rPr lang="bg-BG" sz="3599" dirty="0"/>
              <a:t>е самият обект</a:t>
            </a:r>
            <a:r>
              <a:rPr lang="en-GB" sz="3599" dirty="0"/>
              <a:t>, </a:t>
            </a:r>
            <a:r>
              <a:rPr lang="bg-BG" sz="3599" dirty="0"/>
              <a:t>който се създава по време на изпълнение (</a:t>
            </a:r>
            <a:r>
              <a:rPr lang="en-US" sz="3599" dirty="0"/>
              <a:t>runtime)</a:t>
            </a:r>
            <a:endParaRPr lang="en-GB" sz="3599" dirty="0"/>
          </a:p>
          <a:p>
            <a:pPr>
              <a:lnSpc>
                <a:spcPct val="100000"/>
              </a:lnSpc>
            </a:pPr>
            <a:r>
              <a:rPr lang="bg-BG" sz="3599" dirty="0"/>
              <a:t>Всички инстанции имат еднакво </a:t>
            </a:r>
            <a:r>
              <a:rPr lang="bg-BG" sz="3599" b="1" dirty="0">
                <a:solidFill>
                  <a:schemeClr val="bg1"/>
                </a:solidFill>
              </a:rPr>
              <a:t>поведение</a:t>
            </a:r>
            <a:r>
              <a:rPr lang="en-GB" sz="3599" dirty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en-US" sz="3599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2CFCF8-2C3F-4981-B15E-D0F1590A4F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3593" y="4365104"/>
            <a:ext cx="8934073" cy="18180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>
              <a:spcBef>
                <a:spcPts val="600"/>
              </a:spcBef>
              <a:spcAft>
                <a:spcPts val="600"/>
              </a:spcAft>
            </a:pPr>
            <a:r>
              <a:rPr lang="en-GB" sz="2799" b="1" noProof="1">
                <a:solidFill>
                  <a:schemeClr val="bg1"/>
                </a:solidFill>
                <a:latin typeface="Consolas" pitchFamily="49" charset="0"/>
              </a:rPr>
              <a:t>DateTime</a:t>
            </a:r>
            <a:r>
              <a:rPr lang="en-GB" sz="2799" b="1" noProof="1">
                <a:latin typeface="Consolas" pitchFamily="49" charset="0"/>
              </a:rPr>
              <a:t> date1 = </a:t>
            </a:r>
            <a:r>
              <a:rPr lang="en-GB" sz="2799" b="1" noProof="1">
                <a:solidFill>
                  <a:schemeClr val="bg1"/>
                </a:solidFill>
                <a:latin typeface="Consolas" pitchFamily="49" charset="0"/>
              </a:rPr>
              <a:t>new DateTime</a:t>
            </a:r>
            <a:r>
              <a:rPr lang="en-GB" sz="2799" b="1" noProof="1">
                <a:latin typeface="Consolas" pitchFamily="49" charset="0"/>
              </a:rPr>
              <a:t>(2018, 5, 5);</a:t>
            </a:r>
            <a:endParaRPr lang="en-US" sz="2799" b="1" noProof="1">
              <a:latin typeface="Consolas" pitchFamily="49" charset="0"/>
            </a:endParaRPr>
          </a:p>
          <a:p>
            <a:pPr defTabSz="1218072">
              <a:spcBef>
                <a:spcPts val="600"/>
              </a:spcBef>
              <a:spcAft>
                <a:spcPts val="600"/>
              </a:spcAft>
            </a:pPr>
            <a:r>
              <a:rPr lang="en-GB" sz="2799" b="1" noProof="1">
                <a:solidFill>
                  <a:schemeClr val="bg1"/>
                </a:solidFill>
                <a:latin typeface="Consolas" pitchFamily="49" charset="0"/>
              </a:rPr>
              <a:t>DateTime</a:t>
            </a:r>
            <a:r>
              <a:rPr lang="en-GB" sz="2799" b="1" noProof="1">
                <a:latin typeface="Consolas" pitchFamily="49" charset="0"/>
              </a:rPr>
              <a:t> date2 = </a:t>
            </a:r>
            <a:r>
              <a:rPr lang="en-GB" sz="2799" b="1" noProof="1">
                <a:solidFill>
                  <a:schemeClr val="bg1"/>
                </a:solidFill>
                <a:latin typeface="Consolas" pitchFamily="49" charset="0"/>
              </a:rPr>
              <a:t>new DateTime</a:t>
            </a:r>
            <a:r>
              <a:rPr lang="en-GB" sz="2799" b="1" noProof="1">
                <a:latin typeface="Consolas" pitchFamily="49" charset="0"/>
              </a:rPr>
              <a:t>(2016, 3, 5);</a:t>
            </a:r>
          </a:p>
          <a:p>
            <a:pPr defTabSz="1218072">
              <a:spcBef>
                <a:spcPts val="600"/>
              </a:spcBef>
              <a:spcAft>
                <a:spcPts val="600"/>
              </a:spcAft>
            </a:pPr>
            <a:r>
              <a:rPr lang="en-GB" sz="2799" b="1" noProof="1">
                <a:solidFill>
                  <a:schemeClr val="bg1"/>
                </a:solidFill>
                <a:latin typeface="Consolas" pitchFamily="49" charset="0"/>
              </a:rPr>
              <a:t>DateTime</a:t>
            </a:r>
            <a:r>
              <a:rPr lang="en-GB" sz="2799" b="1" noProof="1">
                <a:latin typeface="Consolas" pitchFamily="49" charset="0"/>
              </a:rPr>
              <a:t> date3 = </a:t>
            </a:r>
            <a:r>
              <a:rPr lang="en-GB" sz="2799" b="1" noProof="1">
                <a:solidFill>
                  <a:schemeClr val="bg1"/>
                </a:solidFill>
                <a:latin typeface="Consolas" pitchFamily="49" charset="0"/>
              </a:rPr>
              <a:t>new DateTime</a:t>
            </a:r>
            <a:r>
              <a:rPr lang="en-GB" sz="2799" b="1" noProof="1">
                <a:latin typeface="Consolas" pitchFamily="49" charset="0"/>
              </a:rPr>
              <a:t>(2013, 12, 31);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71D1EB53-CE27-4C79-9ED0-5095FF3DF9C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Примери: Обекти и класове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37500" y="1269564"/>
            <a:ext cx="11517000" cy="537702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>
              <a:spcBef>
                <a:spcPts val="400"/>
              </a:spcBef>
              <a:spcAft>
                <a:spcPts val="400"/>
              </a:spcAft>
            </a:pPr>
            <a:r>
              <a:rPr lang="en-US" sz="2100" b="1" spc="-20" noProof="1">
                <a:solidFill>
                  <a:schemeClr val="bg1"/>
                </a:solidFill>
                <a:latin typeface="Consolas" pitchFamily="49" charset="0"/>
              </a:rPr>
              <a:t>DateTime</a:t>
            </a:r>
            <a:r>
              <a:rPr lang="en-US" sz="2100" b="1" spc="-20" noProof="1">
                <a:latin typeface="Consolas" pitchFamily="49" charset="0"/>
              </a:rPr>
              <a:t> peterBirthday = </a:t>
            </a:r>
            <a:r>
              <a:rPr lang="en-US" sz="2100" b="1" spc="-20" noProof="1">
                <a:solidFill>
                  <a:schemeClr val="bg1"/>
                </a:solidFill>
                <a:latin typeface="Consolas" pitchFamily="49" charset="0"/>
              </a:rPr>
              <a:t>new DateTime</a:t>
            </a:r>
            <a:r>
              <a:rPr lang="en-US" sz="2100" b="1" spc="-20" noProof="1">
                <a:latin typeface="Consolas" pitchFamily="49" charset="0"/>
              </a:rPr>
              <a:t>(1996, 11, 27);</a:t>
            </a:r>
          </a:p>
          <a:p>
            <a:pPr defTabSz="1218072">
              <a:spcBef>
                <a:spcPts val="400"/>
              </a:spcBef>
              <a:spcAft>
                <a:spcPts val="400"/>
              </a:spcAft>
            </a:pPr>
            <a:r>
              <a:rPr lang="en-US" sz="2100" b="1" spc="-20" noProof="1">
                <a:solidFill>
                  <a:schemeClr val="bg1"/>
                </a:solidFill>
                <a:latin typeface="Consolas" pitchFamily="49" charset="0"/>
              </a:rPr>
              <a:t>DateTime</a:t>
            </a:r>
            <a:r>
              <a:rPr lang="en-US" sz="2100" b="1" spc="-20" noProof="1">
                <a:latin typeface="Consolas" pitchFamily="49" charset="0"/>
              </a:rPr>
              <a:t> mariaBirthday = </a:t>
            </a:r>
            <a:r>
              <a:rPr lang="en-US" sz="2100" b="1" spc="-20" noProof="1">
                <a:solidFill>
                  <a:schemeClr val="bg1"/>
                </a:solidFill>
                <a:latin typeface="Consolas" pitchFamily="49" charset="0"/>
              </a:rPr>
              <a:t>new DateTime</a:t>
            </a:r>
            <a:r>
              <a:rPr lang="en-US" sz="2100" b="1" spc="-20" noProof="1">
                <a:latin typeface="Consolas" pitchFamily="49" charset="0"/>
              </a:rPr>
              <a:t>(1995, 6, 14);</a:t>
            </a:r>
          </a:p>
          <a:p>
            <a:pPr defTabSz="1218072">
              <a:spcBef>
                <a:spcPts val="400"/>
              </a:spcBef>
              <a:spcAft>
                <a:spcPts val="400"/>
              </a:spcAft>
            </a:pPr>
            <a:r>
              <a:rPr lang="en-US" sz="2100" b="1" spc="-20" noProof="1">
                <a:latin typeface="Consolas" pitchFamily="49" charset="0"/>
              </a:rPr>
              <a:t>Console.WriteLine($"Peter's birth date: {peterBirthday:d-MMM-yyyy}"); </a:t>
            </a:r>
          </a:p>
          <a:p>
            <a:pPr defTabSz="1218072">
              <a:spcBef>
                <a:spcPts val="400"/>
              </a:spcBef>
              <a:spcAft>
                <a:spcPts val="400"/>
              </a:spcAft>
            </a:pPr>
            <a:r>
              <a:rPr lang="en-US" sz="2100" b="1" i="1" spc="-20" noProof="1">
                <a:solidFill>
                  <a:schemeClr val="accent2"/>
                </a:solidFill>
                <a:latin typeface="Consolas" pitchFamily="49" charset="0"/>
              </a:rPr>
              <a:t>// 27-Nov-1996</a:t>
            </a:r>
          </a:p>
          <a:p>
            <a:pPr defTabSz="1218072">
              <a:spcBef>
                <a:spcPts val="400"/>
              </a:spcBef>
              <a:spcAft>
                <a:spcPts val="400"/>
              </a:spcAft>
            </a:pPr>
            <a:r>
              <a:rPr lang="en-US" sz="2100" b="1" spc="-20" noProof="1">
                <a:latin typeface="Consolas" pitchFamily="49" charset="0"/>
              </a:rPr>
              <a:t>Console.WriteLine($"Maria's birth date: {mariaBirthday:d-MMM-yyyy}"); </a:t>
            </a:r>
          </a:p>
          <a:p>
            <a:pPr defTabSz="1218072">
              <a:spcBef>
                <a:spcPts val="400"/>
              </a:spcBef>
              <a:spcAft>
                <a:spcPts val="400"/>
              </a:spcAft>
            </a:pPr>
            <a:r>
              <a:rPr lang="en-US" sz="2100" b="1" i="1" spc="-20" noProof="1">
                <a:solidFill>
                  <a:schemeClr val="accent2"/>
                </a:solidFill>
                <a:latin typeface="Consolas" pitchFamily="49" charset="0"/>
              </a:rPr>
              <a:t>// 14-Jun-1995</a:t>
            </a:r>
          </a:p>
          <a:p>
            <a:pPr defTabSz="1218072">
              <a:spcBef>
                <a:spcPts val="400"/>
              </a:spcBef>
              <a:spcAft>
                <a:spcPts val="400"/>
              </a:spcAft>
            </a:pPr>
            <a:r>
              <a:rPr lang="en-US" sz="2100" b="1" spc="-20" noProof="1">
                <a:solidFill>
                  <a:schemeClr val="bg1"/>
                </a:solidFill>
                <a:latin typeface="Consolas" pitchFamily="49" charset="0"/>
              </a:rPr>
              <a:t>DateTime</a:t>
            </a:r>
            <a:r>
              <a:rPr lang="en-US" sz="2100" b="1" spc="-20" noProof="1">
                <a:latin typeface="Consolas" pitchFamily="49" charset="0"/>
              </a:rPr>
              <a:t> mariaAfter18Months = mariaBirthday.</a:t>
            </a:r>
            <a:r>
              <a:rPr lang="en-US" sz="2100" b="1" spc="-20" noProof="1">
                <a:solidFill>
                  <a:schemeClr val="bg1"/>
                </a:solidFill>
                <a:latin typeface="Consolas" pitchFamily="49" charset="0"/>
              </a:rPr>
              <a:t>AddMonths</a:t>
            </a:r>
            <a:r>
              <a:rPr lang="en-US" sz="2100" b="1" spc="-20" noProof="1">
                <a:latin typeface="Consolas" pitchFamily="49" charset="0"/>
              </a:rPr>
              <a:t>(18);</a:t>
            </a:r>
          </a:p>
          <a:p>
            <a:pPr defTabSz="1218072">
              <a:spcBef>
                <a:spcPts val="400"/>
              </a:spcBef>
              <a:spcAft>
                <a:spcPts val="400"/>
              </a:spcAft>
            </a:pPr>
            <a:r>
              <a:rPr lang="en-US" sz="2100" b="1" spc="-20" noProof="1">
                <a:latin typeface="Consolas" panose="020B0609020204030204" pitchFamily="49" charset="0"/>
                <a:cs typeface="Consolas" panose="020B0609020204030204" pitchFamily="49" charset="0"/>
              </a:rPr>
              <a:t>Console.WriteLine($"Maria after 18 months: {mariaAfter18Months:d-MMM-yyyy}"); </a:t>
            </a:r>
          </a:p>
          <a:p>
            <a:pPr defTabSz="1218072">
              <a:spcBef>
                <a:spcPts val="400"/>
              </a:spcBef>
              <a:spcAft>
                <a:spcPts val="400"/>
              </a:spcAft>
            </a:pPr>
            <a:r>
              <a:rPr lang="en-US" sz="2100" b="1" i="1" spc="-20" noProof="1">
                <a:solidFill>
                  <a:schemeClr val="accent2"/>
                </a:solidFill>
                <a:latin typeface="Consolas" pitchFamily="49" charset="0"/>
              </a:rPr>
              <a:t>// 14-Dec-1996</a:t>
            </a:r>
          </a:p>
          <a:p>
            <a:pPr defTabSz="1218072">
              <a:spcBef>
                <a:spcPts val="400"/>
              </a:spcBef>
              <a:spcAft>
                <a:spcPts val="400"/>
              </a:spcAft>
            </a:pPr>
            <a:r>
              <a:rPr lang="en-US" sz="2100" b="1" spc="-20" noProof="1">
                <a:solidFill>
                  <a:schemeClr val="bg1"/>
                </a:solidFill>
                <a:latin typeface="Consolas" pitchFamily="49" charset="0"/>
              </a:rPr>
              <a:t>TimeSpan</a:t>
            </a:r>
            <a:r>
              <a:rPr lang="en-US" sz="2100" b="1" spc="-20" noProof="1">
                <a:latin typeface="Consolas" pitchFamily="49" charset="0"/>
              </a:rPr>
              <a:t> ageDiff = peterBirthday.</a:t>
            </a:r>
            <a:r>
              <a:rPr lang="en-US" sz="2100" b="1" spc="-20" noProof="1">
                <a:solidFill>
                  <a:schemeClr val="bg1"/>
                </a:solidFill>
                <a:latin typeface="Consolas" pitchFamily="49" charset="0"/>
              </a:rPr>
              <a:t>Subtract</a:t>
            </a:r>
            <a:r>
              <a:rPr lang="en-US" sz="2100" b="1" spc="-20" noProof="1">
                <a:latin typeface="Consolas" pitchFamily="49" charset="0"/>
              </a:rPr>
              <a:t>(mariaBirthday);</a:t>
            </a:r>
          </a:p>
          <a:p>
            <a:pPr defTabSz="1218072">
              <a:spcBef>
                <a:spcPts val="400"/>
              </a:spcBef>
              <a:spcAft>
                <a:spcPts val="400"/>
              </a:spcAft>
            </a:pPr>
            <a:r>
              <a:rPr lang="en-US" sz="2100" b="1" spc="-20" noProof="1">
                <a:latin typeface="Consolas" panose="020B0609020204030204" pitchFamily="49" charset="0"/>
                <a:cs typeface="Consolas" panose="020B0609020204030204" pitchFamily="49" charset="0"/>
              </a:rPr>
              <a:t>Console.WriteLine("Maria older than Peter by: {ageDiff.Days} days");</a:t>
            </a:r>
          </a:p>
          <a:p>
            <a:pPr defTabSz="1218072">
              <a:spcBef>
                <a:spcPts val="400"/>
              </a:spcBef>
              <a:spcAft>
                <a:spcPts val="400"/>
              </a:spcAft>
            </a:pPr>
            <a:r>
              <a:rPr lang="en-US" sz="2100" b="1" i="1" spc="-20" noProof="1">
                <a:solidFill>
                  <a:schemeClr val="accent2"/>
                </a:solidFill>
                <a:latin typeface="Consolas" pitchFamily="49" charset="0"/>
              </a:rPr>
              <a:t>// 532 days</a:t>
            </a:r>
            <a:endParaRPr lang="bg-BG" sz="2100" b="1" i="1" spc="-20" noProof="1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7EBA3C68-6BF2-5FFA-0F28-C1B1C428A3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96152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FA2951B-AB40-4AB4-936F-6F699870A6E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155" y="1524496"/>
            <a:ext cx="2403690" cy="2403690"/>
          </a:xfrm>
          <a:prstGeom prst="rect">
            <a:avLst/>
          </a:prstGeom>
        </p:spPr>
      </p:pic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613100DB-1762-4A7B-5867-B10DF84C78A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Дефиниране на прости класове</a:t>
            </a:r>
          </a:p>
        </p:txBody>
      </p:sp>
    </p:spTree>
    <p:extLst>
      <p:ext uri="{BB962C8B-B14F-4D97-AF65-F5344CB8AC3E}">
        <p14:creationId xmlns:p14="http://schemas.microsoft.com/office/powerpoint/2010/main" val="1373768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3981</TotalTime>
  <Words>1859</Words>
  <Application>Microsoft Macintosh PowerPoint</Application>
  <PresentationFormat>Widescreen</PresentationFormat>
  <Paragraphs>346</Paragraphs>
  <Slides>30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Consolas</vt:lpstr>
      <vt:lpstr>Wingdings</vt:lpstr>
      <vt:lpstr>Wingdings 2</vt:lpstr>
      <vt:lpstr>SoftUni</vt:lpstr>
      <vt:lpstr>Класове и обекти</vt:lpstr>
      <vt:lpstr>Съдържание</vt:lpstr>
      <vt:lpstr>Какво е обект? Какво е клас?</vt:lpstr>
      <vt:lpstr>Обекти</vt:lpstr>
      <vt:lpstr>Класове</vt:lpstr>
      <vt:lpstr>Класове</vt:lpstr>
      <vt:lpstr>Обекти (Инстанции на класове)</vt:lpstr>
      <vt:lpstr>Примери: Обекти и класове</vt:lpstr>
      <vt:lpstr>Дефиниране на прости класове</vt:lpstr>
      <vt:lpstr>Дефиниране на прости класове</vt:lpstr>
      <vt:lpstr>Създаване на прост клас Rectangle</vt:lpstr>
      <vt:lpstr>Именуване на класове</vt:lpstr>
      <vt:lpstr>Членове на класа</vt:lpstr>
      <vt:lpstr>Разлика между класове и обекти</vt:lpstr>
      <vt:lpstr>Полета и свойства</vt:lpstr>
      <vt:lpstr>Полета и модификатори</vt:lpstr>
      <vt:lpstr>Свойства</vt:lpstr>
      <vt:lpstr>Задача: Клас "квадрат"</vt:lpstr>
      <vt:lpstr>Задача: Клас "триъгълник"</vt:lpstr>
      <vt:lpstr>Конструктори</vt:lpstr>
      <vt:lpstr>Конструктори</vt:lpstr>
      <vt:lpstr>Първоначално състояние на обекта</vt:lpstr>
      <vt:lpstr>Извикване на конструктор</vt:lpstr>
      <vt:lpstr>Задача: Клас "триъгълник" с конструктор</vt:lpstr>
      <vt:lpstr>Дефиниране на поведение на класа</vt:lpstr>
      <vt:lpstr>Методи</vt:lpstr>
      <vt:lpstr>Задача: Клас "триъгълник" с метод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Класове и обекти</dc:title>
  <dc:subject>Модул 1 - ООП</dc:subject>
  <dc:creator>BG-IT-Edu</dc:creator>
  <cp:keywords>C# Advanced; C#; Advanced; Software University; SoftUni; programming; coding; software development; education; training; course</cp:keywords>
  <dc:description>Open Programming and IT Courseware for IT Teachers (BG-IT-Edu): https://github.com/BG-IT-Edu
With the kind support of SoftUni: https://softuni.bg</dc:description>
  <cp:lastModifiedBy>Александрина Ю. Механджийска</cp:lastModifiedBy>
  <cp:revision>152</cp:revision>
  <dcterms:created xsi:type="dcterms:W3CDTF">2018-05-23T13:08:44Z</dcterms:created>
  <dcterms:modified xsi:type="dcterms:W3CDTF">2024-06-12T13:25:36Z</dcterms:modified>
  <cp:category>programming;education;software engineering;software development</cp:category>
</cp:coreProperties>
</file>