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151177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8880">
          <p15:clr>
            <a:srgbClr val="A4A3A4"/>
          </p15:clr>
        </p15:guide>
        <p15:guide id="4" pos="3366">
          <p15:clr>
            <a:srgbClr val="A4A3A4"/>
          </p15:clr>
        </p15:guide>
        <p15:guide id="5" pos="240">
          <p15:clr>
            <a:srgbClr val="A4A3A4"/>
          </p15:clr>
        </p15:guide>
        <p15:guide id="6" pos="6506">
          <p15:clr>
            <a:srgbClr val="A4A3A4"/>
          </p15:clr>
        </p15:guide>
        <p15:guide id="7" pos="3186">
          <p15:clr>
            <a:srgbClr val="A4A3A4"/>
          </p15:clr>
        </p15:guide>
        <p15:guide id="8" pos="3552">
          <p15:clr>
            <a:srgbClr val="A4A3A4"/>
          </p15:clr>
        </p15:guide>
        <p15:guide id="9" pos="6318">
          <p15:clr>
            <a:srgbClr val="A4A3A4"/>
          </p15:clr>
        </p15:guide>
        <p15:guide id="10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B4993"/>
    <a:srgbClr val="071ACD"/>
    <a:srgbClr val="0D2EA5"/>
    <a:srgbClr val="0915AD"/>
    <a:srgbClr val="3A4CF8"/>
    <a:srgbClr val="00007C"/>
    <a:srgbClr val="098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9040" autoAdjust="0"/>
  </p:normalViewPr>
  <p:slideViewPr>
    <p:cSldViewPr>
      <p:cViewPr>
        <p:scale>
          <a:sx n="125" d="100"/>
          <a:sy n="125" d="100"/>
        </p:scale>
        <p:origin x="-115" y="-4152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008" y="-1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605F14-B7BC-4AF8-BAF7-FC0FA9D62B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EC8768-C6AB-461A-B419-EC845496E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9DDF4DF-8CF1-4123-91B4-83600B1B8D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76C898-EBF5-42C4-BB3C-D4BEBF628F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CBD950B9-00CA-40FA-B809-34885CD1EE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060922-2D0C-4F5D-8554-5AAFC481F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36AE0D-6C10-49CF-9B24-3B9D5C1087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EF72C7-5115-48CA-8044-7101DBE6F99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92338" y="773113"/>
            <a:ext cx="2700337" cy="381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CA98EB-34F8-437B-9658-4FB2BAAD7E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848225"/>
            <a:ext cx="521017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1336FA6-3220-4797-872C-6703D36BFC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83A81CF-59E9-4766-A9C5-4575CEA7B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FD6D17E9-6221-4605-8BA7-F0CC5A75D3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8F41297-0B5A-4312-BF78-554B2F28C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</a:pPr>
            <a:fld id="{57896310-430C-4762-8B35-22295BB7851F}" type="slidenum">
              <a:rPr lang="en-US" altLang="ja-JP" sz="800" smtClean="0"/>
              <a:pPr>
                <a:spcBef>
                  <a:spcPct val="0"/>
                </a:spcBef>
              </a:pPr>
              <a:t>1</a:t>
            </a:fld>
            <a:endParaRPr lang="en-US" altLang="ja-JP" sz="8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A930CF-2638-4677-A4FC-C98B0A93A1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847181D-74BF-4F39-A8A7-58FA21C47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D1D143-D3B5-46B0-A9DE-0ED3858E9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889D5-EEB7-423B-AD46-102A10384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4A7039-787C-45B7-A5EA-2AC9E5DB7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9D874-52F3-4460-8E1A-9EAFE6CE83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16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1347A6-469F-4232-B3E6-662FB4CD0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0FDA5-598C-4776-8FB5-812B4EF44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394B21-1652-40F6-9285-78B80574E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67A9-DBCE-46C5-8ABC-A304EEF801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05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413" y="1346200"/>
            <a:ext cx="2271712" cy="12068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513" y="1346200"/>
            <a:ext cx="6667500" cy="12068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1291C-CF99-4839-B3A3-D0140F127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2DCA1-261C-470B-AF1E-4A1752D65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C9803-A014-4C1F-9326-CE7E822AA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436D-0AD5-40D7-93DB-2BD99EE564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51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68318B-2C2D-46F9-A9CE-A78DAA58D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9D8D2-155B-4E7A-8059-E15182B33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71608-2807-4DF4-B1CA-385784146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6395-7275-4E5E-89AB-157B596E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2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927E74-F491-4C51-BDCC-3035A6483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40355B-03D2-4359-9569-FD1AE2CAE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2BC65E-0B27-4365-A6DA-2BAB13F69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9D90-7777-4B90-8321-438C644E34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7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513" y="4343400"/>
            <a:ext cx="4467225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4343400"/>
            <a:ext cx="4468812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6232E-F20A-4E22-BD8C-B222910A1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95AEB-A2DB-442A-9558-8FB0443F1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81E9A-4423-4C56-AB54-3ED3EC125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BDEA-C424-4675-ABD2-57D06BD5B0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8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4794250"/>
            <a:ext cx="4724400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3384550"/>
            <a:ext cx="4725987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4794250"/>
            <a:ext cx="4725987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B3698C-B7A2-417B-B0F4-DB150FFE9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F04223-D763-4EDD-B558-98EC29A3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0C2B3-CB59-4D82-8B7A-0902173C1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A7E77-7420-426A-83B5-4962BF380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73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9BD21-1F34-4442-8238-D696F628E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6FD129-E5AD-4CCC-84F5-7DA4C998E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F255BC-FFA4-452E-8EC0-92A0E30D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D50D8-022D-4F9A-B3C2-2C71631C65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80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FFB9CB-790E-4F6F-A3A2-A42FE5352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C70A7B-5F9C-43E2-A63E-8032B8703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143194-9A6F-4DAA-BF74-BBE64A8F7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88F3-FF67-480C-9FB4-868973E0D1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40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601663"/>
            <a:ext cx="5976937" cy="1290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163888"/>
            <a:ext cx="3517900" cy="10340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DE1A-F7D6-4494-8FBE-054E259B4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601E8-6C34-44F4-83BD-AFC9E27C8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A61FC-5156-4AF1-932C-289C3F6DE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5054-8897-43B7-B1DA-2D04A14319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5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1350963"/>
            <a:ext cx="6415088" cy="9070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11831638"/>
            <a:ext cx="6415088" cy="1774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C7B3C-FBD9-4997-A954-16800B8CA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46741-98CF-4310-8BDB-C664FDF2C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81DE6-AED9-4A6F-B0D5-463C4713E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B5B5-4C42-48BC-8066-9343EFFCEB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01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1">
            <a:extLst>
              <a:ext uri="{FF2B5EF4-FFF2-40B4-BE49-F238E27FC236}">
                <a16:creationId xmlns:a16="http://schemas.microsoft.com/office/drawing/2014/main" id="{DF8B056F-2123-495D-A654-171E8B2368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grpSp>
        <p:nvGrpSpPr>
          <p:cNvPr id="1027" name="Group 61">
            <a:extLst>
              <a:ext uri="{FF2B5EF4-FFF2-40B4-BE49-F238E27FC236}">
                <a16:creationId xmlns:a16="http://schemas.microsoft.com/office/drawing/2014/main" id="{CD666CAE-40FE-4A7B-B1A7-9192125E06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039" name="Rectangle 62">
              <a:extLst>
                <a:ext uri="{FF2B5EF4-FFF2-40B4-BE49-F238E27FC236}">
                  <a16:creationId xmlns:a16="http://schemas.microsoft.com/office/drawing/2014/main" id="{D5A3E0F4-ADBD-4583-9308-A5DDB23515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" y="273"/>
              <a:ext cx="6189" cy="12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pic>
          <p:nvPicPr>
            <p:cNvPr id="1040" name="Picture 63">
              <a:extLst>
                <a:ext uri="{FF2B5EF4-FFF2-40B4-BE49-F238E27FC236}">
                  <a16:creationId xmlns:a16="http://schemas.microsoft.com/office/drawing/2014/main" id="{63B42EC9-F351-41FD-BBFC-7D12FC2198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64">
            <a:extLst>
              <a:ext uri="{FF2B5EF4-FFF2-40B4-BE49-F238E27FC236}">
                <a16:creationId xmlns:a16="http://schemas.microsoft.com/office/drawing/2014/main" id="{6C177BC7-E09B-4CBD-AA2A-E912216DF2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pic>
        <p:nvPicPr>
          <p:cNvPr id="1029" name="Picture 66">
            <a:extLst>
              <a:ext uri="{FF2B5EF4-FFF2-40B4-BE49-F238E27FC236}">
                <a16:creationId xmlns:a16="http://schemas.microsoft.com/office/drawing/2014/main" id="{C85AAE9A-60CF-41A9-838D-AB62835977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355763"/>
            <a:ext cx="5254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67">
            <a:extLst>
              <a:ext uri="{FF2B5EF4-FFF2-40B4-BE49-F238E27FC236}">
                <a16:creationId xmlns:a16="http://schemas.microsoft.com/office/drawing/2014/main" id="{1159975B-F59D-49D1-806C-29A34750BF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2927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1" name="Oval 68">
            <a:extLst>
              <a:ext uri="{FF2B5EF4-FFF2-40B4-BE49-F238E27FC236}">
                <a16:creationId xmlns:a16="http://schemas.microsoft.com/office/drawing/2014/main" id="{CE81B44D-B897-4FEE-8EC3-DFC73997C8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261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2" name="AutoShape 69">
            <a:extLst>
              <a:ext uri="{FF2B5EF4-FFF2-40B4-BE49-F238E27FC236}">
                <a16:creationId xmlns:a16="http://schemas.microsoft.com/office/drawing/2014/main" id="{908DE7D8-18B2-47FF-AC67-70203EBCD8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722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3" name="Oval 70">
            <a:extLst>
              <a:ext uri="{FF2B5EF4-FFF2-40B4-BE49-F238E27FC236}">
                <a16:creationId xmlns:a16="http://schemas.microsoft.com/office/drawing/2014/main" id="{BE45CBB1-271A-4F90-9E69-BC469F919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056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64F72688-AE2C-4FE1-A732-94278CED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1346200"/>
            <a:ext cx="908843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5" name="Rectangle 3">
            <a:extLst>
              <a:ext uri="{FF2B5EF4-FFF2-40B4-BE49-F238E27FC236}">
                <a16:creationId xmlns:a16="http://schemas.microsoft.com/office/drawing/2014/main" id="{6FC60317-C8D9-478B-8499-993E692AC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8513" y="4343400"/>
            <a:ext cx="9088437" cy="90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F2A3B4-EB08-47D8-9B06-7C097A8CA4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367C401-6B32-43ED-ACB5-AD2C5C93ED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1250" y="13771563"/>
            <a:ext cx="338931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C6EF2A-478F-4448-9386-A65AF4E5D3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1275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300"/>
            </a:lvl1pPr>
          </a:lstStyle>
          <a:p>
            <a:pPr>
              <a:defRPr/>
            </a:pPr>
            <a:fld id="{F0B3F451-A40F-4667-8FDD-75C8AB48D7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2pPr>
      <a:lvl3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3pPr>
      <a:lvl4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4pPr>
      <a:lvl5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5pPr>
      <a:lvl6pPr marL="4572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6pPr>
      <a:lvl7pPr marL="9144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7pPr>
      <a:lvl8pPr marL="13716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8pPr>
      <a:lvl9pPr marL="18288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9pPr>
    </p:titleStyle>
    <p:bodyStyle>
      <a:lvl1pPr marL="552450" indent="-552450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1963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4500">
          <a:solidFill>
            <a:schemeClr val="tx1"/>
          </a:solidFill>
          <a:latin typeface="+mn-lt"/>
          <a:ea typeface="+mn-ea"/>
        </a:defRPr>
      </a:lvl2pPr>
      <a:lvl3pPr marL="1841500" indent="-366713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3900">
          <a:solidFill>
            <a:schemeClr val="tx1"/>
          </a:solidFill>
          <a:latin typeface="+mn-lt"/>
          <a:ea typeface="+mn-ea"/>
        </a:defRPr>
      </a:lvl3pPr>
      <a:lvl4pPr marL="2581275" indent="-369888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3316288" indent="-368300" algn="l" defTabSz="1474788" rtl="0" eaLnBrk="0" fontAlgn="base" hangingPunct="0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37734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42306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46878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51450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w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43127B17-0E3E-42C2-B29E-02D39CA9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4208125"/>
            <a:ext cx="102108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0" name="Straight Connector 174">
            <a:extLst>
              <a:ext uri="{FF2B5EF4-FFF2-40B4-BE49-F238E27FC236}">
                <a16:creationId xmlns:a16="http://schemas.microsoft.com/office/drawing/2014/main" id="{143B37D5-FACE-4BD3-A635-2BB08F54A9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3" y="5848350"/>
            <a:ext cx="90678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1" name="Group 167">
            <a:extLst>
              <a:ext uri="{FF2B5EF4-FFF2-40B4-BE49-F238E27FC236}">
                <a16:creationId xmlns:a16="http://schemas.microsoft.com/office/drawing/2014/main" id="{F1E41491-A290-4DB9-9688-5C5CCF096494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8396288"/>
            <a:ext cx="9448800" cy="365125"/>
            <a:chOff x="620713" y="8243888"/>
            <a:chExt cx="9448800" cy="365125"/>
          </a:xfrm>
        </p:grpSpPr>
        <p:pic>
          <p:nvPicPr>
            <p:cNvPr id="4537" name="Picture 60">
              <a:extLst>
                <a:ext uri="{FF2B5EF4-FFF2-40B4-BE49-F238E27FC236}">
                  <a16:creationId xmlns:a16="http://schemas.microsoft.com/office/drawing/2014/main" id="{9EAA3824-253F-45FB-83DA-EB5AD27AC0E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8" name="Text Box 43">
              <a:extLst>
                <a:ext uri="{FF2B5EF4-FFF2-40B4-BE49-F238E27FC236}">
                  <a16:creationId xmlns:a16="http://schemas.microsoft.com/office/drawing/2014/main" id="{3F329D12-7BB7-4357-AC89-2D05502C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Description</a:t>
              </a:r>
            </a:p>
          </p:txBody>
        </p:sp>
      </p:grpSp>
      <p:sp>
        <p:nvSpPr>
          <p:cNvPr id="4102" name="Rectangle 2">
            <a:extLst>
              <a:ext uri="{FF2B5EF4-FFF2-40B4-BE49-F238E27FC236}">
                <a16:creationId xmlns:a16="http://schemas.microsoft.com/office/drawing/2014/main" id="{EE5825EA-BD6F-413C-9E38-EC41DA78AD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3700" y="623888"/>
            <a:ext cx="9906000" cy="873509"/>
          </a:xfrm>
          <a:noFill/>
        </p:spPr>
        <p:txBody>
          <a:bodyPr lIns="0" tIns="0" rIns="0" bIns="0" anchor="t" anchorCtr="1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Low-cost vector network analyzer –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VNA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 for measuring the antenna of IoT devices</a:t>
            </a:r>
          </a:p>
        </p:txBody>
      </p:sp>
      <p:pic>
        <p:nvPicPr>
          <p:cNvPr id="4103" name="Picture 59">
            <a:extLst>
              <a:ext uri="{FF2B5EF4-FFF2-40B4-BE49-F238E27FC236}">
                <a16:creationId xmlns:a16="http://schemas.microsoft.com/office/drawing/2014/main" id="{4EA2C76E-0199-4415-99FD-60F01B58B76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257800"/>
            <a:ext cx="93710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25">
            <a:extLst>
              <a:ext uri="{FF2B5EF4-FFF2-40B4-BE49-F238E27FC236}">
                <a16:creationId xmlns:a16="http://schemas.microsoft.com/office/drawing/2014/main" id="{15AC4F5B-39C0-48AB-98E7-6F4B0D52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318125"/>
            <a:ext cx="944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Overview</a:t>
            </a:r>
          </a:p>
        </p:txBody>
      </p:sp>
      <p:sp>
        <p:nvSpPr>
          <p:cNvPr id="4106" name="Text Box 70">
            <a:extLst>
              <a:ext uri="{FF2B5EF4-FFF2-40B4-BE49-F238E27FC236}">
                <a16:creationId xmlns:a16="http://schemas.microsoft.com/office/drawing/2014/main" id="{F4267AB6-B796-4FBC-A987-99D3EBAB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What ?</a:t>
            </a:r>
          </a:p>
        </p:txBody>
      </p:sp>
      <p:sp>
        <p:nvSpPr>
          <p:cNvPr id="4107" name="Text Box 71">
            <a:extLst>
              <a:ext uri="{FF2B5EF4-FFF2-40B4-BE49-F238E27FC236}">
                <a16:creationId xmlns:a16="http://schemas.microsoft.com/office/drawing/2014/main" id="{481E4F22-B7FF-4651-B183-C6BABC7F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Why ?</a:t>
            </a:r>
          </a:p>
        </p:txBody>
      </p:sp>
      <p:sp>
        <p:nvSpPr>
          <p:cNvPr id="4108" name="TextBox 25">
            <a:extLst>
              <a:ext uri="{FF2B5EF4-FFF2-40B4-BE49-F238E27FC236}">
                <a16:creationId xmlns:a16="http://schemas.microsoft.com/office/drawing/2014/main" id="{72CAE448-662B-47FC-BC2A-945CC79F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56623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Manh Thao  </a:t>
            </a:r>
            <a:endParaRPr lang="en-GB" altLang="en-US" sz="1600" b="1" i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0" name="TextBox 27">
            <a:extLst>
              <a:ext uri="{FF2B5EF4-FFF2-40B4-BE49-F238E27FC236}">
                <a16:creationId xmlns:a16="http://schemas.microsoft.com/office/drawing/2014/main" id="{BA2E5B69-324F-4571-8E8D-869810F7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37" y="1592262"/>
            <a:ext cx="17525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Tri Dung</a:t>
            </a:r>
            <a:endParaRPr lang="en-GB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1" name="Rectangle 68">
            <a:extLst>
              <a:ext uri="{FF2B5EF4-FFF2-40B4-BE49-F238E27FC236}">
                <a16:creationId xmlns:a16="http://schemas.microsoft.com/office/drawing/2014/main" id="{5382E673-2A1E-4996-9BEB-C73C87C7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887806"/>
            <a:ext cx="2895600" cy="1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342900" indent="-342900" defTabSz="1474788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1474788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1474788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1474788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1474788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</p:txBody>
      </p:sp>
      <p:grpSp>
        <p:nvGrpSpPr>
          <p:cNvPr id="4113" name="Group 95">
            <a:extLst>
              <a:ext uri="{FF2B5EF4-FFF2-40B4-BE49-F238E27FC236}">
                <a16:creationId xmlns:a16="http://schemas.microsoft.com/office/drawing/2014/main" id="{6D9F4503-9A67-454E-91F0-8A611E1222BA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5668963"/>
            <a:ext cx="2166938" cy="354012"/>
            <a:chOff x="1313656" y="5809456"/>
            <a:chExt cx="2166938" cy="354013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324255-ED4E-4567-8294-2721F8A2017A}"/>
                </a:ext>
              </a:extLst>
            </p:cNvPr>
            <p:cNvSpPr/>
            <p:nvPr/>
          </p:nvSpPr>
          <p:spPr bwMode="auto">
            <a:xfrm>
              <a:off x="1313656" y="5809456"/>
              <a:ext cx="2166938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6" name="Text Box 73">
              <a:extLst>
                <a:ext uri="{FF2B5EF4-FFF2-40B4-BE49-F238E27FC236}">
                  <a16:creationId xmlns:a16="http://schemas.microsoft.com/office/drawing/2014/main" id="{FC3121D6-7F50-4682-B6A1-9E32495C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194" y="5836444"/>
              <a:ext cx="1981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Generating a wave</a:t>
              </a:r>
            </a:p>
          </p:txBody>
        </p:sp>
      </p:grpSp>
      <p:grpSp>
        <p:nvGrpSpPr>
          <p:cNvPr id="4114" name="Group 102">
            <a:extLst>
              <a:ext uri="{FF2B5EF4-FFF2-40B4-BE49-F238E27FC236}">
                <a16:creationId xmlns:a16="http://schemas.microsoft.com/office/drawing/2014/main" id="{A7B332F4-E05E-487D-ABF0-5B3EE8155C0E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5662610"/>
            <a:ext cx="2209800" cy="355600"/>
            <a:chOff x="4355306" y="5806281"/>
            <a:chExt cx="2209800" cy="354013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4FA13BE-9741-4E97-BB7C-F29DC456C402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2" name="Text Box 73">
              <a:extLst>
                <a:ext uri="{FF2B5EF4-FFF2-40B4-BE49-F238E27FC236}">
                  <a16:creationId xmlns:a16="http://schemas.microsoft.com/office/drawing/2014/main" id="{E62F4DCF-1DE0-4E9D-AFEE-13E7AC754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8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Coupling a reverse wave</a:t>
              </a:r>
            </a:p>
          </p:txBody>
        </p:sp>
      </p:grpSp>
      <p:grpSp>
        <p:nvGrpSpPr>
          <p:cNvPr id="4115" name="Group 176">
            <a:extLst>
              <a:ext uri="{FF2B5EF4-FFF2-40B4-BE49-F238E27FC236}">
                <a16:creationId xmlns:a16="http://schemas.microsoft.com/office/drawing/2014/main" id="{36B5D2C9-5999-4F48-B7A3-DF7CF800B00F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5653087"/>
            <a:ext cx="2209800" cy="355600"/>
            <a:chOff x="4355306" y="5806281"/>
            <a:chExt cx="2209800" cy="354013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DD4CBE9F-017E-43A3-8873-A54E662ACA8E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28" name="Text Box 73">
              <a:extLst>
                <a:ext uri="{FF2B5EF4-FFF2-40B4-BE49-F238E27FC236}">
                  <a16:creationId xmlns:a16="http://schemas.microsoft.com/office/drawing/2014/main" id="{22843055-4398-415B-ABE3-CAF85A75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1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Coupling a reverse wave</a:t>
              </a:r>
            </a:p>
          </p:txBody>
        </p:sp>
      </p:grpSp>
      <p:grpSp>
        <p:nvGrpSpPr>
          <p:cNvPr id="4116" name="Group 241">
            <a:extLst>
              <a:ext uri="{FF2B5EF4-FFF2-40B4-BE49-F238E27FC236}">
                <a16:creationId xmlns:a16="http://schemas.microsoft.com/office/drawing/2014/main" id="{1301C5E3-7950-4E72-A2D1-3062A87CEC29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5729288"/>
            <a:ext cx="381000" cy="228600"/>
            <a:chOff x="3745706" y="5806281"/>
            <a:chExt cx="381000" cy="228600"/>
          </a:xfrm>
        </p:grpSpPr>
        <p:sp>
          <p:nvSpPr>
            <p:cNvPr id="4523" name="Chevron 239">
              <a:extLst>
                <a:ext uri="{FF2B5EF4-FFF2-40B4-BE49-F238E27FC236}">
                  <a16:creationId xmlns:a16="http://schemas.microsoft.com/office/drawing/2014/main" id="{21AF8114-1E54-4A1B-AE3B-DAF8C9F2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4" name="Chevron 240">
              <a:extLst>
                <a:ext uri="{FF2B5EF4-FFF2-40B4-BE49-F238E27FC236}">
                  <a16:creationId xmlns:a16="http://schemas.microsoft.com/office/drawing/2014/main" id="{22FCF052-14F2-43FD-93CB-33EDA65E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grpSp>
        <p:nvGrpSpPr>
          <p:cNvPr id="4117" name="Group 242">
            <a:extLst>
              <a:ext uri="{FF2B5EF4-FFF2-40B4-BE49-F238E27FC236}">
                <a16:creationId xmlns:a16="http://schemas.microsoft.com/office/drawing/2014/main" id="{E3CB4DAD-7617-4202-9C52-B9924874CA8B}"/>
              </a:ext>
            </a:extLst>
          </p:cNvPr>
          <p:cNvGrpSpPr>
            <a:grpSpLocks/>
          </p:cNvGrpSpPr>
          <p:nvPr/>
        </p:nvGrpSpPr>
        <p:grpSpPr bwMode="auto">
          <a:xfrm>
            <a:off x="6869113" y="5729288"/>
            <a:ext cx="381000" cy="228600"/>
            <a:chOff x="3745706" y="5806281"/>
            <a:chExt cx="381000" cy="228600"/>
          </a:xfrm>
        </p:grpSpPr>
        <p:sp>
          <p:nvSpPr>
            <p:cNvPr id="4521" name="Chevron 243">
              <a:extLst>
                <a:ext uri="{FF2B5EF4-FFF2-40B4-BE49-F238E27FC236}">
                  <a16:creationId xmlns:a16="http://schemas.microsoft.com/office/drawing/2014/main" id="{DA2C0DED-1D21-4874-9171-DA7070FF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2" name="Chevron 244">
              <a:extLst>
                <a:ext uri="{FF2B5EF4-FFF2-40B4-BE49-F238E27FC236}">
                  <a16:creationId xmlns:a16="http://schemas.microsoft.com/office/drawing/2014/main" id="{5A21DC58-EA74-43F9-AEC2-EA31A923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sp>
        <p:nvSpPr>
          <p:cNvPr id="4132" name="TextBox 362">
            <a:extLst>
              <a:ext uri="{FF2B5EF4-FFF2-40B4-BE49-F238E27FC236}">
                <a16:creationId xmlns:a16="http://schemas.microsoft.com/office/drawing/2014/main" id="{6535D84A-53E9-4AE5-ACD1-F2A7BE46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9164638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 generating module (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ADF435x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) will receive a command from microcontroller and generate the wave depended on the working frequency of antenna under test.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4" name="TextBox 482">
            <a:extLst>
              <a:ext uri="{FF2B5EF4-FFF2-40B4-BE49-F238E27FC236}">
                <a16:creationId xmlns:a16="http://schemas.microsoft.com/office/drawing/2014/main" id="{7BF8F6DB-5361-4FA4-82F3-A626B40D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707" y="12832100"/>
            <a:ext cx="289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143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We used 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DC08-73LF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to coupling the reverse wave from transmit wave. 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Therefore, we can analyse the 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quality of the antenna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6" name="TextBox 485">
            <a:extLst>
              <a:ext uri="{FF2B5EF4-FFF2-40B4-BE49-F238E27FC236}">
                <a16:creationId xmlns:a16="http://schemas.microsoft.com/office/drawing/2014/main" id="{5B96EF00-7387-4B18-9706-323A67AD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8850313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 Generating a wave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7" name="TextBox 486">
            <a:extLst>
              <a:ext uri="{FF2B5EF4-FFF2-40B4-BE49-F238E27FC236}">
                <a16:creationId xmlns:a16="http://schemas.microsoft.com/office/drawing/2014/main" id="{8E4D58C4-C912-4C28-A38B-56389C49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8938164"/>
            <a:ext cx="2721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Coupling a reverse wave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8" name="TextBox 487">
            <a:extLst>
              <a:ext uri="{FF2B5EF4-FFF2-40B4-BE49-F238E27FC236}">
                <a16:creationId xmlns:a16="http://schemas.microsoft.com/office/drawing/2014/main" id="{81C1C515-3D81-4032-852A-0FA0EFB2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428" y="9276718"/>
            <a:ext cx="289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When the antenna transmits the message, the antenna always has the reverse wave. It is the reason making the quality of the antenna becomes worse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0" name="TextBox 489">
            <a:extLst>
              <a:ext uri="{FF2B5EF4-FFF2-40B4-BE49-F238E27FC236}">
                <a16:creationId xmlns:a16="http://schemas.microsoft.com/office/drawing/2014/main" id="{0739BA81-86F9-4C3D-BB65-6C7ABBCC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84" y="8850313"/>
            <a:ext cx="28302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Compare to get the result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3" name="TextBox 525">
            <a:extLst>
              <a:ext uri="{FF2B5EF4-FFF2-40B4-BE49-F238E27FC236}">
                <a16:creationId xmlns:a16="http://schemas.microsoft.com/office/drawing/2014/main" id="{8A07970F-9AAA-41A7-A8DC-D9F24CCE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184" y="9121775"/>
            <a:ext cx="30523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 quality of the antenna depends on result after comparing the reverse wave with the transmit wave. The less number of reverse wave, the better quality of the antenna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4" name="TextBox 526">
            <a:extLst>
              <a:ext uri="{FF2B5EF4-FFF2-40B4-BE49-F238E27FC236}">
                <a16:creationId xmlns:a16="http://schemas.microsoft.com/office/drawing/2014/main" id="{838A7A31-9DFE-4905-8849-0FA65ECB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082925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6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Nowadays, the IoT field is developing significantly, so the quality requirements of IoT devices is not only about the stable operation of itself but also a good ability in communicating with other IoT devices. Therefore, the demand of analyzing 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qualitiy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of the antenna is more necessary.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5" name="TextBox 527">
            <a:extLst>
              <a:ext uri="{FF2B5EF4-FFF2-40B4-BE49-F238E27FC236}">
                <a16:creationId xmlns:a16="http://schemas.microsoft.com/office/drawing/2014/main" id="{D76D2A8F-291A-47DE-B14B-20524950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701" y="4275750"/>
            <a:ext cx="426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6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However, the solutions, as well as devices that analyze the quality of the antenna, are still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popular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very expensive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6" name="TextBox 528">
            <a:extLst>
              <a:ext uri="{FF2B5EF4-FFF2-40B4-BE49-F238E27FC236}">
                <a16:creationId xmlns:a16="http://schemas.microsoft.com/office/drawing/2014/main" id="{2ED31C33-E4E1-466E-81E2-DEBDD1AB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090863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We introduce a device to analyzes qualities of the antenna in IoT devices, in which we have: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7" name="TextBox 529">
            <a:extLst>
              <a:ext uri="{FF2B5EF4-FFF2-40B4-BE49-F238E27FC236}">
                <a16:creationId xmlns:a16="http://schemas.microsoft.com/office/drawing/2014/main" id="{107B61BB-0ABE-48D0-B1B3-21A58840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596481"/>
            <a:ext cx="396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6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Low cost (Under 100$)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8" name="TextBox 530">
            <a:extLst>
              <a:ext uri="{FF2B5EF4-FFF2-40B4-BE49-F238E27FC236}">
                <a16:creationId xmlns:a16="http://schemas.microsoft.com/office/drawing/2014/main" id="{90E69D83-CAB3-4E89-B2F8-71CC37E7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9" y="3952896"/>
            <a:ext cx="4038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6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Small size &amp; easy to use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9" name="TextBox 531">
            <a:extLst>
              <a:ext uri="{FF2B5EF4-FFF2-40B4-BE49-F238E27FC236}">
                <a16:creationId xmlns:a16="http://schemas.microsoft.com/office/drawing/2014/main" id="{A06874D1-7E9F-41A7-BD2D-0ABC95F1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99" y="4304655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6"/>
              </a:buBlip>
            </a:pP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Work in most popular frequencies, such as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433MHz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868MHz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2.4GHz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43C80-3E53-4CA8-947C-55B675849EA5}"/>
              </a:ext>
            </a:extLst>
          </p:cNvPr>
          <p:cNvSpPr txBox="1"/>
          <p:nvPr/>
        </p:nvSpPr>
        <p:spPr>
          <a:xfrm>
            <a:off x="7883385" y="1869430"/>
            <a:ext cx="19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C840-EBB4-4D03-9BD0-B4026583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50" y="6273835"/>
            <a:ext cx="3156424" cy="160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A75C6-E0C9-408D-AA3C-C3D0B6F55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6303651"/>
            <a:ext cx="3011947" cy="156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5A2F1-E9CE-4D9C-BED6-8553B46F84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341" b="16332"/>
          <a:stretch/>
        </p:blipFill>
        <p:spPr>
          <a:xfrm>
            <a:off x="4156144" y="6321477"/>
            <a:ext cx="2513983" cy="1553505"/>
          </a:xfrm>
          <a:prstGeom prst="rect">
            <a:avLst/>
          </a:prstGeom>
        </p:spPr>
      </p:pic>
      <p:pic>
        <p:nvPicPr>
          <p:cNvPr id="4540" name="Picture 444" descr="https://scontent.fsgn2-3.fna.fbcdn.net/v/t35.0-12/20622845_10155090787788167_1802209080_o.jpg?oh=ebf10ec778b86ffd88690ea7b16e92e5&amp;oe=59D38CD5">
            <a:extLst>
              <a:ext uri="{FF2B5EF4-FFF2-40B4-BE49-F238E27FC236}">
                <a16:creationId xmlns:a16="http://schemas.microsoft.com/office/drawing/2014/main" id="{3A5FE04F-8D46-4F5A-9C1E-C0140664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4" b="25683"/>
          <a:stretch/>
        </p:blipFill>
        <p:spPr bwMode="auto">
          <a:xfrm>
            <a:off x="1077334" y="11988800"/>
            <a:ext cx="2176565" cy="177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BD6BB2-84F3-444E-AE8D-4B434DE926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70" y="11960884"/>
            <a:ext cx="2506743" cy="1624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596E88-157F-42D0-8B6D-F72EF07DB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50" y="9699675"/>
            <a:ext cx="2289125" cy="2289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741FCC-BC5F-4861-BEC7-0E1940A5C0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3" y="9832897"/>
            <a:ext cx="1839575" cy="1839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61754-9E26-4B5C-AF34-06042F6D7B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44" y="10455146"/>
            <a:ext cx="2719637" cy="21117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C13545-DE1E-44B7-BDCE-22F0B54FC592}"/>
              </a:ext>
            </a:extLst>
          </p:cNvPr>
          <p:cNvSpPr txBox="1"/>
          <p:nvPr/>
        </p:nvSpPr>
        <p:spPr>
          <a:xfrm>
            <a:off x="1537364" y="11467664"/>
            <a:ext cx="148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1: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ADF4350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E8F7D547-9B41-451F-8FEC-22383F72F385}"/>
              </a:ext>
            </a:extLst>
          </p:cNvPr>
          <p:cNvSpPr txBox="1"/>
          <p:nvPr/>
        </p:nvSpPr>
        <p:spPr>
          <a:xfrm>
            <a:off x="1002506" y="13759709"/>
            <a:ext cx="240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2: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ADF4350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 spectrum at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2.4GHz</a:t>
            </a:r>
            <a:endParaRPr lang="en-US" sz="800" i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F5F58AF-EAA5-48E5-BBF6-2C008DDFF754}"/>
              </a:ext>
            </a:extLst>
          </p:cNvPr>
          <p:cNvSpPr txBox="1"/>
          <p:nvPr/>
        </p:nvSpPr>
        <p:spPr>
          <a:xfrm>
            <a:off x="4605303" y="12421104"/>
            <a:ext cx="1959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3: 3D model or Coupler module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5394BCD-AD02-4DC8-AB91-BB7B9551A431}"/>
              </a:ext>
            </a:extLst>
          </p:cNvPr>
          <p:cNvSpPr txBox="1"/>
          <p:nvPr/>
        </p:nvSpPr>
        <p:spPr>
          <a:xfrm>
            <a:off x="7903805" y="11683108"/>
            <a:ext cx="148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4: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AD8302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9A4C274-C14C-441E-B639-A1D21D8DEC27}"/>
              </a:ext>
            </a:extLst>
          </p:cNvPr>
          <p:cNvSpPr txBox="1"/>
          <p:nvPr/>
        </p:nvSpPr>
        <p:spPr>
          <a:xfrm>
            <a:off x="7410369" y="13627946"/>
            <a:ext cx="250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4: Idealized Transfer Characteristics for the Gain Measurement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Times"/>
        <a:ea typeface="Osaka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324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Times</vt:lpstr>
      <vt:lpstr>Osaka</vt:lpstr>
      <vt:lpstr>Arial</vt:lpstr>
      <vt:lpstr>MS PGothic</vt:lpstr>
      <vt:lpstr>•½¬–¾’©</vt:lpstr>
      <vt:lpstr>Arial Unicode MS</vt:lpstr>
      <vt:lpstr>Tahoma</vt:lpstr>
      <vt:lpstr>Calibri</vt:lpstr>
      <vt:lpstr>SimSun</vt:lpstr>
      <vt:lpstr>Wingdings</vt:lpstr>
      <vt:lpstr>新しいプレゼンテーション</vt:lpstr>
      <vt:lpstr>Low-cost vector network analyzer – VNA for measuring the antenna of IoT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1400</dc:creator>
  <cp:lastModifiedBy>Nguyễn Mạnh Thảo</cp:lastModifiedBy>
  <cp:revision>226</cp:revision>
  <cp:lastPrinted>2006-04-05T04:47:45Z</cp:lastPrinted>
  <dcterms:created xsi:type="dcterms:W3CDTF">2006-04-05T02:40:04Z</dcterms:created>
  <dcterms:modified xsi:type="dcterms:W3CDTF">2017-10-02T08:30:20Z</dcterms:modified>
</cp:coreProperties>
</file>