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5303838" cy="374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12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613663"/>
            <a:ext cx="4508262" cy="1305442"/>
          </a:xfrm>
        </p:spPr>
        <p:txBody>
          <a:bodyPr anchor="b"/>
          <a:lstStyle>
            <a:lvl1pPr algn="ctr"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1969448"/>
            <a:ext cx="3977879" cy="905303"/>
          </a:xfrm>
        </p:spPr>
        <p:txBody>
          <a:bodyPr/>
          <a:lstStyle>
            <a:lvl1pPr marL="0" indent="0" algn="ctr">
              <a:buNone/>
              <a:defRPr sz="1312"/>
            </a:lvl1pPr>
            <a:lvl2pPr marL="249997" indent="0" algn="ctr">
              <a:buNone/>
              <a:defRPr sz="1094"/>
            </a:lvl2pPr>
            <a:lvl3pPr marL="499994" indent="0" algn="ctr">
              <a:buNone/>
              <a:defRPr sz="984"/>
            </a:lvl3pPr>
            <a:lvl4pPr marL="749991" indent="0" algn="ctr">
              <a:buNone/>
              <a:defRPr sz="875"/>
            </a:lvl4pPr>
            <a:lvl5pPr marL="999988" indent="0" algn="ctr">
              <a:buNone/>
              <a:defRPr sz="875"/>
            </a:lvl5pPr>
            <a:lvl6pPr marL="1249985" indent="0" algn="ctr">
              <a:buNone/>
              <a:defRPr sz="875"/>
            </a:lvl6pPr>
            <a:lvl7pPr marL="1499982" indent="0" algn="ctr">
              <a:buNone/>
              <a:defRPr sz="875"/>
            </a:lvl7pPr>
            <a:lvl8pPr marL="1749979" indent="0" algn="ctr">
              <a:buNone/>
              <a:defRPr sz="875"/>
            </a:lvl8pPr>
            <a:lvl9pPr marL="1999976" indent="0" algn="ctr">
              <a:buNone/>
              <a:defRPr sz="8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199636"/>
            <a:ext cx="1143640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199636"/>
            <a:ext cx="3364622" cy="3177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934816"/>
            <a:ext cx="4574560" cy="1559760"/>
          </a:xfrm>
        </p:spPr>
        <p:txBody>
          <a:bodyPr anchor="b"/>
          <a:lstStyle>
            <a:lvl1pPr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2509332"/>
            <a:ext cx="4574560" cy="820241"/>
          </a:xfrm>
        </p:spPr>
        <p:txBody>
          <a:bodyPr/>
          <a:lstStyle>
            <a:lvl1pPr marL="0" indent="0">
              <a:buNone/>
              <a:defRPr sz="1312">
                <a:solidFill>
                  <a:schemeClr val="tx1"/>
                </a:solidFill>
              </a:defRPr>
            </a:lvl1pPr>
            <a:lvl2pPr marL="249997" indent="0">
              <a:buNone/>
              <a:defRPr sz="1094">
                <a:solidFill>
                  <a:schemeClr val="tx1">
                    <a:tint val="75000"/>
                  </a:schemeClr>
                </a:solidFill>
              </a:defRPr>
            </a:lvl2pPr>
            <a:lvl3pPr marL="49999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3pPr>
            <a:lvl4pPr marL="74999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999988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24998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49998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174997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199997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998178"/>
            <a:ext cx="2254131" cy="2379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998178"/>
            <a:ext cx="2254131" cy="2379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99636"/>
            <a:ext cx="4574560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919191"/>
            <a:ext cx="2243772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1369673"/>
            <a:ext cx="2243772" cy="201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919191"/>
            <a:ext cx="2254822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1369673"/>
            <a:ext cx="2254822" cy="201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-198382" y="-141989"/>
            <a:ext cx="302009" cy="21078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99274" y="66338"/>
            <a:ext cx="3151132" cy="148525"/>
            <a:chOff x="120704" y="80623"/>
            <a:chExt cx="3151132" cy="148525"/>
          </a:xfrm>
        </p:grpSpPr>
        <p:cxnSp>
          <p:nvCxnSpPr>
            <p:cNvPr id="18" name="Straight Connector 17"/>
            <p:cNvCxnSpPr/>
            <p:nvPr userDrawn="1"/>
          </p:nvCxnSpPr>
          <p:spPr>
            <a:xfrm flipV="1">
              <a:off x="120704" y="80623"/>
              <a:ext cx="957943" cy="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078647" y="81101"/>
              <a:ext cx="174172" cy="14804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252819" y="229147"/>
              <a:ext cx="2019017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 userDrawn="1"/>
        </p:nvGrpSpPr>
        <p:grpSpPr>
          <a:xfrm>
            <a:off x="-23758" y="65727"/>
            <a:ext cx="173322" cy="1677348"/>
            <a:chOff x="-52618" y="159604"/>
            <a:chExt cx="173322" cy="1677348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-52618" y="159604"/>
              <a:ext cx="173322" cy="124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20704" y="281997"/>
              <a:ext cx="0" cy="3291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H="1">
              <a:off x="95531" y="611173"/>
              <a:ext cx="25173" cy="3619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5531" y="647363"/>
              <a:ext cx="0" cy="11895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1141919" y="65727"/>
            <a:ext cx="867855" cy="97836"/>
            <a:chOff x="1149063" y="108584"/>
            <a:chExt cx="867855" cy="97836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1149063" y="108584"/>
              <a:ext cx="110899" cy="978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1259962" y="206420"/>
              <a:ext cx="130969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1390931" y="179608"/>
              <a:ext cx="40482" cy="2681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31413" y="179608"/>
              <a:ext cx="585505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 userDrawn="1"/>
        </p:nvCxnSpPr>
        <p:spPr>
          <a:xfrm flipV="1">
            <a:off x="1681447" y="175406"/>
            <a:ext cx="1123668" cy="4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3209" y="494249"/>
            <a:ext cx="202" cy="86306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>
            <a:off x="63413" y="193834"/>
            <a:ext cx="80428" cy="8493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13670" y="324005"/>
            <a:ext cx="9498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V="1">
            <a:off x="58120" y="374539"/>
            <a:ext cx="29359" cy="2327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4437" y="400857"/>
            <a:ext cx="0" cy="57545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 userDrawn="1"/>
        </p:nvSpPr>
        <p:spPr>
          <a:xfrm flipH="1">
            <a:off x="1996058" y="122283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 userDrawn="1"/>
        </p:nvSpPr>
        <p:spPr>
          <a:xfrm flipH="1">
            <a:off x="2777683" y="160688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 userDrawn="1"/>
        </p:nvSpPr>
        <p:spPr>
          <a:xfrm flipH="1">
            <a:off x="3236690" y="201146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 userDrawn="1"/>
        </p:nvSpPr>
        <p:spPr>
          <a:xfrm flipH="1">
            <a:off x="69648" y="965213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 userDrawn="1"/>
        </p:nvSpPr>
        <p:spPr>
          <a:xfrm flipH="1">
            <a:off x="29493" y="1343597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 userDrawn="1"/>
        </p:nvSpPr>
        <p:spPr>
          <a:xfrm flipH="1">
            <a:off x="110675" y="1729359"/>
            <a:ext cx="27432" cy="27432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249978"/>
            <a:ext cx="1710626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539884"/>
            <a:ext cx="2685068" cy="2664700"/>
          </a:xfrm>
        </p:spPr>
        <p:txBody>
          <a:bodyPr/>
          <a:lstStyle>
            <a:lvl1pPr>
              <a:defRPr sz="1750"/>
            </a:lvl1pPr>
            <a:lvl2pPr>
              <a:defRPr sz="1531"/>
            </a:lvl2pPr>
            <a:lvl3pPr>
              <a:defRPr sz="1312"/>
            </a:lvl3pPr>
            <a:lvl4pPr>
              <a:defRPr sz="1094"/>
            </a:lvl4pPr>
            <a:lvl5pPr>
              <a:defRPr sz="1094"/>
            </a:lvl5pPr>
            <a:lvl6pPr>
              <a:defRPr sz="1094"/>
            </a:lvl6pPr>
            <a:lvl7pPr>
              <a:defRPr sz="1094"/>
            </a:lvl7pPr>
            <a:lvl8pPr>
              <a:defRPr sz="1094"/>
            </a:lvl8pPr>
            <a:lvl9pPr>
              <a:defRPr sz="1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124903"/>
            <a:ext cx="1710626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249978"/>
            <a:ext cx="1710626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539884"/>
            <a:ext cx="2685068" cy="2664700"/>
          </a:xfrm>
        </p:spPr>
        <p:txBody>
          <a:bodyPr anchor="t"/>
          <a:lstStyle>
            <a:lvl1pPr marL="0" indent="0">
              <a:buNone/>
              <a:defRPr sz="1750"/>
            </a:lvl1pPr>
            <a:lvl2pPr marL="249997" indent="0">
              <a:buNone/>
              <a:defRPr sz="1531"/>
            </a:lvl2pPr>
            <a:lvl3pPr marL="499994" indent="0">
              <a:buNone/>
              <a:defRPr sz="1312"/>
            </a:lvl3pPr>
            <a:lvl4pPr marL="749991" indent="0">
              <a:buNone/>
              <a:defRPr sz="1094"/>
            </a:lvl4pPr>
            <a:lvl5pPr marL="999988" indent="0">
              <a:buNone/>
              <a:defRPr sz="1094"/>
            </a:lvl5pPr>
            <a:lvl6pPr marL="1249985" indent="0">
              <a:buNone/>
              <a:defRPr sz="1094"/>
            </a:lvl6pPr>
            <a:lvl7pPr marL="1499982" indent="0">
              <a:buNone/>
              <a:defRPr sz="1094"/>
            </a:lvl7pPr>
            <a:lvl8pPr marL="1749979" indent="0">
              <a:buNone/>
              <a:defRPr sz="1094"/>
            </a:lvl8pPr>
            <a:lvl9pPr marL="1999976" indent="0">
              <a:buNone/>
              <a:defRPr sz="1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124903"/>
            <a:ext cx="1710626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199636"/>
            <a:ext cx="4574560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998178"/>
            <a:ext cx="4574560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3475394"/>
            <a:ext cx="119336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EC40-61E3-4D97-9F1F-F90BD04538D5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3475394"/>
            <a:ext cx="1790045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3475394"/>
            <a:ext cx="119336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A93B-CFF6-4EC2-8070-063D3E0FFF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9994" rtl="0" eaLnBrk="1" latinLnBrk="0" hangingPunct="1">
        <a:lnSpc>
          <a:spcPct val="90000"/>
        </a:lnSpc>
        <a:spcBef>
          <a:spcPct val="0"/>
        </a:spcBef>
        <a:buNone/>
        <a:defRPr sz="2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998" indent="-124998" algn="l" defTabSz="49999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74995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2pPr>
      <a:lvl3pPr marL="624992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4" kern="1200">
          <a:solidFill>
            <a:schemeClr val="tx1"/>
          </a:solidFill>
          <a:latin typeface="+mn-lt"/>
          <a:ea typeface="+mn-ea"/>
          <a:cs typeface="+mn-cs"/>
        </a:defRPr>
      </a:lvl3pPr>
      <a:lvl4pPr marL="874989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1124986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374983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624980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874977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2124974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1pPr>
      <a:lvl2pPr marL="249997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2pPr>
      <a:lvl3pPr marL="499994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49991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999988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249985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499982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749979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1999976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2"/>
          <p:cNvSpPr txBox="1">
            <a:spLocks/>
          </p:cNvSpPr>
          <p:nvPr/>
        </p:nvSpPr>
        <p:spPr>
          <a:xfrm>
            <a:off x="2706601" y="1035679"/>
            <a:ext cx="2313785" cy="804395"/>
          </a:xfrm>
          <a:prstGeom prst="rect">
            <a:avLst/>
          </a:prstGeom>
        </p:spPr>
        <p:txBody>
          <a:bodyPr/>
          <a:lstStyle>
            <a:lvl1pPr marL="124998" indent="-124998" algn="l" defTabSz="499994" rtl="0" eaLnBrk="1" latinLnBrk="0" hangingPunct="1">
              <a:lnSpc>
                <a:spcPct val="90000"/>
              </a:lnSpc>
              <a:spcBef>
                <a:spcPts val="547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95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3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4992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4989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986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983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4980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977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4974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Kích thước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 36x31x12 mm</a:t>
            </a:r>
            <a:r>
              <a:rPr lang="en-US" sz="900" baseline="300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3</a:t>
            </a:r>
            <a:endParaRPr lang="vi-VN" sz="900" dirty="0" smtClean="0">
              <a:solidFill>
                <a:srgbClr val="002060"/>
              </a:solidFill>
              <a:latin typeface="SVN-Gotham Light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Chip STM32L151 Cx</a:t>
            </a:r>
            <a:endParaRPr lang="vi-VN" sz="900" dirty="0" smtClean="0">
              <a:solidFill>
                <a:srgbClr val="002060"/>
              </a:solidFill>
              <a:latin typeface="SVN-Gotham Light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Công nghệ truyền thông LoRa</a:t>
            </a:r>
          </a:p>
          <a:p>
            <a:pPr marL="0" indent="0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Anten tích hợp</a:t>
            </a:r>
          </a:p>
          <a:p>
            <a:pPr marL="0" indent="0">
              <a:buNone/>
            </a:pPr>
            <a:endParaRPr lang="vi-VN" sz="900" dirty="0">
              <a:solidFill>
                <a:srgbClr val="002060"/>
              </a:solidFill>
              <a:latin typeface="SVN-Gotham Light" pitchFamily="2" charset="0"/>
            </a:endParaRPr>
          </a:p>
        </p:txBody>
      </p:sp>
      <p:pic>
        <p:nvPicPr>
          <p:cNvPr id="10" name="Picture 6" descr="Image result for UIT VNU HCM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9" y="3130919"/>
            <a:ext cx="564385" cy="45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0864" y="802795"/>
            <a:ext cx="1774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SVN-Batman Forever Alternate" panose="00000400000000000000" pitchFamily="50" charset="0"/>
              </a:rPr>
              <a:t>THIẾT BỊ ĐEO TAY</a:t>
            </a:r>
          </a:p>
        </p:txBody>
      </p:sp>
      <p:cxnSp>
        <p:nvCxnSpPr>
          <p:cNvPr id="7" name="Straight Connector 6"/>
          <p:cNvCxnSpPr>
            <a:stCxn id="2" idx="3"/>
            <a:endCxn id="15" idx="2"/>
          </p:cNvCxnSpPr>
          <p:nvPr/>
        </p:nvCxnSpPr>
        <p:spPr>
          <a:xfrm flipV="1">
            <a:off x="4455249" y="932184"/>
            <a:ext cx="40004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55295" y="843192"/>
            <a:ext cx="175162" cy="175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2434541">
            <a:off x="4668283" y="2391467"/>
            <a:ext cx="480797" cy="1918015"/>
            <a:chOff x="4530345" y="709862"/>
            <a:chExt cx="621007" cy="2477345"/>
          </a:xfrm>
        </p:grpSpPr>
        <p:sp>
          <p:nvSpPr>
            <p:cNvPr id="28" name="Rounded Rectangle 27"/>
            <p:cNvSpPr/>
            <p:nvPr/>
          </p:nvSpPr>
          <p:spPr>
            <a:xfrm>
              <a:off x="4530345" y="1640234"/>
              <a:ext cx="621007" cy="621007"/>
            </a:xfrm>
            <a:prstGeom prst="roundRect">
              <a:avLst>
                <a:gd name="adj" fmla="val 83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4631205" y="709862"/>
              <a:ext cx="244" cy="925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055658" y="709862"/>
              <a:ext cx="244" cy="925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630961" y="2261241"/>
              <a:ext cx="244" cy="925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055414" y="2261241"/>
              <a:ext cx="244" cy="925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589397" y="1717780"/>
              <a:ext cx="83127" cy="83127"/>
            </a:xfrm>
            <a:prstGeom prst="ellipse">
              <a:avLst/>
            </a:prstGeom>
            <a:ln>
              <a:noFill/>
            </a:ln>
            <a:effectLst>
              <a:glow rad="381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 Placeholder 22"/>
          <p:cNvSpPr txBox="1">
            <a:spLocks/>
          </p:cNvSpPr>
          <p:nvPr/>
        </p:nvSpPr>
        <p:spPr>
          <a:xfrm>
            <a:off x="2706601" y="2001392"/>
            <a:ext cx="2390901" cy="928058"/>
          </a:xfrm>
          <a:prstGeom prst="rect">
            <a:avLst/>
          </a:prstGeom>
        </p:spPr>
        <p:txBody>
          <a:bodyPr/>
          <a:lstStyle>
            <a:lvl1pPr marL="124998" indent="-124998" algn="l" defTabSz="499994" rtl="0" eaLnBrk="1" latinLnBrk="0" hangingPunct="1">
              <a:lnSpc>
                <a:spcPct val="90000"/>
              </a:lnSpc>
              <a:spcBef>
                <a:spcPts val="547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95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3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4992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4989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986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983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4980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977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4974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Kích thước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</a:rPr>
              <a:t> 60x70x110 mm</a:t>
            </a:r>
            <a:r>
              <a:rPr lang="en-US" sz="900" baseline="30000" dirty="0" smtClean="0">
                <a:solidFill>
                  <a:srgbClr val="002060"/>
                </a:solidFill>
                <a:latin typeface="SVN-Gotham Light" pitchFamily="2" charset="0"/>
              </a:rPr>
              <a:t>3</a:t>
            </a:r>
            <a:endParaRPr lang="vi-VN" sz="900" dirty="0" smtClean="0">
              <a:solidFill>
                <a:srgbClr val="002060"/>
              </a:solidFill>
              <a:latin typeface="SVN-Gotham Light" pitchFamily="2" charset="0"/>
            </a:endParaRPr>
          </a:p>
          <a:p>
            <a:pPr marL="0" indent="0" algn="r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Bộ xử lý 4 lõi ARMv8 64-bit 1.2GHz</a:t>
            </a:r>
          </a:p>
          <a:p>
            <a:pPr marL="0" indent="0" algn="r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Công nghệ truyền thông LoRa</a:t>
            </a:r>
          </a:p>
          <a:p>
            <a:pPr marL="0" indent="0" algn="r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Khoảng cách giao tiếp lên đến 12km* </a:t>
            </a:r>
          </a:p>
          <a:p>
            <a:pPr marL="0" indent="0" algn="r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</a:rPr>
              <a:t>Anten tích hợp</a:t>
            </a:r>
            <a:endParaRPr lang="vi-VN" sz="900" dirty="0">
              <a:solidFill>
                <a:srgbClr val="002060"/>
              </a:solidFill>
              <a:latin typeface="SVN-Gotham Light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37295" y="1762551"/>
            <a:ext cx="1325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SVN-Batman Forever Alternate" panose="00000400000000000000" pitchFamily="50" charset="0"/>
              </a:rPr>
              <a:t>TRẠM CƠ SỞ</a:t>
            </a:r>
          </a:p>
        </p:txBody>
      </p:sp>
      <p:cxnSp>
        <p:nvCxnSpPr>
          <p:cNvPr id="46" name="Straight Connector 45"/>
          <p:cNvCxnSpPr>
            <a:stCxn id="33" idx="6"/>
            <a:endCxn id="43" idx="1"/>
          </p:cNvCxnSpPr>
          <p:nvPr/>
        </p:nvCxnSpPr>
        <p:spPr>
          <a:xfrm flipV="1">
            <a:off x="2946769" y="1904616"/>
            <a:ext cx="890526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VNU HCM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92" y="3079459"/>
            <a:ext cx="843627" cy="5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394" y="3534231"/>
            <a:ext cx="186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 smtClean="0">
                <a:solidFill>
                  <a:srgbClr val="002060"/>
                </a:solidFill>
                <a:latin typeface="SVN-Gotham Light" pitchFamily="2" charset="0"/>
              </a:rPr>
              <a:t>(*): với điều kiện không vật chắn</a:t>
            </a:r>
            <a:endParaRPr lang="vi-VN" sz="800" dirty="0">
              <a:solidFill>
                <a:srgbClr val="002060"/>
              </a:solidFill>
              <a:latin typeface="SVN-Gotham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3055168" y="2921233"/>
            <a:ext cx="1144545" cy="180506"/>
            <a:chOff x="1513509" y="3035735"/>
            <a:chExt cx="1144545" cy="180506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688199" y="3130491"/>
              <a:ext cx="793299" cy="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482892" y="3035735"/>
              <a:ext cx="175162" cy="1751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513509" y="3041079"/>
              <a:ext cx="175162" cy="175162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/>
          <p:cNvSpPr/>
          <p:nvPr/>
        </p:nvSpPr>
        <p:spPr>
          <a:xfrm>
            <a:off x="2771607" y="1828301"/>
            <a:ext cx="175162" cy="175162"/>
          </a:xfrm>
          <a:prstGeom prst="ellipse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7201" y="-29931"/>
            <a:ext cx="2051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kern="1500" spc="150" dirty="0">
                <a:solidFill>
                  <a:srgbClr val="00B0F0"/>
                </a:solidFill>
                <a:latin typeface="SVN-Batman Forever Alternate" panose="00000400000000000000" pitchFamily="50" charset="0"/>
              </a:rPr>
              <a:t>U</a:t>
            </a:r>
            <a:r>
              <a:rPr lang="en-US" sz="2200" kern="1500" spc="150" dirty="0">
                <a:solidFill>
                  <a:schemeClr val="accent1">
                    <a:lumMod val="50000"/>
                  </a:schemeClr>
                </a:solidFill>
                <a:latin typeface="SVN-Batman Forever Alternate" panose="00000400000000000000" pitchFamily="50" charset="0"/>
              </a:rPr>
              <a:t>lor</a:t>
            </a:r>
            <a:r>
              <a:rPr lang="en-US" sz="2200" kern="1500" spc="150" dirty="0">
                <a:solidFill>
                  <a:srgbClr val="00B0F0"/>
                </a:solidFill>
                <a:latin typeface="SVN-Batman Forever Alternate" panose="00000400000000000000" pitchFamily="50" charset="0"/>
              </a:rPr>
              <a:t>I</a:t>
            </a:r>
            <a:r>
              <a:rPr lang="en-US" sz="2200" kern="1500" spc="150" dirty="0">
                <a:solidFill>
                  <a:schemeClr val="accent1">
                    <a:lumMod val="50000"/>
                  </a:schemeClr>
                </a:solidFill>
                <a:latin typeface="SVN-Batman Forever Alternate" panose="00000400000000000000" pitchFamily="50" charset="0"/>
              </a:rPr>
              <a:t>en</a:t>
            </a:r>
            <a:r>
              <a:rPr lang="en-US" sz="2200" kern="1500" spc="150" dirty="0">
                <a:solidFill>
                  <a:srgbClr val="00B0F0"/>
                </a:solidFill>
                <a:latin typeface="SVN-Batman Forever Alternate" panose="00000400000000000000" pitchFamily="50" charset="0"/>
              </a:rPr>
              <a:t>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418518" y="802794"/>
            <a:ext cx="191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SVN-Batman Forever Alternate" panose="00000400000000000000" pitchFamily="50" charset="0"/>
              </a:rPr>
              <a:t>MÔ TẢ SẢN PHẨM</a:t>
            </a:r>
          </a:p>
        </p:txBody>
      </p:sp>
      <p:sp>
        <p:nvSpPr>
          <p:cNvPr id="35" name="Text Placeholder 22"/>
          <p:cNvSpPr txBox="1">
            <a:spLocks/>
          </p:cNvSpPr>
          <p:nvPr/>
        </p:nvSpPr>
        <p:spPr>
          <a:xfrm>
            <a:off x="412395" y="1044906"/>
            <a:ext cx="2123846" cy="2522939"/>
          </a:xfrm>
          <a:prstGeom prst="rect">
            <a:avLst/>
          </a:prstGeom>
        </p:spPr>
        <p:txBody>
          <a:bodyPr/>
          <a:lstStyle>
            <a:lvl1pPr marL="124998" indent="-124998" algn="l" defTabSz="499994" rtl="0" eaLnBrk="1" latinLnBrk="0" hangingPunct="1">
              <a:lnSpc>
                <a:spcPct val="90000"/>
              </a:lnSpc>
              <a:spcBef>
                <a:spcPts val="547"/>
              </a:spcBef>
              <a:buFont typeface="Arial" panose="020B0604020202020204" pitchFamily="34" charset="0"/>
              <a:buChar char="•"/>
              <a:defRPr sz="1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4995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3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4992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10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4989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986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983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24980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977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4974" indent="-124998" algn="l" defTabSz="499994" rtl="0" eaLnBrk="1" latinLnBrk="0" hangingPunct="1">
              <a:lnSpc>
                <a:spcPct val="90000"/>
              </a:lnSpc>
              <a:spcBef>
                <a:spcPts val="273"/>
              </a:spcBef>
              <a:buFont typeface="Arial" panose="020B0604020202020204" pitchFamily="34" charset="0"/>
              <a:buChar char="•"/>
              <a:defRPr sz="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UlorIenT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được thiết kế và sản xuất tại trường </a:t>
            </a:r>
            <a:r>
              <a:rPr lang="en-US" sz="900" b="1" dirty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Đ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ại </a:t>
            </a:r>
            <a:r>
              <a:rPr lang="en-US" sz="900" b="1" dirty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H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ọc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Công </a:t>
            </a:r>
            <a:r>
              <a:rPr lang="en-US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N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ghệ </a:t>
            </a:r>
            <a:r>
              <a:rPr lang="en-US" sz="900" b="1" dirty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hông </a:t>
            </a:r>
            <a:r>
              <a:rPr lang="en-US" sz="900" b="1" dirty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in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– Đại học Quốc </a:t>
            </a:r>
            <a:r>
              <a:rPr lang="en-US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G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ia </a:t>
            </a:r>
            <a:r>
              <a:rPr lang="en-US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hành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phố Hồ Chí Minh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UlorIenT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bao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gồm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thiết bị đeo tay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 được 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cung cấp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cho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ngư dân và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trạm cơ sở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được lắp đặt trên tàu cứu hộ và đất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liền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.</a:t>
            </a:r>
            <a:endParaRPr lang="vi-VN" sz="900" dirty="0" smtClean="0">
              <a:solidFill>
                <a:srgbClr val="002060"/>
              </a:solidFill>
              <a:latin typeface="SVN-Gotham Light" pitchFamily="2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Khi tàu cá gặp nạn, vị trí tàu cá sẽ được gửi đến tàu cứu hộ cứu nạn thông qua các kênh thông tin sẵn có trên tàu cá.</a:t>
            </a:r>
          </a:p>
          <a:p>
            <a:pPr marL="0" indent="0" algn="just">
              <a:buNone/>
            </a:pP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Các tàu cứu nạn sẽ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tiếp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cận vị trị tàu cá gặp nạn đồng thời bật chế độ định vị ngư dân bằng công nghệ </a:t>
            </a:r>
            <a:r>
              <a:rPr lang="vi-VN" sz="900" b="1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LoRa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. Từ đó vị trí của ngư dân gặp nạn sẽ được xác định nhanh chóng và chính </a:t>
            </a:r>
            <a:r>
              <a:rPr lang="vi-VN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xác</a:t>
            </a:r>
            <a:r>
              <a:rPr lang="en-US" sz="900" dirty="0" smtClean="0">
                <a:solidFill>
                  <a:srgbClr val="002060"/>
                </a:solidFill>
                <a:latin typeface="SVN-Gotham Light" pitchFamily="2" charset="0"/>
                <a:cs typeface="Arial" panose="020B0604020202020204" pitchFamily="34" charset="0"/>
              </a:rPr>
              <a:t>.</a:t>
            </a:r>
            <a:endParaRPr lang="vi-VN" sz="900" dirty="0">
              <a:solidFill>
                <a:srgbClr val="002060"/>
              </a:solidFill>
              <a:latin typeface="SVN-Gotham Light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2394" y="350171"/>
            <a:ext cx="44651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SVN-Neutraface 2" panose="02000600040000020004" pitchFamily="50" charset="0"/>
              </a:rPr>
              <a:t>Thiết Bị 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SVN-Neutraface 2" panose="02000600040000020004" pitchFamily="50" charset="0"/>
              </a:rPr>
              <a:t>ĐỊNH VỊ VÀ HỖ TRỢ CỨU HỘ CỨU NẠN TRÊN BIỂN </a:t>
            </a:r>
            <a:endParaRPr lang="vi-VN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40139" y="566732"/>
            <a:ext cx="35820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SVN-Neutraface 2" panose="02000600040000020004" pitchFamily="50" charset="0"/>
              </a:rPr>
              <a:t>UIT - LOCATE AND RESCUE FISHERMEN SYSTEM</a:t>
            </a:r>
            <a:endParaRPr lang="vi-VN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"/>
          <p:cNvSpPr txBox="1"/>
          <p:nvPr/>
        </p:nvSpPr>
        <p:spPr>
          <a:xfrm>
            <a:off x="2959600" y="3543518"/>
            <a:ext cx="1349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5">
                    <a:lumMod val="75000"/>
                  </a:schemeClr>
                </a:solidFill>
                <a:latin typeface="SVN-Gotham Light" pitchFamily="2" charset="0"/>
              </a:rPr>
              <a:t>http://www.uit.edu.vn</a:t>
            </a:r>
            <a:endParaRPr lang="en-US" sz="800" b="1" dirty="0">
              <a:solidFill>
                <a:schemeClr val="accent5">
                  <a:lumMod val="75000"/>
                </a:schemeClr>
              </a:solidFill>
              <a:latin typeface="SVN-Gotham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223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SVN-Batman Forever Alternate</vt:lpstr>
      <vt:lpstr>SVN-Gotham Light</vt:lpstr>
      <vt:lpstr>SVN-Neutraface 2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Hoang Loc</dc:creator>
  <cp:lastModifiedBy>Le Huy Trinh</cp:lastModifiedBy>
  <cp:revision>41</cp:revision>
  <dcterms:created xsi:type="dcterms:W3CDTF">2016-09-28T08:39:10Z</dcterms:created>
  <dcterms:modified xsi:type="dcterms:W3CDTF">2016-09-29T10:06:19Z</dcterms:modified>
</cp:coreProperties>
</file>