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691813" cy="15117763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2">
          <p15:clr>
            <a:srgbClr val="A4A3A4"/>
          </p15:clr>
        </p15:guide>
        <p15:guide id="2" orient="horz" pos="232">
          <p15:clr>
            <a:srgbClr val="A4A3A4"/>
          </p15:clr>
        </p15:guide>
        <p15:guide id="3" orient="horz" pos="8880">
          <p15:clr>
            <a:srgbClr val="A4A3A4"/>
          </p15:clr>
        </p15:guide>
        <p15:guide id="4" pos="3366">
          <p15:clr>
            <a:srgbClr val="A4A3A4"/>
          </p15:clr>
        </p15:guide>
        <p15:guide id="5" pos="240">
          <p15:clr>
            <a:srgbClr val="A4A3A4"/>
          </p15:clr>
        </p15:guide>
        <p15:guide id="6" pos="6506">
          <p15:clr>
            <a:srgbClr val="A4A3A4"/>
          </p15:clr>
        </p15:guide>
        <p15:guide id="7" pos="3186">
          <p15:clr>
            <a:srgbClr val="A4A3A4"/>
          </p15:clr>
        </p15:guide>
        <p15:guide id="8" pos="3552">
          <p15:clr>
            <a:srgbClr val="A4A3A4"/>
          </p15:clr>
        </p15:guide>
        <p15:guide id="9" pos="6318">
          <p15:clr>
            <a:srgbClr val="A4A3A4"/>
          </p15:clr>
        </p15:guide>
        <p15:guide id="10" pos="4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B4993"/>
    <a:srgbClr val="071ACD"/>
    <a:srgbClr val="0D2EA5"/>
    <a:srgbClr val="0915AD"/>
    <a:srgbClr val="3A4CF8"/>
    <a:srgbClr val="00007C"/>
    <a:srgbClr val="098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3" autoAdjust="0"/>
    <p:restoredTop sz="99040" autoAdjust="0"/>
  </p:normalViewPr>
  <p:slideViewPr>
    <p:cSldViewPr>
      <p:cViewPr>
        <p:scale>
          <a:sx n="150" d="100"/>
          <a:sy n="150" d="100"/>
        </p:scale>
        <p:origin x="-2002" y="-10570"/>
      </p:cViewPr>
      <p:guideLst>
        <p:guide orient="horz" pos="9312"/>
        <p:guide orient="horz" pos="232"/>
        <p:guide orient="horz" pos="8880"/>
        <p:guide pos="3366"/>
        <p:guide pos="240"/>
        <p:guide pos="6506"/>
        <p:guide pos="3186"/>
        <p:guide pos="3552"/>
        <p:guide pos="6318"/>
        <p:guide pos="41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008" y="-13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8605F14-B7BC-4AF8-BAF7-FC0FA9D62B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61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1381" tIns="30691" rIns="61381" bIns="30691" numCol="1" anchor="t" anchorCtr="0" compatLnSpc="1">
            <a:prstTxWarp prst="textNoShape">
              <a:avLst/>
            </a:prstTxWarp>
          </a:bodyPr>
          <a:lstStyle>
            <a:lvl1pPr defTabSz="614363" eaLnBrk="1" hangingPunct="1">
              <a:defRPr sz="8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DEC8768-C6AB-461A-B419-EC845496EA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7325" y="0"/>
            <a:ext cx="30861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1381" tIns="30691" rIns="61381" bIns="30691" numCol="1" anchor="t" anchorCtr="0" compatLnSpc="1">
            <a:prstTxWarp prst="textNoShape">
              <a:avLst/>
            </a:prstTxWarp>
          </a:bodyPr>
          <a:lstStyle>
            <a:lvl1pPr algn="r" defTabSz="614363" eaLnBrk="1" hangingPunct="1">
              <a:defRPr sz="8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B9DDF4DF-8CF1-4123-91B4-83600B1B8D0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98038"/>
            <a:ext cx="30861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1381" tIns="30691" rIns="61381" bIns="30691" numCol="1" anchor="b" anchorCtr="0" compatLnSpc="1">
            <a:prstTxWarp prst="textNoShape">
              <a:avLst/>
            </a:prstTxWarp>
          </a:bodyPr>
          <a:lstStyle>
            <a:lvl1pPr defTabSz="614363" eaLnBrk="1" hangingPunct="1">
              <a:defRPr sz="8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876C898-EBF5-42C4-BB3C-D4BEBF628F3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7325" y="9698038"/>
            <a:ext cx="30861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1381" tIns="30691" rIns="61381" bIns="30691" numCol="1" anchor="b" anchorCtr="0" compatLnSpc="1">
            <a:prstTxWarp prst="textNoShape">
              <a:avLst/>
            </a:prstTxWarp>
          </a:bodyPr>
          <a:lstStyle>
            <a:lvl1pPr algn="r" defTabSz="614363" eaLnBrk="1" hangingPunct="1">
              <a:defRPr sz="800"/>
            </a:lvl1pPr>
          </a:lstStyle>
          <a:p>
            <a:pPr>
              <a:defRPr/>
            </a:pPr>
            <a:fld id="{CBD950B9-00CA-40FA-B809-34885CD1EEB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D060922-2D0C-4F5D-8554-5AAFC481FB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61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1381" tIns="30691" rIns="61381" bIns="30691" numCol="1" anchor="t" anchorCtr="0" compatLnSpc="1">
            <a:prstTxWarp prst="textNoShape">
              <a:avLst/>
            </a:prstTxWarp>
          </a:bodyPr>
          <a:lstStyle>
            <a:lvl1pPr defTabSz="614363" eaLnBrk="1" hangingPunct="1">
              <a:defRPr sz="8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F36AE0D-6C10-49CF-9B24-3B9D5C1087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7325" y="0"/>
            <a:ext cx="30861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1381" tIns="30691" rIns="61381" bIns="30691" numCol="1" anchor="t" anchorCtr="0" compatLnSpc="1">
            <a:prstTxWarp prst="textNoShape">
              <a:avLst/>
            </a:prstTxWarp>
          </a:bodyPr>
          <a:lstStyle>
            <a:lvl1pPr algn="r" defTabSz="614363" eaLnBrk="1" hangingPunct="1">
              <a:defRPr sz="8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DEF72C7-5115-48CA-8044-7101DBE6F99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2338" y="773113"/>
            <a:ext cx="2700337" cy="381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9CA98EB-34F8-437B-9658-4FB2BAAD7E1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2025" y="4848225"/>
            <a:ext cx="5210175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1381" tIns="30691" rIns="61381" bIns="3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1336FA6-3220-4797-872C-6703D36BFC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98038"/>
            <a:ext cx="30861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1381" tIns="30691" rIns="61381" bIns="30691" numCol="1" anchor="b" anchorCtr="0" compatLnSpc="1">
            <a:prstTxWarp prst="textNoShape">
              <a:avLst/>
            </a:prstTxWarp>
          </a:bodyPr>
          <a:lstStyle>
            <a:lvl1pPr defTabSz="614363" eaLnBrk="1" hangingPunct="1">
              <a:defRPr sz="8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83A81CF-59E9-4766-A9C5-4575CEA7B2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7325" y="9698038"/>
            <a:ext cx="30861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1381" tIns="30691" rIns="61381" bIns="30691" numCol="1" anchor="b" anchorCtr="0" compatLnSpc="1">
            <a:prstTxWarp prst="textNoShape">
              <a:avLst/>
            </a:prstTxWarp>
          </a:bodyPr>
          <a:lstStyle>
            <a:lvl1pPr algn="r" defTabSz="614363" eaLnBrk="1" hangingPunct="1">
              <a:defRPr sz="800"/>
            </a:lvl1pPr>
          </a:lstStyle>
          <a:p>
            <a:pPr>
              <a:defRPr/>
            </a:pPr>
            <a:fld id="{FD6D17E9-6221-4605-8BA7-F0CC5A75D3B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Osaka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Osaka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Osaka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Osaka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Osaka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48F41297-0B5A-4312-BF78-554B2F28C7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143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 defTabSz="6143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 defTabSz="6143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 defTabSz="6143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 defTabSz="6143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defTabSz="6143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defTabSz="6143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defTabSz="6143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defTabSz="6143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>
              <a:spcBef>
                <a:spcPct val="0"/>
              </a:spcBef>
            </a:pPr>
            <a:fld id="{57896310-430C-4762-8B35-22295BB7851F}" type="slidenum">
              <a:rPr lang="en-US" altLang="ja-JP" sz="800" smtClean="0"/>
              <a:pPr>
                <a:spcBef>
                  <a:spcPct val="0"/>
                </a:spcBef>
              </a:pPr>
              <a:t>1</a:t>
            </a:fld>
            <a:endParaRPr lang="en-US" altLang="ja-JP" sz="8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DA930CF-2638-4677-A4FC-C98B0A93A1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847181D-74BF-4F39-A8A7-58FA21C47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88" y="4695825"/>
            <a:ext cx="9088437" cy="324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8566150"/>
            <a:ext cx="7485063" cy="38639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D1D143-D3B5-46B0-A9DE-0ED3858E91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C889D5-EEB7-423B-AD46-102A10384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4A7039-787C-45B7-A5EA-2AC9E5DB7C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9D874-52F3-4460-8E1A-9EAFE6CE834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166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1347A6-469F-4232-B3E6-662FB4CD0D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30FDA5-598C-4776-8FB5-812B4EF449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394B21-1652-40F6-9285-78B80574E4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567A9-DBCE-46C5-8ABC-A304EEF801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3050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18413" y="1346200"/>
            <a:ext cx="2271712" cy="12068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8513" y="1346200"/>
            <a:ext cx="6667500" cy="12068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01291C-CF99-4839-B3A3-D0140F127D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62DCA1-261C-470B-AF1E-4A1752D657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8C9803-A014-4C1F-9326-CE7E822AA4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A436D-0AD5-40D7-93DB-2BD99EE564F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512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68318B-2C2D-46F9-A9CE-A78DAA58DE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B9D8D2-155B-4E7A-8059-E15182B330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571608-2807-4DF4-B1CA-3857841467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16395-7275-4E5E-89AB-157B596E85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3525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9713913"/>
            <a:ext cx="9088438" cy="30035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6407150"/>
            <a:ext cx="9088438" cy="33067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927E74-F491-4C51-BDCC-3035A64838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40355B-03D2-4359-9569-FD1AE2CAE4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2BC65E-0B27-4365-A6DA-2BAB13F694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69D90-7777-4B90-8321-438C644E34B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670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8513" y="4343400"/>
            <a:ext cx="4467225" cy="9070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8138" y="4343400"/>
            <a:ext cx="4468812" cy="9070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6232E-F20A-4E22-BD8C-B222910A1F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995AEB-A2DB-442A-9558-8FB0443F19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E81E9A-4423-4C56-AB54-3ED3EC1256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DBDEA-C424-4675-ABD2-57D06BD5B06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587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604838"/>
            <a:ext cx="9621837" cy="2520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3384550"/>
            <a:ext cx="4724400" cy="1409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4794250"/>
            <a:ext cx="4724400" cy="87106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0838" y="3384550"/>
            <a:ext cx="4725987" cy="1409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0838" y="4794250"/>
            <a:ext cx="4725987" cy="87106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B3698C-B7A2-417B-B0F4-DB150FFE90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EF04223-D763-4EDD-B558-98EC29A312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280C2B3-CB59-4D82-8B7A-0902173C1A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A7E77-7420-426A-83B5-4962BF380D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273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D39BD21-1F34-4442-8238-D696F628E5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6FD129-E5AD-4CCC-84F5-7DA4C998EC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6F255BC-FFA4-452E-8EC0-92A0E30DC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D50D8-022D-4F9A-B3C2-2C71631C653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9803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9FFB9CB-790E-4F6F-A3A2-A42FE53522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1C70A7B-5F9C-43E2-A63E-8032B8703A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2143194-9A6F-4DAA-BF74-BBE64A8F72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588F3-FF67-480C-9FB4-868973E0D1C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409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601663"/>
            <a:ext cx="3517900" cy="2562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9888" y="601663"/>
            <a:ext cx="5976937" cy="12903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3163888"/>
            <a:ext cx="3517900" cy="10340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BBDE1A-F7D6-4494-8FBE-054E259B4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2601E8-6C34-44F4-83BD-AFC9E27C84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EA61FC-5156-4AF1-932C-289C3F6DEC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F5054-8897-43B7-B1DA-2D04A143192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856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10582275"/>
            <a:ext cx="6415088" cy="12493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1350963"/>
            <a:ext cx="6415088" cy="9070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11831638"/>
            <a:ext cx="6415088" cy="17748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9C7B3C-FBD9-4997-A954-16800B8CA6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946741-98CF-4310-8BDB-C664FDF2C0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81DE6-AED9-4A6F-B0D5-463C4713EF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BB5B5-4C42-48BC-8066-9343EFFCEB9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3015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1">
            <a:extLst>
              <a:ext uri="{FF2B5EF4-FFF2-40B4-BE49-F238E27FC236}">
                <a16:creationId xmlns:a16="http://schemas.microsoft.com/office/drawing/2014/main" id="{DF8B056F-2123-495D-A654-171E8B2368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0363" y="4019550"/>
            <a:ext cx="9967912" cy="100774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eaLnBrk="1" hangingPunct="1">
              <a:defRPr/>
            </a:pPr>
            <a:endParaRPr lang="en-GB" altLang="en-US"/>
          </a:p>
        </p:txBody>
      </p:sp>
      <p:grpSp>
        <p:nvGrpSpPr>
          <p:cNvPr id="1027" name="Group 61">
            <a:extLst>
              <a:ext uri="{FF2B5EF4-FFF2-40B4-BE49-F238E27FC236}">
                <a16:creationId xmlns:a16="http://schemas.microsoft.com/office/drawing/2014/main" id="{CD666CAE-40FE-4A7B-B1A7-9192125E069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58775" y="368300"/>
            <a:ext cx="9969500" cy="2044700"/>
            <a:chOff x="226" y="232"/>
            <a:chExt cx="6280" cy="1288"/>
          </a:xfrm>
        </p:grpSpPr>
        <p:sp>
          <p:nvSpPr>
            <p:cNvPr id="1039" name="Rectangle 62">
              <a:extLst>
                <a:ext uri="{FF2B5EF4-FFF2-40B4-BE49-F238E27FC236}">
                  <a16:creationId xmlns:a16="http://schemas.microsoft.com/office/drawing/2014/main" id="{D5A3E0F4-ADBD-4583-9308-A5DDB23515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1" y="273"/>
              <a:ext cx="6189" cy="12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pic>
          <p:nvPicPr>
            <p:cNvPr id="1040" name="Picture 63">
              <a:extLst>
                <a:ext uri="{FF2B5EF4-FFF2-40B4-BE49-F238E27FC236}">
                  <a16:creationId xmlns:a16="http://schemas.microsoft.com/office/drawing/2014/main" id="{63B42EC9-F351-41FD-BBFC-7D12FC2198D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" y="232"/>
              <a:ext cx="6280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64">
            <a:extLst>
              <a:ext uri="{FF2B5EF4-FFF2-40B4-BE49-F238E27FC236}">
                <a16:creationId xmlns:a16="http://schemas.microsoft.com/office/drawing/2014/main" id="{6C177BC7-E09B-4CBD-AA2A-E912216DF2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0363" y="14243050"/>
            <a:ext cx="9967912" cy="539750"/>
          </a:xfrm>
          <a:prstGeom prst="rect">
            <a:avLst/>
          </a:prstGeom>
          <a:solidFill>
            <a:srgbClr val="2EAE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eaLnBrk="1" hangingPunct="1">
              <a:defRPr/>
            </a:pPr>
            <a:endParaRPr lang="en-GB" altLang="en-US"/>
          </a:p>
        </p:txBody>
      </p:sp>
      <p:pic>
        <p:nvPicPr>
          <p:cNvPr id="1029" name="Picture 66">
            <a:extLst>
              <a:ext uri="{FF2B5EF4-FFF2-40B4-BE49-F238E27FC236}">
                <a16:creationId xmlns:a16="http://schemas.microsoft.com/office/drawing/2014/main" id="{C85AAE9A-60CF-41A9-838D-AB62835977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4355763"/>
            <a:ext cx="525463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AutoShape 67">
            <a:extLst>
              <a:ext uri="{FF2B5EF4-FFF2-40B4-BE49-F238E27FC236}">
                <a16:creationId xmlns:a16="http://schemas.microsoft.com/office/drawing/2014/main" id="{1159975B-F59D-49D1-806C-29A34750BFD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29275" y="2936875"/>
            <a:ext cx="4408488" cy="1979613"/>
          </a:xfrm>
          <a:prstGeom prst="roundRect">
            <a:avLst>
              <a:gd name="adj" fmla="val 16667"/>
            </a:avLst>
          </a:prstGeom>
          <a:solidFill>
            <a:srgbClr val="D1F3F3"/>
          </a:solidFill>
          <a:ln w="19050">
            <a:solidFill>
              <a:srgbClr val="0073A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00005C"/>
              </a:solidFill>
            </a:endParaRPr>
          </a:p>
        </p:txBody>
      </p:sp>
      <p:sp>
        <p:nvSpPr>
          <p:cNvPr id="1031" name="Oval 68">
            <a:extLst>
              <a:ext uri="{FF2B5EF4-FFF2-40B4-BE49-F238E27FC236}">
                <a16:creationId xmlns:a16="http://schemas.microsoft.com/office/drawing/2014/main" id="{CE81B44D-B897-4FEE-8EC3-DFC73997C8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32613" y="2651125"/>
            <a:ext cx="1800225" cy="4318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3A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1032" name="AutoShape 69">
            <a:extLst>
              <a:ext uri="{FF2B5EF4-FFF2-40B4-BE49-F238E27FC236}">
                <a16:creationId xmlns:a16="http://schemas.microsoft.com/office/drawing/2014/main" id="{908DE7D8-18B2-47FF-AC67-70203EBCD8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7225" y="2936875"/>
            <a:ext cx="4408488" cy="1979613"/>
          </a:xfrm>
          <a:prstGeom prst="roundRect">
            <a:avLst>
              <a:gd name="adj" fmla="val 16667"/>
            </a:avLst>
          </a:prstGeom>
          <a:solidFill>
            <a:srgbClr val="D1F3F3"/>
          </a:solidFill>
          <a:ln w="19050">
            <a:solidFill>
              <a:srgbClr val="0073A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00005C"/>
              </a:solidFill>
            </a:endParaRPr>
          </a:p>
        </p:txBody>
      </p:sp>
      <p:sp>
        <p:nvSpPr>
          <p:cNvPr id="1033" name="Oval 70">
            <a:extLst>
              <a:ext uri="{FF2B5EF4-FFF2-40B4-BE49-F238E27FC236}">
                <a16:creationId xmlns:a16="http://schemas.microsoft.com/office/drawing/2014/main" id="{BE45CBB1-271A-4F90-9E69-BC469F919B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60563" y="2651125"/>
            <a:ext cx="1800225" cy="4318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3A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1034" name="Rectangle 2">
            <a:extLst>
              <a:ext uri="{FF2B5EF4-FFF2-40B4-BE49-F238E27FC236}">
                <a16:creationId xmlns:a16="http://schemas.microsoft.com/office/drawing/2014/main" id="{64F72688-AE2C-4FE1-A732-94278CEDC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1688" y="1346200"/>
            <a:ext cx="9088437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7428" tIns="73713" rIns="147428" bIns="73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5" name="Rectangle 3">
            <a:extLst>
              <a:ext uri="{FF2B5EF4-FFF2-40B4-BE49-F238E27FC236}">
                <a16:creationId xmlns:a16="http://schemas.microsoft.com/office/drawing/2014/main" id="{6FC60317-C8D9-478B-8499-993E692AC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98513" y="4343400"/>
            <a:ext cx="9088437" cy="90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7428" tIns="73713" rIns="147428" bIns="73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CF2A3B4-EB08-47D8-9B06-7C097A8CA4A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1688" y="13771563"/>
            <a:ext cx="222885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7428" tIns="73713" rIns="147428" bIns="7371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3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8367C401-6B32-43ED-ACB5-AD2C5C93ED2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1250" y="13771563"/>
            <a:ext cx="3389313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7428" tIns="73713" rIns="147428" bIns="73713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3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C6EF2A-478F-4448-9386-A65AF4E5D3A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1275" y="13771563"/>
            <a:ext cx="222885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7428" tIns="73713" rIns="147428" bIns="7371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300"/>
            </a:lvl1pPr>
          </a:lstStyle>
          <a:p>
            <a:pPr>
              <a:defRPr/>
            </a:pPr>
            <a:fld id="{F0B3F451-A40F-4667-8FDD-75C8AB48D7D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4788" rtl="0" eaLnBrk="0" fontAlgn="base" hangingPunct="0">
        <a:spcBef>
          <a:spcPct val="0"/>
        </a:spcBef>
        <a:spcAft>
          <a:spcPct val="0"/>
        </a:spcAft>
        <a:defRPr kumimoji="1"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4788" rtl="0" eaLnBrk="0" fontAlgn="base" hangingPunct="0">
        <a:spcBef>
          <a:spcPct val="0"/>
        </a:spcBef>
        <a:spcAft>
          <a:spcPct val="0"/>
        </a:spcAft>
        <a:defRPr kumimoji="1" sz="7100">
          <a:solidFill>
            <a:schemeClr val="tx2"/>
          </a:solidFill>
          <a:latin typeface="Times" pitchFamily="18" charset="0"/>
          <a:ea typeface="Osaka" charset="-128"/>
        </a:defRPr>
      </a:lvl2pPr>
      <a:lvl3pPr algn="ctr" defTabSz="1474788" rtl="0" eaLnBrk="0" fontAlgn="base" hangingPunct="0">
        <a:spcBef>
          <a:spcPct val="0"/>
        </a:spcBef>
        <a:spcAft>
          <a:spcPct val="0"/>
        </a:spcAft>
        <a:defRPr kumimoji="1" sz="7100">
          <a:solidFill>
            <a:schemeClr val="tx2"/>
          </a:solidFill>
          <a:latin typeface="Times" pitchFamily="18" charset="0"/>
          <a:ea typeface="Osaka" charset="-128"/>
        </a:defRPr>
      </a:lvl3pPr>
      <a:lvl4pPr algn="ctr" defTabSz="1474788" rtl="0" eaLnBrk="0" fontAlgn="base" hangingPunct="0">
        <a:spcBef>
          <a:spcPct val="0"/>
        </a:spcBef>
        <a:spcAft>
          <a:spcPct val="0"/>
        </a:spcAft>
        <a:defRPr kumimoji="1" sz="7100">
          <a:solidFill>
            <a:schemeClr val="tx2"/>
          </a:solidFill>
          <a:latin typeface="Times" pitchFamily="18" charset="0"/>
          <a:ea typeface="Osaka" charset="-128"/>
        </a:defRPr>
      </a:lvl4pPr>
      <a:lvl5pPr algn="ctr" defTabSz="1474788" rtl="0" eaLnBrk="0" fontAlgn="base" hangingPunct="0">
        <a:spcBef>
          <a:spcPct val="0"/>
        </a:spcBef>
        <a:spcAft>
          <a:spcPct val="0"/>
        </a:spcAft>
        <a:defRPr kumimoji="1" sz="7100">
          <a:solidFill>
            <a:schemeClr val="tx2"/>
          </a:solidFill>
          <a:latin typeface="Times" pitchFamily="18" charset="0"/>
          <a:ea typeface="Osaka" charset="-128"/>
        </a:defRPr>
      </a:lvl5pPr>
      <a:lvl6pPr marL="457200" algn="ctr" defTabSz="1474788" rtl="0" fontAlgn="base">
        <a:spcBef>
          <a:spcPct val="0"/>
        </a:spcBef>
        <a:spcAft>
          <a:spcPct val="0"/>
        </a:spcAft>
        <a:defRPr kumimoji="1" sz="7100">
          <a:solidFill>
            <a:schemeClr val="tx2"/>
          </a:solidFill>
          <a:latin typeface="Times" pitchFamily="18" charset="0"/>
          <a:ea typeface="Osaka" charset="-128"/>
        </a:defRPr>
      </a:lvl6pPr>
      <a:lvl7pPr marL="914400" algn="ctr" defTabSz="1474788" rtl="0" fontAlgn="base">
        <a:spcBef>
          <a:spcPct val="0"/>
        </a:spcBef>
        <a:spcAft>
          <a:spcPct val="0"/>
        </a:spcAft>
        <a:defRPr kumimoji="1" sz="7100">
          <a:solidFill>
            <a:schemeClr val="tx2"/>
          </a:solidFill>
          <a:latin typeface="Times" pitchFamily="18" charset="0"/>
          <a:ea typeface="Osaka" charset="-128"/>
        </a:defRPr>
      </a:lvl7pPr>
      <a:lvl8pPr marL="1371600" algn="ctr" defTabSz="1474788" rtl="0" fontAlgn="base">
        <a:spcBef>
          <a:spcPct val="0"/>
        </a:spcBef>
        <a:spcAft>
          <a:spcPct val="0"/>
        </a:spcAft>
        <a:defRPr kumimoji="1" sz="7100">
          <a:solidFill>
            <a:schemeClr val="tx2"/>
          </a:solidFill>
          <a:latin typeface="Times" pitchFamily="18" charset="0"/>
          <a:ea typeface="Osaka" charset="-128"/>
        </a:defRPr>
      </a:lvl8pPr>
      <a:lvl9pPr marL="1828800" algn="ctr" defTabSz="1474788" rtl="0" fontAlgn="base">
        <a:spcBef>
          <a:spcPct val="0"/>
        </a:spcBef>
        <a:spcAft>
          <a:spcPct val="0"/>
        </a:spcAft>
        <a:defRPr kumimoji="1" sz="7100">
          <a:solidFill>
            <a:schemeClr val="tx2"/>
          </a:solidFill>
          <a:latin typeface="Times" pitchFamily="18" charset="0"/>
          <a:ea typeface="Osaka" charset="-128"/>
        </a:defRPr>
      </a:lvl9pPr>
    </p:titleStyle>
    <p:bodyStyle>
      <a:lvl1pPr marL="552450" indent="-552450" algn="l" defTabSz="1474788" rtl="0" eaLnBrk="0" fontAlgn="base" hangingPunct="0">
        <a:spcBef>
          <a:spcPct val="20000"/>
        </a:spcBef>
        <a:spcAft>
          <a:spcPct val="0"/>
        </a:spcAft>
        <a:buChar char="•"/>
        <a:defRPr kumimoji="1"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1963" algn="l" defTabSz="1474788" rtl="0" eaLnBrk="0" fontAlgn="base" hangingPunct="0">
        <a:spcBef>
          <a:spcPct val="20000"/>
        </a:spcBef>
        <a:spcAft>
          <a:spcPct val="0"/>
        </a:spcAft>
        <a:buChar char="–"/>
        <a:defRPr kumimoji="1" sz="4500">
          <a:solidFill>
            <a:schemeClr val="tx1"/>
          </a:solidFill>
          <a:latin typeface="+mn-lt"/>
          <a:ea typeface="+mn-ea"/>
        </a:defRPr>
      </a:lvl2pPr>
      <a:lvl3pPr marL="1841500" indent="-366713" algn="l" defTabSz="1474788" rtl="0" eaLnBrk="0" fontAlgn="base" hangingPunct="0">
        <a:spcBef>
          <a:spcPct val="20000"/>
        </a:spcBef>
        <a:spcAft>
          <a:spcPct val="0"/>
        </a:spcAft>
        <a:buChar char="•"/>
        <a:defRPr kumimoji="1" sz="3900">
          <a:solidFill>
            <a:schemeClr val="tx1"/>
          </a:solidFill>
          <a:latin typeface="+mn-lt"/>
          <a:ea typeface="+mn-ea"/>
        </a:defRPr>
      </a:lvl3pPr>
      <a:lvl4pPr marL="2581275" indent="-369888" algn="l" defTabSz="1474788" rtl="0" eaLnBrk="0" fontAlgn="base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4pPr>
      <a:lvl5pPr marL="3316288" indent="-368300" algn="l" defTabSz="1474788" rtl="0" eaLnBrk="0" fontAlgn="base" hangingPunct="0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5pPr>
      <a:lvl6pPr marL="3773488" indent="-368300" algn="l" defTabSz="1474788" rtl="0" fontAlgn="base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6pPr>
      <a:lvl7pPr marL="4230688" indent="-368300" algn="l" defTabSz="1474788" rtl="0" fontAlgn="base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7pPr>
      <a:lvl8pPr marL="4687888" indent="-368300" algn="l" defTabSz="1474788" rtl="0" fontAlgn="base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8pPr>
      <a:lvl9pPr marL="5145088" indent="-368300" algn="l" defTabSz="1474788" rtl="0" fontAlgn="base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w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0" name="Straight Connector 174">
            <a:extLst>
              <a:ext uri="{FF2B5EF4-FFF2-40B4-BE49-F238E27FC236}">
                <a16:creationId xmlns:a16="http://schemas.microsoft.com/office/drawing/2014/main" id="{143B37D5-FACE-4BD3-A635-2BB08F54A9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3113" y="5848350"/>
            <a:ext cx="9067800" cy="1588"/>
          </a:xfrm>
          <a:prstGeom prst="line">
            <a:avLst/>
          </a:prstGeom>
          <a:noFill/>
          <a:ln w="9525" algn="ctr">
            <a:solidFill>
              <a:srgbClr val="C00000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1" name="Group 167">
            <a:extLst>
              <a:ext uri="{FF2B5EF4-FFF2-40B4-BE49-F238E27FC236}">
                <a16:creationId xmlns:a16="http://schemas.microsoft.com/office/drawing/2014/main" id="{F1E41491-A290-4DB9-9688-5C5CCF096494}"/>
              </a:ext>
            </a:extLst>
          </p:cNvPr>
          <p:cNvGrpSpPr>
            <a:grpSpLocks/>
          </p:cNvGrpSpPr>
          <p:nvPr/>
        </p:nvGrpSpPr>
        <p:grpSpPr bwMode="auto">
          <a:xfrm>
            <a:off x="620713" y="8396288"/>
            <a:ext cx="9448800" cy="365125"/>
            <a:chOff x="620713" y="8243888"/>
            <a:chExt cx="9448800" cy="365125"/>
          </a:xfrm>
        </p:grpSpPr>
        <p:pic>
          <p:nvPicPr>
            <p:cNvPr id="4537" name="Picture 60">
              <a:extLst>
                <a:ext uri="{FF2B5EF4-FFF2-40B4-BE49-F238E27FC236}">
                  <a16:creationId xmlns:a16="http://schemas.microsoft.com/office/drawing/2014/main" id="{9EAA3824-253F-45FB-83DA-EB5AD27AC0E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13" y="8243888"/>
              <a:ext cx="9371012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38" name="Text Box 43">
              <a:extLst>
                <a:ext uri="{FF2B5EF4-FFF2-40B4-BE49-F238E27FC236}">
                  <a16:creationId xmlns:a16="http://schemas.microsoft.com/office/drawing/2014/main" id="{3F329D12-7BB7-4357-AC89-2D05502C7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713" y="8304213"/>
              <a:ext cx="94488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5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45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39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r>
                <a:rPr lang="en-US" altLang="ja-JP" sz="1600" b="1" dirty="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Result</a:t>
              </a:r>
            </a:p>
          </p:txBody>
        </p:sp>
      </p:grpSp>
      <p:sp>
        <p:nvSpPr>
          <p:cNvPr id="4102" name="Rectangle 2">
            <a:extLst>
              <a:ext uri="{FF2B5EF4-FFF2-40B4-BE49-F238E27FC236}">
                <a16:creationId xmlns:a16="http://schemas.microsoft.com/office/drawing/2014/main" id="{EE5825EA-BD6F-413C-9E38-EC41DA78AD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3700" y="623888"/>
            <a:ext cx="9906000" cy="873509"/>
          </a:xfrm>
          <a:noFill/>
        </p:spPr>
        <p:txBody>
          <a:bodyPr lIns="0" tIns="0" rIns="0" bIns="0" anchor="t" anchorCtr="1">
            <a:spAutoFit/>
          </a:bodyPr>
          <a:lstStyle/>
          <a:p>
            <a:pPr eaLnBrk="1" hangingPunct="1">
              <a:lnSpc>
                <a:spcPct val="105000"/>
              </a:lnSpc>
            </a:pPr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ea typeface="•½¬–¾’©" pitchFamily="17" charset="-128"/>
              </a:rPr>
              <a:t>Low-cost vector network analyzer – </a:t>
            </a:r>
            <a:r>
              <a:rPr lang="en-US" altLang="ja-JP" sz="2800" b="1" dirty="0" err="1">
                <a:solidFill>
                  <a:schemeClr val="bg1"/>
                </a:solidFill>
                <a:latin typeface="Arial" panose="020B0604020202020204" pitchFamily="34" charset="0"/>
                <a:ea typeface="•½¬–¾’©" pitchFamily="17" charset="-128"/>
              </a:rPr>
              <a:t>VNA</a:t>
            </a:r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ea typeface="•½¬–¾’©" pitchFamily="17" charset="-128"/>
              </a:rPr>
              <a:t> for measuring the antenna of IoT devices</a:t>
            </a:r>
          </a:p>
        </p:txBody>
      </p:sp>
      <p:pic>
        <p:nvPicPr>
          <p:cNvPr id="4103" name="Picture 59">
            <a:extLst>
              <a:ext uri="{FF2B5EF4-FFF2-40B4-BE49-F238E27FC236}">
                <a16:creationId xmlns:a16="http://schemas.microsoft.com/office/drawing/2014/main" id="{4EA2C76E-0199-4415-99FD-60F01B58B76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5257800"/>
            <a:ext cx="9371012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ext Box 25">
            <a:extLst>
              <a:ext uri="{FF2B5EF4-FFF2-40B4-BE49-F238E27FC236}">
                <a16:creationId xmlns:a16="http://schemas.microsoft.com/office/drawing/2014/main" id="{15AC4F5B-39C0-48AB-98E7-6F4B0D529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5318125"/>
            <a:ext cx="9448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ctr" eaLnBrk="1" fontAlgn="ctr" hangingPunct="1">
              <a:spcBef>
                <a:spcPct val="50000"/>
              </a:spcBef>
              <a:buFontTx/>
              <a:buNone/>
            </a:pPr>
            <a:r>
              <a:rPr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Description</a:t>
            </a:r>
          </a:p>
        </p:txBody>
      </p:sp>
      <p:sp>
        <p:nvSpPr>
          <p:cNvPr id="4106" name="Text Box 70">
            <a:extLst>
              <a:ext uri="{FF2B5EF4-FFF2-40B4-BE49-F238E27FC236}">
                <a16:creationId xmlns:a16="http://schemas.microsoft.com/office/drawing/2014/main" id="{F4267AB6-B796-4FBC-A987-99D3EBABF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150" y="2720975"/>
            <a:ext cx="152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rgbClr val="098195"/>
                </a:solidFill>
                <a:latin typeface="Tahoma" panose="020B0604030504040204" pitchFamily="34" charset="0"/>
              </a:rPr>
              <a:t>What ?</a:t>
            </a:r>
          </a:p>
        </p:txBody>
      </p:sp>
      <p:sp>
        <p:nvSpPr>
          <p:cNvPr id="4107" name="Text Box 71">
            <a:extLst>
              <a:ext uri="{FF2B5EF4-FFF2-40B4-BE49-F238E27FC236}">
                <a16:creationId xmlns:a16="http://schemas.microsoft.com/office/drawing/2014/main" id="{481E4F22-B7FF-4651-B183-C6BABC7FE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1675" y="2720975"/>
            <a:ext cx="152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>
                <a:solidFill>
                  <a:srgbClr val="098195"/>
                </a:solidFill>
                <a:latin typeface="Tahoma" panose="020B0604030504040204" pitchFamily="34" charset="0"/>
              </a:rPr>
              <a:t>Why ?</a:t>
            </a:r>
          </a:p>
        </p:txBody>
      </p:sp>
      <p:sp>
        <p:nvSpPr>
          <p:cNvPr id="4108" name="TextBox 25">
            <a:extLst>
              <a:ext uri="{FF2B5EF4-FFF2-40B4-BE49-F238E27FC236}">
                <a16:creationId xmlns:a16="http://schemas.microsoft.com/office/drawing/2014/main" id="{72CAE448-662B-47FC-BC2A-945CC79FC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1462881"/>
            <a:ext cx="2057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Nguyen Manh Thao  </a:t>
            </a:r>
            <a:endParaRPr lang="en-GB" altLang="en-US" sz="1600" b="1" i="1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10" name="TextBox 27">
            <a:extLst>
              <a:ext uri="{FF2B5EF4-FFF2-40B4-BE49-F238E27FC236}">
                <a16:creationId xmlns:a16="http://schemas.microsoft.com/office/drawing/2014/main" id="{BA2E5B69-324F-4571-8E8D-869810F72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337" y="1462881"/>
            <a:ext cx="1752501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Phan Tri Dung</a:t>
            </a:r>
            <a:endParaRPr lang="en-GB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11" name="Rectangle 68">
            <a:extLst>
              <a:ext uri="{FF2B5EF4-FFF2-40B4-BE49-F238E27FC236}">
                <a16:creationId xmlns:a16="http://schemas.microsoft.com/office/drawing/2014/main" id="{5382E673-2A1E-4996-9BEB-C73C87C7B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767681"/>
            <a:ext cx="2895600" cy="18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342900" indent="-342900" defTabSz="1474788"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 defTabSz="1474788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 defTabSz="1474788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 defTabSz="1474788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 defTabSz="1474788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defTabSz="1474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defTabSz="1474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defTabSz="1474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defTabSz="1474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ja-JP" sz="1200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Computer Engineering</a:t>
            </a:r>
            <a:endParaRPr lang="en-US" altLang="ja-JP" sz="1200" b="1" dirty="0">
              <a:solidFill>
                <a:schemeClr val="bg1"/>
              </a:solidFill>
              <a:latin typeface="Arial" panose="020B0604020202020204" pitchFamily="34" charset="0"/>
              <a:ea typeface="Arial Unicode MS" pitchFamily="34" charset="-128"/>
            </a:endParaRPr>
          </a:p>
        </p:txBody>
      </p:sp>
      <p:grpSp>
        <p:nvGrpSpPr>
          <p:cNvPr id="4113" name="Group 95">
            <a:extLst>
              <a:ext uri="{FF2B5EF4-FFF2-40B4-BE49-F238E27FC236}">
                <a16:creationId xmlns:a16="http://schemas.microsoft.com/office/drawing/2014/main" id="{6D9F4503-9A67-454E-91F0-8A611E1222BA}"/>
              </a:ext>
            </a:extLst>
          </p:cNvPr>
          <p:cNvGrpSpPr>
            <a:grpSpLocks/>
          </p:cNvGrpSpPr>
          <p:nvPr/>
        </p:nvGrpSpPr>
        <p:grpSpPr bwMode="auto">
          <a:xfrm>
            <a:off x="1196975" y="5668963"/>
            <a:ext cx="2166938" cy="354012"/>
            <a:chOff x="1313656" y="5809456"/>
            <a:chExt cx="2166938" cy="354013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AB324255-ED4E-4567-8294-2721F8A2017A}"/>
                </a:ext>
              </a:extLst>
            </p:cNvPr>
            <p:cNvSpPr/>
            <p:nvPr/>
          </p:nvSpPr>
          <p:spPr bwMode="auto">
            <a:xfrm>
              <a:off x="1313656" y="5809456"/>
              <a:ext cx="2166938" cy="35401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softEdge rad="63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b="1">
                <a:solidFill>
                  <a:srgbClr val="F8F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4536" name="Text Box 73">
              <a:extLst>
                <a:ext uri="{FF2B5EF4-FFF2-40B4-BE49-F238E27FC236}">
                  <a16:creationId xmlns:a16="http://schemas.microsoft.com/office/drawing/2014/main" id="{FC3121D6-7F50-4682-B6A1-9E32495CD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3194" y="5836444"/>
              <a:ext cx="19812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5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45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39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Generating a wave</a:t>
              </a:r>
            </a:p>
          </p:txBody>
        </p:sp>
      </p:grpSp>
      <p:grpSp>
        <p:nvGrpSpPr>
          <p:cNvPr id="4114" name="Group 102">
            <a:extLst>
              <a:ext uri="{FF2B5EF4-FFF2-40B4-BE49-F238E27FC236}">
                <a16:creationId xmlns:a16="http://schemas.microsoft.com/office/drawing/2014/main" id="{A7B332F4-E05E-487D-ABF0-5B3EE8155C0E}"/>
              </a:ext>
            </a:extLst>
          </p:cNvPr>
          <p:cNvGrpSpPr>
            <a:grpSpLocks/>
          </p:cNvGrpSpPr>
          <p:nvPr/>
        </p:nvGrpSpPr>
        <p:grpSpPr bwMode="auto">
          <a:xfrm>
            <a:off x="4430713" y="5662610"/>
            <a:ext cx="2209800" cy="355600"/>
            <a:chOff x="4355306" y="5806281"/>
            <a:chExt cx="2209800" cy="354013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A4FA13BE-9741-4E97-BB7C-F29DC456C402}"/>
                </a:ext>
              </a:extLst>
            </p:cNvPr>
            <p:cNvSpPr/>
            <p:nvPr/>
          </p:nvSpPr>
          <p:spPr bwMode="auto">
            <a:xfrm>
              <a:off x="4355306" y="5806281"/>
              <a:ext cx="2209800" cy="35401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softEdge rad="63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b="1">
                <a:solidFill>
                  <a:srgbClr val="F8F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4532" name="Text Box 73">
              <a:extLst>
                <a:ext uri="{FF2B5EF4-FFF2-40B4-BE49-F238E27FC236}">
                  <a16:creationId xmlns:a16="http://schemas.microsoft.com/office/drawing/2014/main" id="{E62F4DCF-1DE0-4E9D-AFEE-13E7AC754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844" y="5833278"/>
              <a:ext cx="2024062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5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45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39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Coupling a reverse wave</a:t>
              </a:r>
            </a:p>
          </p:txBody>
        </p:sp>
      </p:grpSp>
      <p:grpSp>
        <p:nvGrpSpPr>
          <p:cNvPr id="4115" name="Group 176">
            <a:extLst>
              <a:ext uri="{FF2B5EF4-FFF2-40B4-BE49-F238E27FC236}">
                <a16:creationId xmlns:a16="http://schemas.microsoft.com/office/drawing/2014/main" id="{36B5D2C9-5999-4F48-B7A3-DF7CF800B00F}"/>
              </a:ext>
            </a:extLst>
          </p:cNvPr>
          <p:cNvGrpSpPr>
            <a:grpSpLocks/>
          </p:cNvGrpSpPr>
          <p:nvPr/>
        </p:nvGrpSpPr>
        <p:grpSpPr bwMode="auto">
          <a:xfrm>
            <a:off x="7478713" y="5653086"/>
            <a:ext cx="2209800" cy="355600"/>
            <a:chOff x="4355306" y="5806281"/>
            <a:chExt cx="2209800" cy="354013"/>
          </a:xfrm>
        </p:grpSpPr>
        <p:sp>
          <p:nvSpPr>
            <p:cNvPr id="178" name="Rounded Rectangle 177">
              <a:extLst>
                <a:ext uri="{FF2B5EF4-FFF2-40B4-BE49-F238E27FC236}">
                  <a16:creationId xmlns:a16="http://schemas.microsoft.com/office/drawing/2014/main" id="{DD4CBE9F-017E-43A3-8873-A54E662ACA8E}"/>
                </a:ext>
              </a:extLst>
            </p:cNvPr>
            <p:cNvSpPr/>
            <p:nvPr/>
          </p:nvSpPr>
          <p:spPr bwMode="auto">
            <a:xfrm>
              <a:off x="4355306" y="5806281"/>
              <a:ext cx="2209800" cy="35401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softEdge rad="63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b="1">
                <a:solidFill>
                  <a:srgbClr val="F8F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4528" name="Text Box 73">
              <a:extLst>
                <a:ext uri="{FF2B5EF4-FFF2-40B4-BE49-F238E27FC236}">
                  <a16:creationId xmlns:a16="http://schemas.microsoft.com/office/drawing/2014/main" id="{22843055-4398-415B-ABE3-CAF85A750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844" y="5833273"/>
              <a:ext cx="2024062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5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45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39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Compare to get the result</a:t>
              </a:r>
            </a:p>
          </p:txBody>
        </p:sp>
      </p:grpSp>
      <p:grpSp>
        <p:nvGrpSpPr>
          <p:cNvPr id="4116" name="Group 241">
            <a:extLst>
              <a:ext uri="{FF2B5EF4-FFF2-40B4-BE49-F238E27FC236}">
                <a16:creationId xmlns:a16="http://schemas.microsoft.com/office/drawing/2014/main" id="{1301C5E3-7950-4E72-A2D1-3062A87CEC29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5729288"/>
            <a:ext cx="381000" cy="228600"/>
            <a:chOff x="3745706" y="5806281"/>
            <a:chExt cx="381000" cy="228600"/>
          </a:xfrm>
        </p:grpSpPr>
        <p:sp>
          <p:nvSpPr>
            <p:cNvPr id="4523" name="Chevron 239">
              <a:extLst>
                <a:ext uri="{FF2B5EF4-FFF2-40B4-BE49-F238E27FC236}">
                  <a16:creationId xmlns:a16="http://schemas.microsoft.com/office/drawing/2014/main" id="{21AF8114-1E54-4A1B-AE3B-DAF8C9F23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106" y="5806281"/>
              <a:ext cx="228600" cy="2286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5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45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39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2400"/>
            </a:p>
          </p:txBody>
        </p:sp>
        <p:sp>
          <p:nvSpPr>
            <p:cNvPr id="4524" name="Chevron 240">
              <a:extLst>
                <a:ext uri="{FF2B5EF4-FFF2-40B4-BE49-F238E27FC236}">
                  <a16:creationId xmlns:a16="http://schemas.microsoft.com/office/drawing/2014/main" id="{22FCF052-14F2-43FD-93CB-33EDA65EC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706" y="5806281"/>
              <a:ext cx="228600" cy="2286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5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45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39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2400"/>
            </a:p>
          </p:txBody>
        </p:sp>
      </p:grpSp>
      <p:grpSp>
        <p:nvGrpSpPr>
          <p:cNvPr id="4117" name="Group 242">
            <a:extLst>
              <a:ext uri="{FF2B5EF4-FFF2-40B4-BE49-F238E27FC236}">
                <a16:creationId xmlns:a16="http://schemas.microsoft.com/office/drawing/2014/main" id="{E3CB4DAD-7617-4202-9C52-B9924874CA8B}"/>
              </a:ext>
            </a:extLst>
          </p:cNvPr>
          <p:cNvGrpSpPr>
            <a:grpSpLocks/>
          </p:cNvGrpSpPr>
          <p:nvPr/>
        </p:nvGrpSpPr>
        <p:grpSpPr bwMode="auto">
          <a:xfrm>
            <a:off x="6869113" y="5729288"/>
            <a:ext cx="381000" cy="228600"/>
            <a:chOff x="3745706" y="5806281"/>
            <a:chExt cx="381000" cy="228600"/>
          </a:xfrm>
        </p:grpSpPr>
        <p:sp>
          <p:nvSpPr>
            <p:cNvPr id="4521" name="Chevron 243">
              <a:extLst>
                <a:ext uri="{FF2B5EF4-FFF2-40B4-BE49-F238E27FC236}">
                  <a16:creationId xmlns:a16="http://schemas.microsoft.com/office/drawing/2014/main" id="{DA2C0DED-1D21-4874-9171-DA7070FF7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106" y="5806281"/>
              <a:ext cx="228600" cy="2286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5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45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39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2400"/>
            </a:p>
          </p:txBody>
        </p:sp>
        <p:sp>
          <p:nvSpPr>
            <p:cNvPr id="4522" name="Chevron 244">
              <a:extLst>
                <a:ext uri="{FF2B5EF4-FFF2-40B4-BE49-F238E27FC236}">
                  <a16:creationId xmlns:a16="http://schemas.microsoft.com/office/drawing/2014/main" id="{5A21DC58-EA74-43F9-AEC2-EA31A9230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706" y="5806281"/>
              <a:ext cx="228600" cy="2286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5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45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39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2400"/>
            </a:p>
          </p:txBody>
        </p:sp>
      </p:grpSp>
      <p:sp>
        <p:nvSpPr>
          <p:cNvPr id="4144" name="TextBox 526">
            <a:extLst>
              <a:ext uri="{FF2B5EF4-FFF2-40B4-BE49-F238E27FC236}">
                <a16:creationId xmlns:a16="http://schemas.microsoft.com/office/drawing/2014/main" id="{838A7A31-9DFE-4905-8849-0FA65ECB4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913" y="3082925"/>
            <a:ext cx="4267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Nowadays, the IoT field is developing significantly, so the quality requirements of IoT devices is not only about the stable operation of itself but also a good ability in communicating with other IoT devices. Therefore, the demand of analyzing </a:t>
            </a:r>
            <a:r>
              <a:rPr lang="en-US" altLang="en-US" sz="1200" dirty="0" err="1">
                <a:latin typeface="Tahoma" panose="020B0604030504040204" pitchFamily="34" charset="0"/>
                <a:cs typeface="Tahoma" panose="020B0604030504040204" pitchFamily="34" charset="0"/>
              </a:rPr>
              <a:t>qualitiy</a:t>
            </a: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 of the antenna is more necessary.</a:t>
            </a:r>
            <a:endParaRPr lang="en-GB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45" name="TextBox 527">
            <a:extLst>
              <a:ext uri="{FF2B5EF4-FFF2-40B4-BE49-F238E27FC236}">
                <a16:creationId xmlns:a16="http://schemas.microsoft.com/office/drawing/2014/main" id="{D76D2A8F-291A-47DE-B14B-205249503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701" y="4275750"/>
            <a:ext cx="4267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However, the solutions, as well as devices that analyze the quality of the antenna, are still </a:t>
            </a:r>
            <a:r>
              <a:rPr lang="en-US" altLang="en-US" sz="12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not popular</a:t>
            </a: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en-US" sz="12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very expensive</a:t>
            </a: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GB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46" name="TextBox 528">
            <a:extLst>
              <a:ext uri="{FF2B5EF4-FFF2-40B4-BE49-F238E27FC236}">
                <a16:creationId xmlns:a16="http://schemas.microsoft.com/office/drawing/2014/main" id="{2ED31C33-E4E1-466E-81E2-DEBDD1ABE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3090863"/>
            <a:ext cx="426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We introduce a device to analyzes qualities of the antenna in IoT devices, in which we have:</a:t>
            </a:r>
            <a:endParaRPr lang="en-GB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47" name="TextBox 529">
            <a:extLst>
              <a:ext uri="{FF2B5EF4-FFF2-40B4-BE49-F238E27FC236}">
                <a16:creationId xmlns:a16="http://schemas.microsoft.com/office/drawing/2014/main" id="{107B61BB-0ABE-48D0-B1B3-21A58840B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3596481"/>
            <a:ext cx="3962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Low cost (Under 100$)</a:t>
            </a:r>
            <a:endParaRPr lang="en-GB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48" name="TextBox 530">
            <a:extLst>
              <a:ext uri="{FF2B5EF4-FFF2-40B4-BE49-F238E27FC236}">
                <a16:creationId xmlns:a16="http://schemas.microsoft.com/office/drawing/2014/main" id="{90E69D83-CAB3-4E89-B2F8-71CC37E7E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719" y="3952896"/>
            <a:ext cx="4038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Small size &amp; easy to use</a:t>
            </a:r>
            <a:endParaRPr lang="en-GB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49" name="TextBox 531">
            <a:extLst>
              <a:ext uri="{FF2B5EF4-FFF2-40B4-BE49-F238E27FC236}">
                <a16:creationId xmlns:a16="http://schemas.microsoft.com/office/drawing/2014/main" id="{A06874D1-7E9F-41A7-BD2D-0ABC95F17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099" y="4304655"/>
            <a:ext cx="3962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kumimoji="1" sz="5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45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9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Blip>
                <a:blip r:embed="rId4"/>
              </a:buBlip>
            </a:pPr>
            <a:r>
              <a:rPr lang="en-GB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Work in most popular frequencies, such as </a:t>
            </a:r>
            <a:r>
              <a:rPr lang="en-GB" altLang="en-US" sz="1200" b="1" dirty="0" err="1">
                <a:latin typeface="Tahoma" panose="020B0604030504040204" pitchFamily="34" charset="0"/>
                <a:cs typeface="Tahoma" panose="020B0604030504040204" pitchFamily="34" charset="0"/>
              </a:rPr>
              <a:t>433MHz</a:t>
            </a:r>
            <a:r>
              <a:rPr lang="en-GB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altLang="en-US" sz="1200" b="1" dirty="0" err="1">
                <a:latin typeface="Tahoma" panose="020B0604030504040204" pitchFamily="34" charset="0"/>
                <a:cs typeface="Tahoma" panose="020B0604030504040204" pitchFamily="34" charset="0"/>
              </a:rPr>
              <a:t>868MHz</a:t>
            </a:r>
            <a:r>
              <a:rPr lang="en-GB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altLang="en-US" sz="1200" b="1" dirty="0" err="1">
                <a:latin typeface="Tahoma" panose="020B0604030504040204" pitchFamily="34" charset="0"/>
                <a:cs typeface="Tahoma" panose="020B0604030504040204" pitchFamily="34" charset="0"/>
              </a:rPr>
              <a:t>2.4GHz</a:t>
            </a:r>
            <a:r>
              <a:rPr lang="en-GB" altLang="en-US" sz="1200" dirty="0">
                <a:latin typeface="Tahoma" panose="020B0604030504040204" pitchFamily="34" charset="0"/>
                <a:cs typeface="Tahoma" panose="020B0604030504040204" pitchFamily="34" charset="0"/>
              </a:rPr>
              <a:t>,…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143C80-3E53-4CA8-947C-55B675849EA5}"/>
              </a:ext>
            </a:extLst>
          </p:cNvPr>
          <p:cNvSpPr txBox="1"/>
          <p:nvPr/>
        </p:nvSpPr>
        <p:spPr>
          <a:xfrm>
            <a:off x="7883385" y="1767681"/>
            <a:ext cx="1914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Computer Engineering</a:t>
            </a:r>
            <a:endParaRPr lang="en-US" altLang="ja-JP" sz="1200" b="1" dirty="0">
              <a:solidFill>
                <a:schemeClr val="bg1"/>
              </a:solidFill>
              <a:latin typeface="Arial" panose="020B0604020202020204" pitchFamily="34" charset="0"/>
              <a:ea typeface="Arial Unicode MS" pitchFamily="34" charset="-128"/>
            </a:endParaRPr>
          </a:p>
          <a:p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4596E88-157F-42D0-8B6D-F72EF07DB8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528" y="5949986"/>
            <a:ext cx="2289125" cy="22891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5741FCC-BC5F-4861-BEC7-0E1940A5C0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56" y="6111081"/>
            <a:ext cx="1839575" cy="18395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161754-9E26-4B5C-AF34-06042F6D7B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169" y="6087624"/>
            <a:ext cx="2471834" cy="191930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BC13545-DE1E-44B7-BDCE-22F0B54FC592}"/>
              </a:ext>
            </a:extLst>
          </p:cNvPr>
          <p:cNvSpPr txBox="1"/>
          <p:nvPr/>
        </p:nvSpPr>
        <p:spPr>
          <a:xfrm>
            <a:off x="1613564" y="7939881"/>
            <a:ext cx="9891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ADF4350</a:t>
            </a:r>
            <a:r>
              <a:rPr lang="en-US" sz="800" i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module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3F5F58AF-EAA5-48E5-BBF6-2C008DDFF754}"/>
              </a:ext>
            </a:extLst>
          </p:cNvPr>
          <p:cNvSpPr txBox="1"/>
          <p:nvPr/>
        </p:nvSpPr>
        <p:spPr>
          <a:xfrm>
            <a:off x="4770408" y="8011782"/>
            <a:ext cx="1959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3D model or Coupler module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15394BCD-AD02-4DC8-AB91-BB7B9551A431}"/>
              </a:ext>
            </a:extLst>
          </p:cNvPr>
          <p:cNvSpPr txBox="1"/>
          <p:nvPr/>
        </p:nvSpPr>
        <p:spPr>
          <a:xfrm>
            <a:off x="8158379" y="7976164"/>
            <a:ext cx="1486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AD8302</a:t>
            </a:r>
            <a:r>
              <a:rPr lang="en-US" sz="800" i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module</a:t>
            </a:r>
          </a:p>
        </p:txBody>
      </p:sp>
      <p:pic>
        <p:nvPicPr>
          <p:cNvPr id="8" name="Picture 7" descr="A picture containing table, sitting, indoor, computer&#10;&#10;Description generated with very high confidence">
            <a:extLst>
              <a:ext uri="{FF2B5EF4-FFF2-40B4-BE49-F238E27FC236}">
                <a16:creationId xmlns:a16="http://schemas.microsoft.com/office/drawing/2014/main" id="{6D5105E4-6DA8-41F6-97AC-2CB36B0686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13" y="9265830"/>
            <a:ext cx="2528034" cy="2923244"/>
          </a:xfrm>
          <a:prstGeom prst="rect">
            <a:avLst/>
          </a:prstGeom>
        </p:spPr>
      </p:pic>
      <p:pic>
        <p:nvPicPr>
          <p:cNvPr id="12" name="Picture 11" descr="A close up of a map&#10;&#10;Description generated with high confidence">
            <a:extLst>
              <a:ext uri="{FF2B5EF4-FFF2-40B4-BE49-F238E27FC236}">
                <a16:creationId xmlns:a16="http://schemas.microsoft.com/office/drawing/2014/main" id="{511E7E88-4F95-4C50-8DFF-30C3E09001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017" y="8835554"/>
            <a:ext cx="5423391" cy="3855377"/>
          </a:xfrm>
          <a:prstGeom prst="rect">
            <a:avLst/>
          </a:prstGeom>
        </p:spPr>
      </p:pic>
      <p:grpSp>
        <p:nvGrpSpPr>
          <p:cNvPr id="63" name="Group 167">
            <a:extLst>
              <a:ext uri="{FF2B5EF4-FFF2-40B4-BE49-F238E27FC236}">
                <a16:creationId xmlns:a16="http://schemas.microsoft.com/office/drawing/2014/main" id="{7EE126F9-0CE6-4594-B2AF-5C4A1E9A3011}"/>
              </a:ext>
            </a:extLst>
          </p:cNvPr>
          <p:cNvGrpSpPr>
            <a:grpSpLocks/>
          </p:cNvGrpSpPr>
          <p:nvPr/>
        </p:nvGrpSpPr>
        <p:grpSpPr bwMode="auto">
          <a:xfrm>
            <a:off x="619919" y="12740481"/>
            <a:ext cx="9448800" cy="365125"/>
            <a:chOff x="620713" y="8243888"/>
            <a:chExt cx="9448800" cy="365125"/>
          </a:xfrm>
        </p:grpSpPr>
        <p:pic>
          <p:nvPicPr>
            <p:cNvPr id="64" name="Picture 60">
              <a:extLst>
                <a:ext uri="{FF2B5EF4-FFF2-40B4-BE49-F238E27FC236}">
                  <a16:creationId xmlns:a16="http://schemas.microsoft.com/office/drawing/2014/main" id="{21AEB3A1-7303-4EDC-922A-F7AAAA932B2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13" y="8243888"/>
              <a:ext cx="9371012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ext Box 43">
              <a:extLst>
                <a:ext uri="{FF2B5EF4-FFF2-40B4-BE49-F238E27FC236}">
                  <a16:creationId xmlns:a16="http://schemas.microsoft.com/office/drawing/2014/main" id="{4CC393E3-525E-41B3-97E8-669408BF5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713" y="8304213"/>
              <a:ext cx="94488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5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45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39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r>
                <a:rPr lang="en-US" altLang="ja-JP" sz="1600" b="1" dirty="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Conclusion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E4EE17C-1A41-4AF6-ACFF-1EDA80864648}"/>
              </a:ext>
            </a:extLst>
          </p:cNvPr>
          <p:cNvSpPr txBox="1"/>
          <p:nvPr/>
        </p:nvSpPr>
        <p:spPr>
          <a:xfrm>
            <a:off x="658018" y="13096418"/>
            <a:ext cx="93710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Although the device does not meet the accuracy specified, it still </a:t>
            </a:r>
            <a:r>
              <a:rPr lang="en-US" sz="1600"/>
              <a:t>meets the following set of criteria:</a:t>
            </a:r>
            <a:endParaRPr lang="en-US" sz="1600" dirty="0"/>
          </a:p>
          <a:p>
            <a:pPr marL="690563" indent="-177800">
              <a:buFont typeface="Arial" panose="020B0604020202020204" pitchFamily="34" charset="0"/>
              <a:buChar char="•"/>
            </a:pPr>
            <a:r>
              <a:rPr lang="en-US" sz="1600" dirty="0"/>
              <a:t>Evaluate whether the antenna operates at frequencies between 860 MHz and 930 MHz (</a:t>
            </a:r>
            <a:r>
              <a:rPr lang="en-US" sz="1600" dirty="0" err="1"/>
              <a:t>LoRa</a:t>
            </a:r>
            <a:r>
              <a:rPr lang="en-US" sz="1600" dirty="0"/>
              <a:t> frequency)</a:t>
            </a:r>
          </a:p>
          <a:p>
            <a:pPr marL="690563" indent="-177800">
              <a:buFont typeface="Arial" panose="020B0604020202020204" pitchFamily="34" charset="0"/>
              <a:buChar char="•"/>
            </a:pPr>
            <a:r>
              <a:rPr lang="en-US" sz="1600" dirty="0"/>
              <a:t>Low cost (&lt; 100 USD)</a:t>
            </a:r>
          </a:p>
        </p:txBody>
      </p:sp>
      <p:pic>
        <p:nvPicPr>
          <p:cNvPr id="74" name="Picture 60">
            <a:extLst>
              <a:ext uri="{FF2B5EF4-FFF2-40B4-BE49-F238E27FC236}">
                <a16:creationId xmlns:a16="http://schemas.microsoft.com/office/drawing/2014/main" id="{6A2B0ACD-1D03-4C9A-978A-25FBF96FE08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64" y="14264482"/>
            <a:ext cx="997559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3119120-CAA1-4422-831C-5E52A3B5281C}"/>
              </a:ext>
            </a:extLst>
          </p:cNvPr>
          <p:cNvGrpSpPr/>
          <p:nvPr/>
        </p:nvGrpSpPr>
        <p:grpSpPr>
          <a:xfrm>
            <a:off x="3895723" y="1749399"/>
            <a:ext cx="2895600" cy="502067"/>
            <a:chOff x="3669506" y="1718638"/>
            <a:chExt cx="2895600" cy="502067"/>
          </a:xfrm>
        </p:grpSpPr>
        <p:sp>
          <p:nvSpPr>
            <p:cNvPr id="77" name="TextBox 25">
              <a:extLst>
                <a:ext uri="{FF2B5EF4-FFF2-40B4-BE49-F238E27FC236}">
                  <a16:creationId xmlns:a16="http://schemas.microsoft.com/office/drawing/2014/main" id="{6C1CA181-C9D8-47C7-97EC-4F8C68CB2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706" y="1718638"/>
              <a:ext cx="2057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5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45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39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Ph.D</a:t>
              </a:r>
              <a:r>
                <a:rPr lang="en-US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Trinh Le </a:t>
              </a:r>
              <a:r>
                <a:rPr lang="en-US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Huy</a:t>
              </a:r>
              <a:r>
                <a:rPr lang="en-US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GB" altLang="en-US" sz="1600" b="1" i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68">
              <a:extLst>
                <a:ext uri="{FF2B5EF4-FFF2-40B4-BE49-F238E27FC236}">
                  <a16:creationId xmlns:a16="http://schemas.microsoft.com/office/drawing/2014/main" id="{D89ADBAD-6E78-4EB6-B704-2E68F9FB1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506" y="2040206"/>
              <a:ext cx="2895600" cy="180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>
              <a:spAutoFit/>
            </a:bodyPr>
            <a:lstStyle>
              <a:lvl1pPr marL="342900" indent="-342900" defTabSz="1474788">
                <a:spcBef>
                  <a:spcPct val="20000"/>
                </a:spcBef>
                <a:buChar char="•"/>
                <a:defRPr kumimoji="1" sz="5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1pPr>
              <a:lvl2pPr marL="742950" indent="-285750" defTabSz="1474788">
                <a:spcBef>
                  <a:spcPct val="20000"/>
                </a:spcBef>
                <a:buChar char="–"/>
                <a:defRPr kumimoji="1" sz="45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2pPr>
              <a:lvl3pPr marL="1143000" indent="-228600" defTabSz="1474788">
                <a:spcBef>
                  <a:spcPct val="20000"/>
                </a:spcBef>
                <a:buChar char="•"/>
                <a:defRPr kumimoji="1" sz="39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3pPr>
              <a:lvl4pPr marL="1600200" indent="-228600" defTabSz="1474788">
                <a:spcBef>
                  <a:spcPct val="20000"/>
                </a:spcBef>
                <a:buChar char="–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4pPr>
              <a:lvl5pPr marL="2057400" indent="-228600" defTabSz="1474788">
                <a:spcBef>
                  <a:spcPct val="20000"/>
                </a:spcBef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5pPr>
              <a:lvl6pPr marL="2514600" indent="-228600" defTabSz="14747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6pPr>
              <a:lvl7pPr marL="2971800" indent="-228600" defTabSz="14747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7pPr>
              <a:lvl8pPr marL="3429000" indent="-228600" defTabSz="14747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8pPr>
              <a:lvl9pPr marL="3886200" indent="-228600" defTabSz="14747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3200">
                  <a:solidFill>
                    <a:schemeClr val="tx1"/>
                  </a:solidFill>
                  <a:latin typeface="Times" panose="02020603050405020304" pitchFamily="18" charset="0"/>
                  <a:ea typeface="Osaka" charset="-128"/>
                </a:defRPr>
              </a:lvl9pPr>
            </a:lstStyle>
            <a:p>
              <a:pPr algn="ctr" eaLnBrk="1" hangingPunct="1">
                <a:lnSpc>
                  <a:spcPct val="105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200" b="1" dirty="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Lecturer</a:t>
              </a:r>
              <a:endParaRPr lang="en-US" altLang="ja-JP" sz="1200" b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2FD56D3-2780-4C90-B5E3-CE6436C2AF1F}"/>
              </a:ext>
            </a:extLst>
          </p:cNvPr>
          <p:cNvSpPr txBox="1"/>
          <p:nvPr/>
        </p:nvSpPr>
        <p:spPr>
          <a:xfrm>
            <a:off x="4162026" y="14383871"/>
            <a:ext cx="2362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University of Information 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しいプレゼンテーション">
      <a:majorFont>
        <a:latin typeface="Times"/>
        <a:ea typeface="Osaka"/>
        <a:cs typeface=""/>
      </a:majorFont>
      <a:minorFont>
        <a:latin typeface="Times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Osak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Osaka" charset="-128"/>
          </a:defRPr>
        </a:defPPr>
      </a:lstStyle>
    </a:ln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3497</TotalTime>
  <Words>226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MS PGothic</vt:lpstr>
      <vt:lpstr>SimSun</vt:lpstr>
      <vt:lpstr>•½¬–¾’©</vt:lpstr>
      <vt:lpstr>Arial</vt:lpstr>
      <vt:lpstr>Arial Unicode MS</vt:lpstr>
      <vt:lpstr>Calibri</vt:lpstr>
      <vt:lpstr>Osaka</vt:lpstr>
      <vt:lpstr>Tahoma</vt:lpstr>
      <vt:lpstr>Times</vt:lpstr>
      <vt:lpstr>新しいプレゼンテーション</vt:lpstr>
      <vt:lpstr>Low-cost vector network analyzer – VNA for measuring the antenna of IoT devices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1400</dc:creator>
  <cp:lastModifiedBy>thaonguyen</cp:lastModifiedBy>
  <cp:revision>241</cp:revision>
  <cp:lastPrinted>2006-04-05T04:47:45Z</cp:lastPrinted>
  <dcterms:created xsi:type="dcterms:W3CDTF">2006-04-05T02:40:04Z</dcterms:created>
  <dcterms:modified xsi:type="dcterms:W3CDTF">2018-03-15T12:12:01Z</dcterms:modified>
</cp:coreProperties>
</file>