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6" r:id="rId5"/>
    <p:sldId id="278" r:id="rId6"/>
    <p:sldId id="279" r:id="rId7"/>
    <p:sldId id="260" r:id="rId8"/>
    <p:sldId id="283" r:id="rId9"/>
    <p:sldId id="284" r:id="rId10"/>
    <p:sldId id="290" r:id="rId11"/>
    <p:sldId id="288" r:id="rId12"/>
    <p:sldId id="259" r:id="rId13"/>
    <p:sldId id="287" r:id="rId14"/>
    <p:sldId id="282" r:id="rId15"/>
    <p:sldId id="285" r:id="rId16"/>
    <p:sldId id="280" r:id="rId17"/>
    <p:sldId id="286" r:id="rId18"/>
    <p:sldId id="281" r:id="rId19"/>
    <p:sldId id="289" r:id="rId20"/>
    <p:sldId id="291" r:id="rId21"/>
    <p:sldId id="262" r:id="rId22"/>
    <p:sldId id="269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94249" autoAdjust="0"/>
  </p:normalViewPr>
  <p:slideViewPr>
    <p:cSldViewPr>
      <p:cViewPr>
        <p:scale>
          <a:sx n="75" d="100"/>
          <a:sy n="75" d="100"/>
        </p:scale>
        <p:origin x="1218" y="27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0F33E-8C9F-4615-9B4E-4D7A8BF0655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EC42C-FC80-4C26-B2E7-4612FEBCAB69}">
      <dgm:prSet phldrT="[Text]"/>
      <dgm:spPr/>
      <dgm:t>
        <a:bodyPr/>
        <a:lstStyle/>
        <a:p>
          <a:r>
            <a:rPr lang="en-US" dirty="0"/>
            <a:t>Cheap</a:t>
          </a:r>
        </a:p>
      </dgm:t>
    </dgm:pt>
    <dgm:pt modelId="{8FDF2C9C-5B50-4DB3-B348-82BAB51D28A6}" type="parTrans" cxnId="{7C8AC284-9CAD-4870-9E40-4AD04C98CD66}">
      <dgm:prSet/>
      <dgm:spPr/>
      <dgm:t>
        <a:bodyPr/>
        <a:lstStyle/>
        <a:p>
          <a:endParaRPr lang="en-US"/>
        </a:p>
      </dgm:t>
    </dgm:pt>
    <dgm:pt modelId="{EEAABEAC-6293-440E-9BEC-B7A7FE7E8687}" type="sibTrans" cxnId="{7C8AC284-9CAD-4870-9E40-4AD04C98CD66}">
      <dgm:prSet/>
      <dgm:spPr/>
      <dgm:t>
        <a:bodyPr/>
        <a:lstStyle/>
        <a:p>
          <a:endParaRPr lang="en-US"/>
        </a:p>
      </dgm:t>
    </dgm:pt>
    <dgm:pt modelId="{709FC0AB-4957-4079-9495-35E690EBA0CC}">
      <dgm:prSet phldrT="[Text]"/>
      <dgm:spPr/>
      <dgm:t>
        <a:bodyPr/>
        <a:lstStyle/>
        <a:p>
          <a:r>
            <a:rPr lang="en-US" dirty="0"/>
            <a:t>Small</a:t>
          </a:r>
        </a:p>
      </dgm:t>
    </dgm:pt>
    <dgm:pt modelId="{7960B0A3-0C0C-4D24-8E16-FF44B2D6B5A1}" type="parTrans" cxnId="{6395AD7B-1DBB-4F6C-A719-8C84395F64C7}">
      <dgm:prSet/>
      <dgm:spPr/>
      <dgm:t>
        <a:bodyPr/>
        <a:lstStyle/>
        <a:p>
          <a:endParaRPr lang="en-US"/>
        </a:p>
      </dgm:t>
    </dgm:pt>
    <dgm:pt modelId="{B1A18F6D-B4C7-41D7-BCEC-BC10AFEFB3F1}" type="sibTrans" cxnId="{6395AD7B-1DBB-4F6C-A719-8C84395F64C7}">
      <dgm:prSet/>
      <dgm:spPr/>
      <dgm:t>
        <a:bodyPr/>
        <a:lstStyle/>
        <a:p>
          <a:endParaRPr lang="en-US"/>
        </a:p>
      </dgm:t>
    </dgm:pt>
    <dgm:pt modelId="{24E2BB2B-0D6F-4317-BE3A-A31AD06C22EA}">
      <dgm:prSet phldrT="[Text]"/>
      <dgm:spPr/>
      <dgm:t>
        <a:bodyPr/>
        <a:lstStyle/>
        <a:p>
          <a:r>
            <a:rPr lang="en-US" dirty="0"/>
            <a:t>Easy to use</a:t>
          </a:r>
        </a:p>
      </dgm:t>
    </dgm:pt>
    <dgm:pt modelId="{86D09439-D46F-4ED8-ACDA-4F12046A8E05}" type="parTrans" cxnId="{C42AF95E-98F7-4A17-AE35-79629276DFFA}">
      <dgm:prSet/>
      <dgm:spPr/>
      <dgm:t>
        <a:bodyPr/>
        <a:lstStyle/>
        <a:p>
          <a:endParaRPr lang="en-US"/>
        </a:p>
      </dgm:t>
    </dgm:pt>
    <dgm:pt modelId="{7D9535C4-704A-4A27-A9A6-35AD5F3C0824}" type="sibTrans" cxnId="{C42AF95E-98F7-4A17-AE35-79629276DFFA}">
      <dgm:prSet/>
      <dgm:spPr/>
      <dgm:t>
        <a:bodyPr/>
        <a:lstStyle/>
        <a:p>
          <a:endParaRPr lang="en-US"/>
        </a:p>
      </dgm:t>
    </dgm:pt>
    <dgm:pt modelId="{EA741BFB-218F-4DB8-8782-FD099AFC4A96}">
      <dgm:prSet phldrT="[Text]"/>
      <dgm:spPr/>
      <dgm:t>
        <a:bodyPr/>
        <a:lstStyle/>
        <a:p>
          <a:r>
            <a:rPr lang="en-US" dirty="0"/>
            <a:t>Have two optional wave</a:t>
          </a:r>
        </a:p>
      </dgm:t>
    </dgm:pt>
    <dgm:pt modelId="{0DF87F6A-6E99-451B-AA9F-6750CA0F3865}" type="parTrans" cxnId="{D5BA3387-FD16-400C-BAF6-D9426834E467}">
      <dgm:prSet/>
      <dgm:spPr/>
      <dgm:t>
        <a:bodyPr/>
        <a:lstStyle/>
        <a:p>
          <a:endParaRPr lang="en-US"/>
        </a:p>
      </dgm:t>
    </dgm:pt>
    <dgm:pt modelId="{A4B2C5F5-B809-49CD-8CCE-7AC36BB55D31}" type="sibTrans" cxnId="{D5BA3387-FD16-400C-BAF6-D9426834E467}">
      <dgm:prSet/>
      <dgm:spPr/>
      <dgm:t>
        <a:bodyPr/>
        <a:lstStyle/>
        <a:p>
          <a:endParaRPr lang="en-US"/>
        </a:p>
      </dgm:t>
    </dgm:pt>
    <dgm:pt modelId="{3CC7B02F-A5D4-4C2B-AB33-3713FB9BA09F}" type="pres">
      <dgm:prSet presAssocID="{3CA0F33E-8C9F-4615-9B4E-4D7A8BF0655C}" presName="Name0" presStyleCnt="0">
        <dgm:presLayoutVars>
          <dgm:dir/>
          <dgm:resizeHandles val="exact"/>
        </dgm:presLayoutVars>
      </dgm:prSet>
      <dgm:spPr/>
    </dgm:pt>
    <dgm:pt modelId="{7075B9AC-FA6F-43A3-BDD5-151305C3AEA5}" type="pres">
      <dgm:prSet presAssocID="{1F8EC42C-FC80-4C26-B2E7-4612FEBCAB69}" presName="compNode" presStyleCnt="0"/>
      <dgm:spPr/>
    </dgm:pt>
    <dgm:pt modelId="{D95C4C4D-0695-4A5A-9E7F-A1A84F1713D5}" type="pres">
      <dgm:prSet presAssocID="{1F8EC42C-FC80-4C26-B2E7-4612FEBCAB69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7E30B90F-7F5D-41C7-88D9-1B8CB8DBB324}" type="pres">
      <dgm:prSet presAssocID="{1F8EC42C-FC80-4C26-B2E7-4612FEBCAB69}" presName="textRect" presStyleLbl="revTx" presStyleIdx="0" presStyleCnt="4">
        <dgm:presLayoutVars>
          <dgm:bulletEnabled val="1"/>
        </dgm:presLayoutVars>
      </dgm:prSet>
      <dgm:spPr/>
    </dgm:pt>
    <dgm:pt modelId="{FE8B6A07-7B90-4ED0-8D3B-88160EC96AD4}" type="pres">
      <dgm:prSet presAssocID="{EEAABEAC-6293-440E-9BEC-B7A7FE7E8687}" presName="sibTrans" presStyleLbl="sibTrans2D1" presStyleIdx="0" presStyleCnt="0"/>
      <dgm:spPr/>
    </dgm:pt>
    <dgm:pt modelId="{DFC8CEAC-8BA4-4894-9FDB-CD17358A1BB5}" type="pres">
      <dgm:prSet presAssocID="{709FC0AB-4957-4079-9495-35E690EBA0CC}" presName="compNode" presStyleCnt="0"/>
      <dgm:spPr/>
    </dgm:pt>
    <dgm:pt modelId="{7080584B-4580-4459-A89E-62A4A87D665F}" type="pres">
      <dgm:prSet presAssocID="{709FC0AB-4957-4079-9495-35E690EBA0CC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063735E8-8B22-4A89-9AD6-887632D263B5}" type="pres">
      <dgm:prSet presAssocID="{709FC0AB-4957-4079-9495-35E690EBA0CC}" presName="textRect" presStyleLbl="revTx" presStyleIdx="1" presStyleCnt="4">
        <dgm:presLayoutVars>
          <dgm:bulletEnabled val="1"/>
        </dgm:presLayoutVars>
      </dgm:prSet>
      <dgm:spPr/>
    </dgm:pt>
    <dgm:pt modelId="{CA0D9FB4-A902-4C37-A1E4-4E4B9C8D75A1}" type="pres">
      <dgm:prSet presAssocID="{B1A18F6D-B4C7-41D7-BCEC-BC10AFEFB3F1}" presName="sibTrans" presStyleLbl="sibTrans2D1" presStyleIdx="0" presStyleCnt="0"/>
      <dgm:spPr/>
    </dgm:pt>
    <dgm:pt modelId="{3437C1C2-D7E3-49ED-AFCE-897C0A2696C4}" type="pres">
      <dgm:prSet presAssocID="{24E2BB2B-0D6F-4317-BE3A-A31AD06C22EA}" presName="compNode" presStyleCnt="0"/>
      <dgm:spPr/>
    </dgm:pt>
    <dgm:pt modelId="{391AB14E-9311-4574-B6F0-82A99E919733}" type="pres">
      <dgm:prSet presAssocID="{24E2BB2B-0D6F-4317-BE3A-A31AD06C22EA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1DA7662E-C4FE-4128-B652-4373480F513D}" type="pres">
      <dgm:prSet presAssocID="{24E2BB2B-0D6F-4317-BE3A-A31AD06C22EA}" presName="textRect" presStyleLbl="revTx" presStyleIdx="2" presStyleCnt="4">
        <dgm:presLayoutVars>
          <dgm:bulletEnabled val="1"/>
        </dgm:presLayoutVars>
      </dgm:prSet>
      <dgm:spPr/>
    </dgm:pt>
    <dgm:pt modelId="{A9CCA079-4C28-4687-B006-F764F281F747}" type="pres">
      <dgm:prSet presAssocID="{7D9535C4-704A-4A27-A9A6-35AD5F3C0824}" presName="sibTrans" presStyleLbl="sibTrans2D1" presStyleIdx="0" presStyleCnt="0"/>
      <dgm:spPr/>
    </dgm:pt>
    <dgm:pt modelId="{36B8A6B2-520E-4117-8862-CC19883F6777}" type="pres">
      <dgm:prSet presAssocID="{EA741BFB-218F-4DB8-8782-FD099AFC4A96}" presName="compNode" presStyleCnt="0"/>
      <dgm:spPr/>
    </dgm:pt>
    <dgm:pt modelId="{961947A2-D70D-46F8-84BE-B1C78A06B86C}" type="pres">
      <dgm:prSet presAssocID="{EA741BFB-218F-4DB8-8782-FD099AFC4A96}" presName="pictRect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BEECFE2-FB79-4645-85C0-420A663C7919}" type="pres">
      <dgm:prSet presAssocID="{EA741BFB-218F-4DB8-8782-FD099AFC4A96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C00B9B09-F6D0-42E5-A96A-0A24EB96D982}" type="presOf" srcId="{EEAABEAC-6293-440E-9BEC-B7A7FE7E8687}" destId="{FE8B6A07-7B90-4ED0-8D3B-88160EC96AD4}" srcOrd="0" destOrd="0" presId="urn:microsoft.com/office/officeart/2005/8/layout/pList1"/>
    <dgm:cxn modelId="{8949DA1D-2887-401B-A0B3-AA8E55A2AF30}" type="presOf" srcId="{24E2BB2B-0D6F-4317-BE3A-A31AD06C22EA}" destId="{1DA7662E-C4FE-4128-B652-4373480F513D}" srcOrd="0" destOrd="0" presId="urn:microsoft.com/office/officeart/2005/8/layout/pList1"/>
    <dgm:cxn modelId="{F8AA5338-0B20-4E70-B206-4B2082C7E6DB}" type="presOf" srcId="{3CA0F33E-8C9F-4615-9B4E-4D7A8BF0655C}" destId="{3CC7B02F-A5D4-4C2B-AB33-3713FB9BA09F}" srcOrd="0" destOrd="0" presId="urn:microsoft.com/office/officeart/2005/8/layout/pList1"/>
    <dgm:cxn modelId="{C42AF95E-98F7-4A17-AE35-79629276DFFA}" srcId="{3CA0F33E-8C9F-4615-9B4E-4D7A8BF0655C}" destId="{24E2BB2B-0D6F-4317-BE3A-A31AD06C22EA}" srcOrd="2" destOrd="0" parTransId="{86D09439-D46F-4ED8-ACDA-4F12046A8E05}" sibTransId="{7D9535C4-704A-4A27-A9A6-35AD5F3C0824}"/>
    <dgm:cxn modelId="{6395AD7B-1DBB-4F6C-A719-8C84395F64C7}" srcId="{3CA0F33E-8C9F-4615-9B4E-4D7A8BF0655C}" destId="{709FC0AB-4957-4079-9495-35E690EBA0CC}" srcOrd="1" destOrd="0" parTransId="{7960B0A3-0C0C-4D24-8E16-FF44B2D6B5A1}" sibTransId="{B1A18F6D-B4C7-41D7-BCEC-BC10AFEFB3F1}"/>
    <dgm:cxn modelId="{7C8AC284-9CAD-4870-9E40-4AD04C98CD66}" srcId="{3CA0F33E-8C9F-4615-9B4E-4D7A8BF0655C}" destId="{1F8EC42C-FC80-4C26-B2E7-4612FEBCAB69}" srcOrd="0" destOrd="0" parTransId="{8FDF2C9C-5B50-4DB3-B348-82BAB51D28A6}" sibTransId="{EEAABEAC-6293-440E-9BEC-B7A7FE7E8687}"/>
    <dgm:cxn modelId="{D5BA3387-FD16-400C-BAF6-D9426834E467}" srcId="{3CA0F33E-8C9F-4615-9B4E-4D7A8BF0655C}" destId="{EA741BFB-218F-4DB8-8782-FD099AFC4A96}" srcOrd="3" destOrd="0" parTransId="{0DF87F6A-6E99-451B-AA9F-6750CA0F3865}" sibTransId="{A4B2C5F5-B809-49CD-8CCE-7AC36BB55D31}"/>
    <dgm:cxn modelId="{DE0450BC-846F-4FFF-8644-FE14496D27C5}" type="presOf" srcId="{B1A18F6D-B4C7-41D7-BCEC-BC10AFEFB3F1}" destId="{CA0D9FB4-A902-4C37-A1E4-4E4B9C8D75A1}" srcOrd="0" destOrd="0" presId="urn:microsoft.com/office/officeart/2005/8/layout/pList1"/>
    <dgm:cxn modelId="{001E0FD2-1320-48C2-80F8-344A8731E80C}" type="presOf" srcId="{1F8EC42C-FC80-4C26-B2E7-4612FEBCAB69}" destId="{7E30B90F-7F5D-41C7-88D9-1B8CB8DBB324}" srcOrd="0" destOrd="0" presId="urn:microsoft.com/office/officeart/2005/8/layout/pList1"/>
    <dgm:cxn modelId="{D94C95E6-5F04-4822-8CEF-D8EBC45E889A}" type="presOf" srcId="{7D9535C4-704A-4A27-A9A6-35AD5F3C0824}" destId="{A9CCA079-4C28-4687-B006-F764F281F747}" srcOrd="0" destOrd="0" presId="urn:microsoft.com/office/officeart/2005/8/layout/pList1"/>
    <dgm:cxn modelId="{0B0CA2E8-6B50-431E-981E-5287A1D3C2A7}" type="presOf" srcId="{709FC0AB-4957-4079-9495-35E690EBA0CC}" destId="{063735E8-8B22-4A89-9AD6-887632D263B5}" srcOrd="0" destOrd="0" presId="urn:microsoft.com/office/officeart/2005/8/layout/pList1"/>
    <dgm:cxn modelId="{50E39CF9-397E-4E12-81B5-FD813943ADA7}" type="presOf" srcId="{EA741BFB-218F-4DB8-8782-FD099AFC4A96}" destId="{3BEECFE2-FB79-4645-85C0-420A663C7919}" srcOrd="0" destOrd="0" presId="urn:microsoft.com/office/officeart/2005/8/layout/pList1"/>
    <dgm:cxn modelId="{9B0BE57E-25F8-41B3-A9FE-B836B65566F9}" type="presParOf" srcId="{3CC7B02F-A5D4-4C2B-AB33-3713FB9BA09F}" destId="{7075B9AC-FA6F-43A3-BDD5-151305C3AEA5}" srcOrd="0" destOrd="0" presId="urn:microsoft.com/office/officeart/2005/8/layout/pList1"/>
    <dgm:cxn modelId="{8550C46A-A6AF-443A-B996-84D91BF76776}" type="presParOf" srcId="{7075B9AC-FA6F-43A3-BDD5-151305C3AEA5}" destId="{D95C4C4D-0695-4A5A-9E7F-A1A84F1713D5}" srcOrd="0" destOrd="0" presId="urn:microsoft.com/office/officeart/2005/8/layout/pList1"/>
    <dgm:cxn modelId="{CD2D6394-A2A2-4D45-8C47-C9FAF9783F7E}" type="presParOf" srcId="{7075B9AC-FA6F-43A3-BDD5-151305C3AEA5}" destId="{7E30B90F-7F5D-41C7-88D9-1B8CB8DBB324}" srcOrd="1" destOrd="0" presId="urn:microsoft.com/office/officeart/2005/8/layout/pList1"/>
    <dgm:cxn modelId="{96888086-464D-4F9B-B984-7B6BABDF5E0D}" type="presParOf" srcId="{3CC7B02F-A5D4-4C2B-AB33-3713FB9BA09F}" destId="{FE8B6A07-7B90-4ED0-8D3B-88160EC96AD4}" srcOrd="1" destOrd="0" presId="urn:microsoft.com/office/officeart/2005/8/layout/pList1"/>
    <dgm:cxn modelId="{46A3215E-8118-484E-97AF-8C4B8FD590D4}" type="presParOf" srcId="{3CC7B02F-A5D4-4C2B-AB33-3713FB9BA09F}" destId="{DFC8CEAC-8BA4-4894-9FDB-CD17358A1BB5}" srcOrd="2" destOrd="0" presId="urn:microsoft.com/office/officeart/2005/8/layout/pList1"/>
    <dgm:cxn modelId="{1EBA41FE-7548-4E47-8647-8BD5DEC90791}" type="presParOf" srcId="{DFC8CEAC-8BA4-4894-9FDB-CD17358A1BB5}" destId="{7080584B-4580-4459-A89E-62A4A87D665F}" srcOrd="0" destOrd="0" presId="urn:microsoft.com/office/officeart/2005/8/layout/pList1"/>
    <dgm:cxn modelId="{BF4C1272-8ADD-4765-9B69-0E676F43A684}" type="presParOf" srcId="{DFC8CEAC-8BA4-4894-9FDB-CD17358A1BB5}" destId="{063735E8-8B22-4A89-9AD6-887632D263B5}" srcOrd="1" destOrd="0" presId="urn:microsoft.com/office/officeart/2005/8/layout/pList1"/>
    <dgm:cxn modelId="{42EF4E6D-E46E-4023-BCBD-3723D5DDCABE}" type="presParOf" srcId="{3CC7B02F-A5D4-4C2B-AB33-3713FB9BA09F}" destId="{CA0D9FB4-A902-4C37-A1E4-4E4B9C8D75A1}" srcOrd="3" destOrd="0" presId="urn:microsoft.com/office/officeart/2005/8/layout/pList1"/>
    <dgm:cxn modelId="{8D3D6033-7EF3-4E55-A244-CA5B76E2A36E}" type="presParOf" srcId="{3CC7B02F-A5D4-4C2B-AB33-3713FB9BA09F}" destId="{3437C1C2-D7E3-49ED-AFCE-897C0A2696C4}" srcOrd="4" destOrd="0" presId="urn:microsoft.com/office/officeart/2005/8/layout/pList1"/>
    <dgm:cxn modelId="{FE923443-7677-4A53-95B6-7FEF51D6F047}" type="presParOf" srcId="{3437C1C2-D7E3-49ED-AFCE-897C0A2696C4}" destId="{391AB14E-9311-4574-B6F0-82A99E919733}" srcOrd="0" destOrd="0" presId="urn:microsoft.com/office/officeart/2005/8/layout/pList1"/>
    <dgm:cxn modelId="{DBF4A684-FD5D-4C9F-8B47-E54D61BF65B1}" type="presParOf" srcId="{3437C1C2-D7E3-49ED-AFCE-897C0A2696C4}" destId="{1DA7662E-C4FE-4128-B652-4373480F513D}" srcOrd="1" destOrd="0" presId="urn:microsoft.com/office/officeart/2005/8/layout/pList1"/>
    <dgm:cxn modelId="{00EDFD4B-5E3B-4772-A4A0-4016FC25A0AE}" type="presParOf" srcId="{3CC7B02F-A5D4-4C2B-AB33-3713FB9BA09F}" destId="{A9CCA079-4C28-4687-B006-F764F281F747}" srcOrd="5" destOrd="0" presId="urn:microsoft.com/office/officeart/2005/8/layout/pList1"/>
    <dgm:cxn modelId="{E5F279B8-C0FE-4024-A54B-EF0E61DB4332}" type="presParOf" srcId="{3CC7B02F-A5D4-4C2B-AB33-3713FB9BA09F}" destId="{36B8A6B2-520E-4117-8862-CC19883F6777}" srcOrd="6" destOrd="0" presId="urn:microsoft.com/office/officeart/2005/8/layout/pList1"/>
    <dgm:cxn modelId="{0E80B6AE-B5BC-4250-AAAB-3147461C3764}" type="presParOf" srcId="{36B8A6B2-520E-4117-8862-CC19883F6777}" destId="{961947A2-D70D-46F8-84BE-B1C78A06B86C}" srcOrd="0" destOrd="0" presId="urn:microsoft.com/office/officeart/2005/8/layout/pList1"/>
    <dgm:cxn modelId="{C17884E3-54B3-4D96-B3B9-0A5F67514CE1}" type="presParOf" srcId="{36B8A6B2-520E-4117-8862-CC19883F6777}" destId="{3BEECFE2-FB79-4645-85C0-420A663C791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C4C4D-0695-4A5A-9E7F-A1A84F1713D5}">
      <dsp:nvSpPr>
        <dsp:cNvPr id="0" name=""/>
        <dsp:cNvSpPr/>
      </dsp:nvSpPr>
      <dsp:spPr>
        <a:xfrm>
          <a:off x="380241" y="168"/>
          <a:ext cx="1638128" cy="112867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0B90F-7F5D-41C7-88D9-1B8CB8DBB324}">
      <dsp:nvSpPr>
        <dsp:cNvPr id="0" name=""/>
        <dsp:cNvSpPr/>
      </dsp:nvSpPr>
      <dsp:spPr>
        <a:xfrm>
          <a:off x="380241" y="1128839"/>
          <a:ext cx="1638128" cy="607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Cheap</a:t>
          </a:r>
        </a:p>
      </dsp:txBody>
      <dsp:txXfrm>
        <a:off x="380241" y="1128839"/>
        <a:ext cx="1638128" cy="607745"/>
      </dsp:txXfrm>
    </dsp:sp>
    <dsp:sp modelId="{7080584B-4580-4459-A89E-62A4A87D665F}">
      <dsp:nvSpPr>
        <dsp:cNvPr id="0" name=""/>
        <dsp:cNvSpPr/>
      </dsp:nvSpPr>
      <dsp:spPr>
        <a:xfrm>
          <a:off x="2182252" y="168"/>
          <a:ext cx="1638128" cy="112867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735E8-8B22-4A89-9AD6-887632D263B5}">
      <dsp:nvSpPr>
        <dsp:cNvPr id="0" name=""/>
        <dsp:cNvSpPr/>
      </dsp:nvSpPr>
      <dsp:spPr>
        <a:xfrm>
          <a:off x="2182252" y="1128839"/>
          <a:ext cx="1638128" cy="607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</a:t>
          </a:r>
        </a:p>
      </dsp:txBody>
      <dsp:txXfrm>
        <a:off x="2182252" y="1128839"/>
        <a:ext cx="1638128" cy="607745"/>
      </dsp:txXfrm>
    </dsp:sp>
    <dsp:sp modelId="{391AB14E-9311-4574-B6F0-82A99E919733}">
      <dsp:nvSpPr>
        <dsp:cNvPr id="0" name=""/>
        <dsp:cNvSpPr/>
      </dsp:nvSpPr>
      <dsp:spPr>
        <a:xfrm>
          <a:off x="380241" y="1900398"/>
          <a:ext cx="1638128" cy="112867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7662E-C4FE-4128-B652-4373480F513D}">
      <dsp:nvSpPr>
        <dsp:cNvPr id="0" name=""/>
        <dsp:cNvSpPr/>
      </dsp:nvSpPr>
      <dsp:spPr>
        <a:xfrm>
          <a:off x="380241" y="3029069"/>
          <a:ext cx="1638128" cy="607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Easy to use</a:t>
          </a:r>
        </a:p>
      </dsp:txBody>
      <dsp:txXfrm>
        <a:off x="380241" y="3029069"/>
        <a:ext cx="1638128" cy="607745"/>
      </dsp:txXfrm>
    </dsp:sp>
    <dsp:sp modelId="{961947A2-D70D-46F8-84BE-B1C78A06B86C}">
      <dsp:nvSpPr>
        <dsp:cNvPr id="0" name=""/>
        <dsp:cNvSpPr/>
      </dsp:nvSpPr>
      <dsp:spPr>
        <a:xfrm>
          <a:off x="2182252" y="1900398"/>
          <a:ext cx="1638128" cy="1128670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ECFE2-FB79-4645-85C0-420A663C7919}">
      <dsp:nvSpPr>
        <dsp:cNvPr id="0" name=""/>
        <dsp:cNvSpPr/>
      </dsp:nvSpPr>
      <dsp:spPr>
        <a:xfrm>
          <a:off x="2182252" y="3029069"/>
          <a:ext cx="1638128" cy="607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two optional wave</a:t>
          </a:r>
        </a:p>
      </dsp:txBody>
      <dsp:txXfrm>
        <a:off x="2182252" y="3029069"/>
        <a:ext cx="1638128" cy="607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69" y="1828800"/>
            <a:ext cx="3073631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1516" y="-1"/>
            <a:ext cx="525010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7486650" y="0"/>
            <a:ext cx="165735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457201"/>
            <a:ext cx="154305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80085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198834" y="228600"/>
            <a:ext cx="874395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28800"/>
            <a:ext cx="58293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25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44577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525" y="5029200"/>
            <a:ext cx="2949178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1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9141618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99221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481761"/>
            <a:ext cx="58864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50" y="6465886"/>
            <a:ext cx="8001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481761"/>
            <a:ext cx="6286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VNA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vector network analyzer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829D-D7F0-4221-AF80-90E38EBC358E}"/>
              </a:ext>
            </a:extLst>
          </p:cNvPr>
          <p:cNvSpPr txBox="1"/>
          <p:nvPr/>
        </p:nvSpPr>
        <p:spPr>
          <a:xfrm>
            <a:off x="206996" y="2132856"/>
            <a:ext cx="81369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vi-VN" sz="2800" b="1" i="1" u="sng" dirty="0"/>
              <a:t>MAGNITUDE</a:t>
            </a:r>
          </a:p>
          <a:p>
            <a:endParaRPr lang="vi-VN" sz="2800" b="1" i="1" u="sng" dirty="0"/>
          </a:p>
          <a:p>
            <a:endParaRPr lang="vi-VN" sz="2800" b="1" i="1" u="sng" dirty="0"/>
          </a:p>
          <a:p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65899-B348-4007-AD3C-0119B122C556}"/>
              </a:ext>
            </a:extLst>
          </p:cNvPr>
          <p:cNvSpPr txBox="1"/>
          <p:nvPr/>
        </p:nvSpPr>
        <p:spPr>
          <a:xfrm>
            <a:off x="323528" y="3768551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Pm: the output corresponding to the magnitude of the signal level difference (dB)</a:t>
            </a:r>
          </a:p>
          <a:p>
            <a:r>
              <a:rPr lang="en-US" dirty="0" err="1">
                <a:latin typeface="+mj-lt"/>
              </a:rPr>
              <a:t>Prev</a:t>
            </a:r>
            <a:r>
              <a:rPr lang="en-US" dirty="0">
                <a:latin typeface="+mj-lt"/>
              </a:rPr>
              <a:t>: power of reverse signal</a:t>
            </a:r>
          </a:p>
          <a:p>
            <a:r>
              <a:rPr lang="en-US" dirty="0" err="1">
                <a:latin typeface="+mj-lt"/>
              </a:rPr>
              <a:t>Pfor</a:t>
            </a:r>
            <a:r>
              <a:rPr lang="en-US" dirty="0">
                <a:latin typeface="+mj-lt"/>
              </a:rPr>
              <a:t>: </a:t>
            </a:r>
            <a:r>
              <a:rPr lang="en-US" dirty="0"/>
              <a:t>power of forward signal</a:t>
            </a:r>
            <a:endParaRPr lang="vi-VN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81923-8F28-4097-AEE9-7ABA76FD41DC}"/>
              </a:ext>
            </a:extLst>
          </p:cNvPr>
          <p:cNvSpPr txBox="1"/>
          <p:nvPr/>
        </p:nvSpPr>
        <p:spPr>
          <a:xfrm>
            <a:off x="539552" y="29638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P</a:t>
            </a:r>
            <a:r>
              <a:rPr lang="vi-VN" dirty="0"/>
              <a:t>M </a:t>
            </a:r>
            <a:r>
              <a:rPr lang="vi-VN" sz="2800" dirty="0"/>
              <a:t>= log</a:t>
            </a:r>
            <a:r>
              <a:rPr lang="vi-VN" sz="1600" dirty="0"/>
              <a:t>10 </a:t>
            </a:r>
            <a:r>
              <a:rPr lang="vi-VN" sz="2800" dirty="0"/>
              <a:t>( P</a:t>
            </a:r>
            <a:r>
              <a:rPr lang="vi-VN" dirty="0"/>
              <a:t>rev</a:t>
            </a:r>
            <a:r>
              <a:rPr lang="vi-VN" sz="2800" dirty="0"/>
              <a:t>/P</a:t>
            </a:r>
            <a:r>
              <a:rPr lang="vi-VN" dirty="0"/>
              <a:t>for </a:t>
            </a:r>
            <a:r>
              <a:rPr lang="vi-VN" sz="2800" dirty="0"/>
              <a:t>)</a:t>
            </a:r>
            <a:r>
              <a:rPr lang="vi-VN" dirty="0"/>
              <a:t> 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8845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829D-D7F0-4221-AF80-90E38EBC358E}"/>
              </a:ext>
            </a:extLst>
          </p:cNvPr>
          <p:cNvSpPr txBox="1"/>
          <p:nvPr/>
        </p:nvSpPr>
        <p:spPr>
          <a:xfrm>
            <a:off x="206996" y="2132856"/>
            <a:ext cx="81369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vi-VN" sz="2800" b="1" i="1" u="sng" dirty="0"/>
              <a:t>MAGNITUDE</a:t>
            </a:r>
          </a:p>
          <a:p>
            <a:endParaRPr lang="vi-VN" sz="2800" b="1" i="1" u="sng" dirty="0"/>
          </a:p>
          <a:p>
            <a:endParaRPr lang="vi-VN" sz="2800" b="1" i="1" u="sng" dirty="0"/>
          </a:p>
          <a:p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03E-B9CF-4A9B-86F8-31B0C205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985566"/>
            <a:ext cx="4131940" cy="654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65899-B348-4007-AD3C-0119B122C556}"/>
              </a:ext>
            </a:extLst>
          </p:cNvPr>
          <p:cNvSpPr txBox="1"/>
          <p:nvPr/>
        </p:nvSpPr>
        <p:spPr>
          <a:xfrm>
            <a:off x="279004" y="407707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Vmag: </a:t>
            </a:r>
            <a:r>
              <a:rPr lang="en-US" sz="1600" dirty="0">
                <a:latin typeface="+mj-lt"/>
              </a:rPr>
              <a:t>VMAG is the output corresponding to the magnitude of the signal level difference (V)</a:t>
            </a:r>
            <a:endParaRPr lang="vi-VN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Vslp: called the slope (voltage) = 3.3/20</a:t>
            </a:r>
          </a:p>
          <a:p>
            <a:r>
              <a:rPr lang="vi-VN" sz="1600" dirty="0">
                <a:latin typeface="+mj-lt"/>
              </a:rPr>
              <a:t>VinA: </a:t>
            </a:r>
            <a:r>
              <a:rPr lang="vi-VN" sz="1600" dirty="0"/>
              <a:t>voltage of reverse signal.</a:t>
            </a:r>
          </a:p>
          <a:p>
            <a:r>
              <a:rPr lang="vi-VN" sz="1600" dirty="0"/>
              <a:t>VinB: voltage of forward signal.</a:t>
            </a:r>
          </a:p>
          <a:p>
            <a:endParaRPr lang="vi-VN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F66B7-D787-4265-904E-92227479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63" y="2290604"/>
            <a:ext cx="4166033" cy="26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pic>
        <p:nvPicPr>
          <p:cNvPr id="13" name="Picture 12" descr="A circuit board&#10;&#10;Description generated with high confidence">
            <a:extLst>
              <a:ext uri="{FF2B5EF4-FFF2-40B4-BE49-F238E27FC236}">
                <a16:creationId xmlns:a16="http://schemas.microsoft.com/office/drawing/2014/main" id="{0A655966-C060-4B1F-86FF-1FBA8FAA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66" y="1628240"/>
            <a:ext cx="1569287" cy="1214431"/>
          </a:xfrm>
          <a:prstGeom prst="rect">
            <a:avLst/>
          </a:prstGeom>
        </p:spPr>
      </p:pic>
      <p:pic>
        <p:nvPicPr>
          <p:cNvPr id="17" name="Picture 16" descr="A picture containing music, indoor&#10;&#10;Description generated with high confidence">
            <a:extLst>
              <a:ext uri="{FF2B5EF4-FFF2-40B4-BE49-F238E27FC236}">
                <a16:creationId xmlns:a16="http://schemas.microsoft.com/office/drawing/2014/main" id="{08179C16-3836-4A94-8C22-8ED7CF6E1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70" y="1641469"/>
            <a:ext cx="1228662" cy="950829"/>
          </a:xfrm>
          <a:prstGeom prst="rect">
            <a:avLst/>
          </a:prstGeom>
        </p:spPr>
      </p:pic>
      <p:pic>
        <p:nvPicPr>
          <p:cNvPr id="19" name="Picture 18" descr="A circuit board&#10;&#10;Description generated with very high confidence">
            <a:extLst>
              <a:ext uri="{FF2B5EF4-FFF2-40B4-BE49-F238E27FC236}">
                <a16:creationId xmlns:a16="http://schemas.microsoft.com/office/drawing/2014/main" id="{59F5C6A6-EC9B-47CF-AB6E-0E01828E3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6000"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23" y="3212213"/>
            <a:ext cx="1282617" cy="1046145"/>
          </a:xfrm>
          <a:prstGeom prst="rect">
            <a:avLst/>
          </a:prstGeom>
        </p:spPr>
      </p:pic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E9C1722B-7462-45F6-8B8E-14359A48E0EE}"/>
              </a:ext>
            </a:extLst>
          </p:cNvPr>
          <p:cNvSpPr/>
          <p:nvPr/>
        </p:nvSpPr>
        <p:spPr>
          <a:xfrm>
            <a:off x="2577168" y="2669956"/>
            <a:ext cx="2871469" cy="897988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  <a:p>
            <a:pPr algn="ctr"/>
            <a:r>
              <a:rPr lang="en-US" dirty="0"/>
              <a:t>IM881a+NRF24L01</a:t>
            </a:r>
            <a:endParaRPr lang="vi-V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1A2A3-B672-41D0-9BF7-E40BA0229003}"/>
              </a:ext>
            </a:extLst>
          </p:cNvPr>
          <p:cNvSpPr/>
          <p:nvPr/>
        </p:nvSpPr>
        <p:spPr>
          <a:xfrm>
            <a:off x="886221" y="4345594"/>
            <a:ext cx="2312753" cy="16661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  <a:endParaRPr lang="vi-V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4B595-05D8-4DFF-A155-1BE86311724B}"/>
              </a:ext>
            </a:extLst>
          </p:cNvPr>
          <p:cNvSpPr/>
          <p:nvPr/>
        </p:nvSpPr>
        <p:spPr>
          <a:xfrm>
            <a:off x="5448638" y="2631657"/>
            <a:ext cx="1156499" cy="8979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Coupler</a:t>
            </a:r>
            <a:endParaRPr lang="vi-V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895B64-FAF8-4E6C-9437-02516F5278E2}"/>
              </a:ext>
            </a:extLst>
          </p:cNvPr>
          <p:cNvCxnSpPr>
            <a:cxnSpLocks/>
          </p:cNvCxnSpPr>
          <p:nvPr/>
        </p:nvCxnSpPr>
        <p:spPr>
          <a:xfrm>
            <a:off x="6573660" y="3104639"/>
            <a:ext cx="39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598B4E-80F4-43D4-B915-DF92D5E933E3}"/>
              </a:ext>
            </a:extLst>
          </p:cNvPr>
          <p:cNvCxnSpPr>
            <a:cxnSpLocks/>
          </p:cNvCxnSpPr>
          <p:nvPr/>
        </p:nvCxnSpPr>
        <p:spPr>
          <a:xfrm flipV="1">
            <a:off x="6964684" y="2331504"/>
            <a:ext cx="0" cy="77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F32A0FF-FC50-487E-8529-3EB6421D530F}"/>
              </a:ext>
            </a:extLst>
          </p:cNvPr>
          <p:cNvSpPr/>
          <p:nvPr/>
        </p:nvSpPr>
        <p:spPr>
          <a:xfrm rot="10800000">
            <a:off x="6805232" y="1958172"/>
            <a:ext cx="318904" cy="386401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9F02D6-C668-4A62-8F5C-D30FEB21721E}"/>
              </a:ext>
            </a:extLst>
          </p:cNvPr>
          <p:cNvSpPr/>
          <p:nvPr/>
        </p:nvSpPr>
        <p:spPr>
          <a:xfrm>
            <a:off x="6736759" y="1660535"/>
            <a:ext cx="654734" cy="269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DUT</a:t>
            </a:r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B3F706E9-2F7F-4539-8191-302AE56AD5B4}"/>
              </a:ext>
            </a:extLst>
          </p:cNvPr>
          <p:cNvSpPr/>
          <p:nvPr/>
        </p:nvSpPr>
        <p:spPr>
          <a:xfrm>
            <a:off x="4323074" y="4055971"/>
            <a:ext cx="3068419" cy="6267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AD8302</a:t>
            </a:r>
          </a:p>
          <a:p>
            <a:pPr algn="ctr"/>
            <a:r>
              <a:rPr lang="en-US" sz="1200" dirty="0"/>
              <a:t>Gain and Phase Detector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DB70E5-59AE-42E3-9C55-5E05520D1635}"/>
              </a:ext>
            </a:extLst>
          </p:cNvPr>
          <p:cNvCxnSpPr>
            <a:cxnSpLocks/>
          </p:cNvCxnSpPr>
          <p:nvPr/>
        </p:nvCxnSpPr>
        <p:spPr>
          <a:xfrm>
            <a:off x="4873815" y="4682724"/>
            <a:ext cx="0" cy="42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B10655-728F-4829-9716-71B480308D13}"/>
              </a:ext>
            </a:extLst>
          </p:cNvPr>
          <p:cNvCxnSpPr>
            <a:cxnSpLocks/>
          </p:cNvCxnSpPr>
          <p:nvPr/>
        </p:nvCxnSpPr>
        <p:spPr>
          <a:xfrm flipH="1">
            <a:off x="3258863" y="5112012"/>
            <a:ext cx="1614953" cy="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9CE6842-D076-47ED-B720-58C596205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088" y="4725144"/>
            <a:ext cx="986388" cy="7590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1DAE586-5C76-4C4C-A23E-11A9F83FC3C6}"/>
              </a:ext>
            </a:extLst>
          </p:cNvPr>
          <p:cNvSpPr txBox="1"/>
          <p:nvPr/>
        </p:nvSpPr>
        <p:spPr>
          <a:xfrm>
            <a:off x="4813926" y="5068328"/>
            <a:ext cx="61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20$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7B1794-43E3-4C4E-8FD0-56A311B412DD}"/>
              </a:ext>
            </a:extLst>
          </p:cNvPr>
          <p:cNvCxnSpPr>
            <a:cxnSpLocks/>
          </p:cNvCxnSpPr>
          <p:nvPr/>
        </p:nvCxnSpPr>
        <p:spPr>
          <a:xfrm>
            <a:off x="5730028" y="3567944"/>
            <a:ext cx="0" cy="41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5911FB-CE6A-4E33-AB00-8E174E6E9E97}"/>
              </a:ext>
            </a:extLst>
          </p:cNvPr>
          <p:cNvCxnSpPr>
            <a:cxnSpLocks/>
          </p:cNvCxnSpPr>
          <p:nvPr/>
        </p:nvCxnSpPr>
        <p:spPr>
          <a:xfrm>
            <a:off x="6329813" y="3567944"/>
            <a:ext cx="0" cy="41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366519-756C-40BD-A2F8-EC320C8746EE}"/>
              </a:ext>
            </a:extLst>
          </p:cNvPr>
          <p:cNvSpPr txBox="1"/>
          <p:nvPr/>
        </p:nvSpPr>
        <p:spPr>
          <a:xfrm>
            <a:off x="3258863" y="4750788"/>
            <a:ext cx="14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MAGNITUDE</a:t>
            </a:r>
            <a:endParaRPr lang="vi-V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4785EE-7561-4D33-AF90-CD5CC29480C9}"/>
              </a:ext>
            </a:extLst>
          </p:cNvPr>
          <p:cNvSpPr txBox="1"/>
          <p:nvPr/>
        </p:nvSpPr>
        <p:spPr>
          <a:xfrm>
            <a:off x="4047412" y="3612275"/>
            <a:ext cx="1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signal</a:t>
            </a:r>
            <a:endParaRPr lang="vi-V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89C280-3F5D-439E-BF9F-187D25067317}"/>
              </a:ext>
            </a:extLst>
          </p:cNvPr>
          <p:cNvSpPr txBox="1"/>
          <p:nvPr/>
        </p:nvSpPr>
        <p:spPr>
          <a:xfrm>
            <a:off x="6427504" y="3611701"/>
            <a:ext cx="19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signal</a:t>
            </a:r>
            <a:endParaRPr lang="vi-V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B2B2AA-1BC5-4433-8005-56FE724B95C9}"/>
              </a:ext>
            </a:extLst>
          </p:cNvPr>
          <p:cNvSpPr txBox="1"/>
          <p:nvPr/>
        </p:nvSpPr>
        <p:spPr>
          <a:xfrm>
            <a:off x="1668326" y="2020579"/>
            <a:ext cx="65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1.5$</a:t>
            </a:r>
            <a:endParaRPr lang="vi-V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FBB7D-CAE4-4347-8517-C463F4F06EF6}"/>
              </a:ext>
            </a:extLst>
          </p:cNvPr>
          <p:cNvSpPr txBox="1"/>
          <p:nvPr/>
        </p:nvSpPr>
        <p:spPr>
          <a:xfrm>
            <a:off x="5056791" y="1930529"/>
            <a:ext cx="1067184" cy="32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16,67$</a:t>
            </a:r>
            <a:endParaRPr lang="vi-V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1089E6-0681-4382-8E6B-75CD3AA5C075}"/>
              </a:ext>
            </a:extLst>
          </p:cNvPr>
          <p:cNvSpPr txBox="1"/>
          <p:nvPr/>
        </p:nvSpPr>
        <p:spPr>
          <a:xfrm>
            <a:off x="303939" y="3657040"/>
            <a:ext cx="609159" cy="32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36$</a:t>
            </a:r>
            <a:endParaRPr lang="vi-V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28DA3-BACA-4ABD-83F9-065D4D8FC870}"/>
              </a:ext>
            </a:extLst>
          </p:cNvPr>
          <p:cNvSpPr txBox="1"/>
          <p:nvPr/>
        </p:nvSpPr>
        <p:spPr>
          <a:xfrm>
            <a:off x="5915141" y="2254522"/>
            <a:ext cx="689574" cy="323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1$</a:t>
            </a:r>
            <a:endParaRPr lang="vi-VN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414138-6720-4073-8254-83C26C89B4F2}"/>
              </a:ext>
            </a:extLst>
          </p:cNvPr>
          <p:cNvGrpSpPr/>
          <p:nvPr/>
        </p:nvGrpSpPr>
        <p:grpSpPr>
          <a:xfrm rot="10800000">
            <a:off x="2173363" y="3207849"/>
            <a:ext cx="312406" cy="1046143"/>
            <a:chOff x="2033797" y="4227562"/>
            <a:chExt cx="2529281" cy="48936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E0164F-8EBB-4E33-BF08-878B822E5D6D}"/>
                </a:ext>
              </a:extLst>
            </p:cNvPr>
            <p:cNvCxnSpPr>
              <a:cxnSpLocks/>
            </p:cNvCxnSpPr>
            <p:nvPr/>
          </p:nvCxnSpPr>
          <p:spPr>
            <a:xfrm>
              <a:off x="4563078" y="4227562"/>
              <a:ext cx="0" cy="480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31B8976-DA46-4D52-B818-732EE83B7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3797" y="4716923"/>
              <a:ext cx="2529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51A338A-E55B-43BD-BF9A-3B7593254DD5}"/>
              </a:ext>
            </a:extLst>
          </p:cNvPr>
          <p:cNvSpPr txBox="1"/>
          <p:nvPr/>
        </p:nvSpPr>
        <p:spPr>
          <a:xfrm>
            <a:off x="2252352" y="3844879"/>
            <a:ext cx="123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UART+SPI</a:t>
            </a:r>
            <a:endParaRPr lang="vi-VN" dirty="0"/>
          </a:p>
        </p:txBody>
      </p:sp>
      <p:sp>
        <p:nvSpPr>
          <p:cNvPr id="67" name="Star: 10 Points 66">
            <a:extLst>
              <a:ext uri="{FF2B5EF4-FFF2-40B4-BE49-F238E27FC236}">
                <a16:creationId xmlns:a16="http://schemas.microsoft.com/office/drawing/2014/main" id="{098E808F-D194-4415-A854-A8E180D1FA20}"/>
              </a:ext>
            </a:extLst>
          </p:cNvPr>
          <p:cNvSpPr/>
          <p:nvPr/>
        </p:nvSpPr>
        <p:spPr>
          <a:xfrm>
            <a:off x="6880991" y="5166640"/>
            <a:ext cx="1536066" cy="1409923"/>
          </a:xfrm>
          <a:prstGeom prst="star10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75,17$</a:t>
            </a:r>
            <a:endParaRPr lang="vi-VN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2424995-9F70-4CA7-86C8-F688317092A9}"/>
              </a:ext>
            </a:extLst>
          </p:cNvPr>
          <p:cNvCxnSpPr>
            <a:cxnSpLocks/>
          </p:cNvCxnSpPr>
          <p:nvPr/>
        </p:nvCxnSpPr>
        <p:spPr>
          <a:xfrm>
            <a:off x="3257206" y="5899428"/>
            <a:ext cx="1242786" cy="403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creen of a cell phone&#10;&#10;Description generated with high confidence">
            <a:extLst>
              <a:ext uri="{FF2B5EF4-FFF2-40B4-BE49-F238E27FC236}">
                <a16:creationId xmlns:a16="http://schemas.microsoft.com/office/drawing/2014/main" id="{32600C25-70B0-4AF4-9267-5D9752E988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3" y="5436978"/>
            <a:ext cx="1026755" cy="11184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152DD84-9FE9-4EE3-AAD7-553E224E95FB}"/>
              </a:ext>
            </a:extLst>
          </p:cNvPr>
          <p:cNvSpPr txBox="1"/>
          <p:nvPr/>
        </p:nvSpPr>
        <p:spPr>
          <a:xfrm>
            <a:off x="3198999" y="5498286"/>
            <a:ext cx="14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pic>
        <p:nvPicPr>
          <p:cNvPr id="4" name="Picture 3" descr="A circuit board&#10;&#10;Description generated with very high confidence">
            <a:extLst>
              <a:ext uri="{FF2B5EF4-FFF2-40B4-BE49-F238E27FC236}">
                <a16:creationId xmlns:a16="http://schemas.microsoft.com/office/drawing/2014/main" id="{AA69F51E-6F18-49B0-AF61-9CFB232E2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4555" y="338634"/>
            <a:ext cx="4243388" cy="75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F852-55C4-43A7-8D02-226AE5E70033}"/>
              </a:ext>
            </a:extLst>
          </p:cNvPr>
          <p:cNvSpPr txBox="1"/>
          <p:nvPr/>
        </p:nvSpPr>
        <p:spPr>
          <a:xfrm>
            <a:off x="683568" y="170080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it work</a:t>
            </a:r>
            <a:endParaRPr lang="vi-VN" sz="3600" dirty="0"/>
          </a:p>
        </p:txBody>
      </p:sp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D0970FB7-13CC-4865-A805-55120A4C3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0" y="2364279"/>
            <a:ext cx="3299950" cy="2553747"/>
          </a:xfrm>
          <a:prstGeom prst="rect">
            <a:avLst/>
          </a:prstGeom>
        </p:spPr>
      </p:pic>
      <p:pic>
        <p:nvPicPr>
          <p:cNvPr id="8" name="Picture 7" descr="A picture containing music, indoor&#10;&#10;Description generated with high confidence">
            <a:extLst>
              <a:ext uri="{FF2B5EF4-FFF2-40B4-BE49-F238E27FC236}">
                <a16:creationId xmlns:a16="http://schemas.microsoft.com/office/drawing/2014/main" id="{9CE7C740-7C2E-41CC-8AE4-CB5A61E6E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80" y="4293096"/>
            <a:ext cx="2583672" cy="199943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9CEAE87-3D3F-4611-84C1-6BC8B0FECAE0}"/>
              </a:ext>
            </a:extLst>
          </p:cNvPr>
          <p:cNvSpPr/>
          <p:nvPr/>
        </p:nvSpPr>
        <p:spPr>
          <a:xfrm>
            <a:off x="4572000" y="3429000"/>
            <a:ext cx="2808312" cy="172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sample wave</a:t>
            </a:r>
          </a:p>
          <a:p>
            <a:pPr algn="ctr"/>
            <a:r>
              <a:rPr lang="en-US" dirty="0"/>
              <a:t>868Mhz and 2.4Ghz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384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F852-55C4-43A7-8D02-226AE5E70033}"/>
              </a:ext>
            </a:extLst>
          </p:cNvPr>
          <p:cNvSpPr txBox="1"/>
          <p:nvPr/>
        </p:nvSpPr>
        <p:spPr>
          <a:xfrm>
            <a:off x="683568" y="170080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it work</a:t>
            </a:r>
            <a:endParaRPr lang="vi-VN" sz="36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9CEAE87-3D3F-4611-84C1-6BC8B0FECAE0}"/>
              </a:ext>
            </a:extLst>
          </p:cNvPr>
          <p:cNvSpPr/>
          <p:nvPr/>
        </p:nvSpPr>
        <p:spPr>
          <a:xfrm>
            <a:off x="1043608" y="2708920"/>
            <a:ext cx="2808312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wave</a:t>
            </a:r>
            <a:endParaRPr lang="vi-V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FB74050-12D9-4D70-814B-69D407756147}"/>
              </a:ext>
            </a:extLst>
          </p:cNvPr>
          <p:cNvSpPr/>
          <p:nvPr/>
        </p:nvSpPr>
        <p:spPr>
          <a:xfrm>
            <a:off x="4427984" y="4293096"/>
            <a:ext cx="2664296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Reverse</a:t>
            </a:r>
          </a:p>
          <a:p>
            <a:pPr algn="ctr"/>
            <a:r>
              <a:rPr lang="en-US" dirty="0"/>
              <a:t>wave</a:t>
            </a:r>
            <a:endParaRPr lang="vi-VN" dirty="0"/>
          </a:p>
        </p:txBody>
      </p:sp>
      <p:pic>
        <p:nvPicPr>
          <p:cNvPr id="10" name="Picture 9" descr="A picture containing wall, bathroom, indoor, toilet&#10;&#10;Description generated with very high confidence">
            <a:extLst>
              <a:ext uri="{FF2B5EF4-FFF2-40B4-BE49-F238E27FC236}">
                <a16:creationId xmlns:a16="http://schemas.microsoft.com/office/drawing/2014/main" id="{F9AF99E5-27F1-4F71-B32C-86504905F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0" t="23305" r="10551" b="22063"/>
          <a:stretch/>
        </p:blipFill>
        <p:spPr>
          <a:xfrm rot="5400000">
            <a:off x="4853686" y="2025056"/>
            <a:ext cx="1656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F852-55C4-43A7-8D02-226AE5E70033}"/>
              </a:ext>
            </a:extLst>
          </p:cNvPr>
          <p:cNvSpPr txBox="1"/>
          <p:nvPr/>
        </p:nvSpPr>
        <p:spPr>
          <a:xfrm>
            <a:off x="683568" y="170080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it work</a:t>
            </a:r>
            <a:endParaRPr lang="vi-VN" sz="36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CDA6617-CA80-4BB8-991A-E72FC27D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09172"/>
            <a:ext cx="2448272" cy="1883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91FF4-351B-4990-A2BD-B97387BB52C1}"/>
              </a:ext>
            </a:extLst>
          </p:cNvPr>
          <p:cNvSpPr txBox="1"/>
          <p:nvPr/>
        </p:nvSpPr>
        <p:spPr>
          <a:xfrm>
            <a:off x="5819812" y="2039840"/>
            <a:ext cx="10327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AD8302</a:t>
            </a:r>
            <a:endParaRPr lang="vi-V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A49FFA-BB12-4BAC-BA50-C1D49DB8C551}"/>
              </a:ext>
            </a:extLst>
          </p:cNvPr>
          <p:cNvSpPr/>
          <p:nvPr/>
        </p:nvSpPr>
        <p:spPr>
          <a:xfrm>
            <a:off x="1175296" y="2409172"/>
            <a:ext cx="3828752" cy="1883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and reverse wave</a:t>
            </a:r>
            <a:endParaRPr lang="vi-V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D5B87A4-996C-4CFF-A04D-66DFA5DE31BC}"/>
              </a:ext>
            </a:extLst>
          </p:cNvPr>
          <p:cNvSpPr/>
          <p:nvPr/>
        </p:nvSpPr>
        <p:spPr>
          <a:xfrm>
            <a:off x="5004048" y="4481736"/>
            <a:ext cx="2664296" cy="168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signals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17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F852-55C4-43A7-8D02-226AE5E70033}"/>
              </a:ext>
            </a:extLst>
          </p:cNvPr>
          <p:cNvSpPr txBox="1"/>
          <p:nvPr/>
        </p:nvSpPr>
        <p:spPr>
          <a:xfrm>
            <a:off x="683568" y="170080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it work</a:t>
            </a:r>
            <a:endParaRPr lang="vi-VN" sz="3600" dirty="0"/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80DDC8EF-9724-4AA1-AB0B-310C338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41559"/>
            <a:ext cx="3356648" cy="273779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8BC48AB-1A89-4281-BAB4-84CF390EFAF9}"/>
              </a:ext>
            </a:extLst>
          </p:cNvPr>
          <p:cNvSpPr/>
          <p:nvPr/>
        </p:nvSpPr>
        <p:spPr>
          <a:xfrm>
            <a:off x="679004" y="2407043"/>
            <a:ext cx="3828752" cy="1883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 signals</a:t>
            </a:r>
            <a:endParaRPr lang="vi-VN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6D6147-E7AA-4A3B-98EC-4310CFD074D2}"/>
              </a:ext>
            </a:extLst>
          </p:cNvPr>
          <p:cNvSpPr/>
          <p:nvPr/>
        </p:nvSpPr>
        <p:spPr>
          <a:xfrm>
            <a:off x="4885344" y="4520104"/>
            <a:ext cx="3032216" cy="2069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and sent results to smartphone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081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F852-55C4-43A7-8D02-226AE5E70033}"/>
              </a:ext>
            </a:extLst>
          </p:cNvPr>
          <p:cNvSpPr txBox="1"/>
          <p:nvPr/>
        </p:nvSpPr>
        <p:spPr>
          <a:xfrm>
            <a:off x="683568" y="170080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it work</a:t>
            </a:r>
            <a:endParaRPr lang="vi-V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EF83E-4B1A-48FE-A5E0-1D3B3CE4F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" r="5726" b="50797"/>
          <a:stretch/>
        </p:blipFill>
        <p:spPr>
          <a:xfrm>
            <a:off x="4572000" y="1894670"/>
            <a:ext cx="4302097" cy="2581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A17B8-339D-41FC-B121-D6F4B9251815}"/>
              </a:ext>
            </a:extLst>
          </p:cNvPr>
          <p:cNvSpPr txBox="1"/>
          <p:nvPr/>
        </p:nvSpPr>
        <p:spPr>
          <a:xfrm>
            <a:off x="539552" y="349527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formula and the chart, we figure out the </a:t>
            </a:r>
            <a:r>
              <a:rPr lang="en-US" b="1" i="1" u="sng" dirty="0"/>
              <a:t>MAGNITUDE</a:t>
            </a:r>
            <a:r>
              <a:rPr lang="en-US" dirty="0"/>
              <a:t> of the RF wave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ECF0C-3C71-4EA8-8AA4-450B3DE5C340}"/>
              </a:ext>
            </a:extLst>
          </p:cNvPr>
          <p:cNvSpPr txBox="1"/>
          <p:nvPr/>
        </p:nvSpPr>
        <p:spPr>
          <a:xfrm>
            <a:off x="269903" y="260583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 = (100/3)*</a:t>
            </a:r>
            <a:r>
              <a:rPr lang="en-US" sz="2400" dirty="0" err="1"/>
              <a:t>Vmag</a:t>
            </a:r>
            <a:r>
              <a:rPr lang="en-US" sz="2400" dirty="0"/>
              <a:t> - 30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205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9646D2-031B-44F8-8C8A-C3E77957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54569"/>
            <a:ext cx="4680520" cy="4090129"/>
          </a:xfrm>
          <a:prstGeom prst="rect">
            <a:avLst/>
          </a:prstGeom>
        </p:spPr>
      </p:pic>
      <p:sp>
        <p:nvSpPr>
          <p:cNvPr id="11" name="Star: 32 Points 10">
            <a:extLst>
              <a:ext uri="{FF2B5EF4-FFF2-40B4-BE49-F238E27FC236}">
                <a16:creationId xmlns:a16="http://schemas.microsoft.com/office/drawing/2014/main" id="{E50F92B2-A06D-4AB9-A58E-95EC07DF49EA}"/>
              </a:ext>
            </a:extLst>
          </p:cNvPr>
          <p:cNvSpPr/>
          <p:nvPr/>
        </p:nvSpPr>
        <p:spPr>
          <a:xfrm>
            <a:off x="393676" y="2162705"/>
            <a:ext cx="3131840" cy="219476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Make a chip 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8483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Nguyen </a:t>
            </a:r>
            <a:r>
              <a:rPr lang="en-US" dirty="0" err="1"/>
              <a:t>Manh</a:t>
            </a:r>
            <a:r>
              <a:rPr lang="en-US" dirty="0"/>
              <a:t> Thao Leader</a:t>
            </a:r>
          </a:p>
          <a:p>
            <a:r>
              <a:rPr lang="en-US" dirty="0"/>
              <a:t>Phan Tri Dung Member</a:t>
            </a:r>
          </a:p>
          <a:p>
            <a:r>
              <a:rPr lang="en-US" dirty="0"/>
              <a:t>Nguyen Tran Kha Member</a:t>
            </a:r>
          </a:p>
          <a:p>
            <a:r>
              <a:rPr lang="en-US" dirty="0"/>
              <a:t>Trinh Le </a:t>
            </a:r>
            <a:r>
              <a:rPr lang="en-US" dirty="0" err="1"/>
              <a:t>Huy</a:t>
            </a:r>
            <a:r>
              <a:rPr lang="en-US" dirty="0"/>
              <a:t> Instructor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94DD1-9E05-441A-B7A6-3F511D57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60848"/>
            <a:ext cx="7860365" cy="44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162D1-CF58-4973-A446-E8DA2F56935A}"/>
              </a:ext>
            </a:extLst>
          </p:cNvPr>
          <p:cNvSpPr txBox="1"/>
          <p:nvPr/>
        </p:nvSpPr>
        <p:spPr>
          <a:xfrm>
            <a:off x="107504" y="2420888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Old Circuits worked unstable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Need new circuit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Weather </a:t>
            </a:r>
            <a:r>
              <a:rPr lang="en-US" sz="3600" dirty="0" err="1"/>
              <a:t>maked</a:t>
            </a:r>
            <a:r>
              <a:rPr lang="en-US" sz="3600" dirty="0"/>
              <a:t> the delivery to be late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0E129-438A-46C4-B1D1-713ABBADE023}"/>
              </a:ext>
            </a:extLst>
          </p:cNvPr>
          <p:cNvSpPr txBox="1"/>
          <p:nvPr/>
        </p:nvSpPr>
        <p:spPr>
          <a:xfrm>
            <a:off x="-152400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Q&amp;A</a:t>
            </a:r>
            <a:endParaRPr lang="vi-VN" sz="8800" dirty="0"/>
          </a:p>
        </p:txBody>
      </p:sp>
    </p:spTree>
    <p:extLst>
      <p:ext uri="{BB962C8B-B14F-4D97-AF65-F5344CB8AC3E}">
        <p14:creationId xmlns:p14="http://schemas.microsoft.com/office/powerpoint/2010/main" val="38958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C468A-6FAB-47B3-A183-665B6D135FBF}"/>
              </a:ext>
            </a:extLst>
          </p:cNvPr>
          <p:cNvSpPr txBox="1"/>
          <p:nvPr/>
        </p:nvSpPr>
        <p:spPr>
          <a:xfrm>
            <a:off x="1979712" y="2705725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 you</a:t>
            </a:r>
            <a:endParaRPr lang="vi-VN" sz="8800" dirty="0"/>
          </a:p>
        </p:txBody>
      </p:sp>
    </p:spTree>
    <p:extLst>
      <p:ext uri="{BB962C8B-B14F-4D97-AF65-F5344CB8AC3E}">
        <p14:creationId xmlns:p14="http://schemas.microsoft.com/office/powerpoint/2010/main" val="8083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880C-B128-4B31-881D-23B104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STATUS QUO</a:t>
            </a:r>
          </a:p>
          <a:p>
            <a:r>
              <a:rPr lang="en-US" dirty="0"/>
              <a:t>2. SOLUTION</a:t>
            </a:r>
          </a:p>
          <a:p>
            <a:r>
              <a:rPr lang="en-US" dirty="0"/>
              <a:t>3. DESIGN</a:t>
            </a:r>
          </a:p>
          <a:p>
            <a:r>
              <a:rPr lang="en-US" dirty="0"/>
              <a:t>4. RESULT</a:t>
            </a:r>
          </a:p>
          <a:p>
            <a:r>
              <a:rPr lang="en-US" dirty="0"/>
              <a:t>5. PLAN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STATUS QUO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52D4A85-E28C-436C-9948-CC720D1434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5810393" cy="34950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A69C12-8BC7-4002-A575-767CE635FD62}"/>
              </a:ext>
            </a:extLst>
          </p:cNvPr>
          <p:cNvSpPr txBox="1"/>
          <p:nvPr/>
        </p:nvSpPr>
        <p:spPr>
          <a:xfrm>
            <a:off x="6300192" y="227687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IoT market is now growth up and up</a:t>
            </a:r>
          </a:p>
          <a:p>
            <a:pPr marL="342900" indent="-342900">
              <a:buAutoNum type="arabicPeriod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710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STATUS QUO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69C12-8BC7-4002-A575-767CE635FD62}"/>
              </a:ext>
            </a:extLst>
          </p:cNvPr>
          <p:cNvSpPr txBox="1"/>
          <p:nvPr/>
        </p:nvSpPr>
        <p:spPr>
          <a:xfrm>
            <a:off x="6300192" y="2276872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IoT market is now growth up and up</a:t>
            </a:r>
          </a:p>
          <a:p>
            <a:pPr marL="342900" indent="-342900">
              <a:buAutoNum type="arabicPeriod"/>
            </a:pPr>
            <a:r>
              <a:rPr lang="en-US" dirty="0"/>
              <a:t>More and more Startup are in IoT field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D1DB5C-64C4-49F5-B7AC-85EDDDFE9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2" y="1988840"/>
            <a:ext cx="5905649" cy="2753436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5DDD2E-C6CB-42A3-AD73-6AB7FB7DF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8" y="2052281"/>
            <a:ext cx="5905649" cy="2753437"/>
          </a:xfrm>
        </p:spPr>
      </p:pic>
    </p:spTree>
    <p:extLst>
      <p:ext uri="{BB962C8B-B14F-4D97-AF65-F5344CB8AC3E}">
        <p14:creationId xmlns:p14="http://schemas.microsoft.com/office/powerpoint/2010/main" val="3891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STATUS QUO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2BFF3-2EAF-4E4C-A636-E7552EE0087B}"/>
              </a:ext>
            </a:extLst>
          </p:cNvPr>
          <p:cNvSpPr txBox="1"/>
          <p:nvPr/>
        </p:nvSpPr>
        <p:spPr>
          <a:xfrm>
            <a:off x="5724128" y="2191544"/>
            <a:ext cx="3025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for the </a:t>
            </a:r>
            <a:r>
              <a:rPr lang="en-US" sz="2400" dirty="0" err="1"/>
              <a:t>Startuper</a:t>
            </a:r>
            <a:r>
              <a:rPr lang="en-US" sz="2400" dirty="0"/>
              <a:t> </a:t>
            </a:r>
          </a:p>
          <a:p>
            <a:r>
              <a:rPr lang="en-US" sz="2000" dirty="0"/>
              <a:t>how to know their product doing well – especially the antenna with</a:t>
            </a:r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6E1AF9B-CFF2-4BFE-81E9-1AFD0139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5020221" cy="3767064"/>
          </a:xfrm>
          <a:prstGeom prst="rect">
            <a:avLst/>
          </a:prstGeom>
        </p:spPr>
      </p:pic>
      <p:sp>
        <p:nvSpPr>
          <p:cNvPr id="12" name="Star: 7 Points 11">
            <a:extLst>
              <a:ext uri="{FF2B5EF4-FFF2-40B4-BE49-F238E27FC236}">
                <a16:creationId xmlns:a16="http://schemas.microsoft.com/office/drawing/2014/main" id="{90967D8B-7021-4996-974E-025DB1C9FC79}"/>
              </a:ext>
            </a:extLst>
          </p:cNvPr>
          <p:cNvSpPr/>
          <p:nvPr/>
        </p:nvSpPr>
        <p:spPr>
          <a:xfrm>
            <a:off x="5878782" y="3610819"/>
            <a:ext cx="2870549" cy="21567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not much knowledge about </a:t>
            </a:r>
            <a:r>
              <a:rPr lang="en-US" dirty="0" err="1"/>
              <a:t>atenna</a:t>
            </a:r>
            <a:endParaRPr lang="vi-VN" dirty="0"/>
          </a:p>
        </p:txBody>
      </p:sp>
      <p:sp>
        <p:nvSpPr>
          <p:cNvPr id="14" name="Star: 7 Points 13">
            <a:extLst>
              <a:ext uri="{FF2B5EF4-FFF2-40B4-BE49-F238E27FC236}">
                <a16:creationId xmlns:a16="http://schemas.microsoft.com/office/drawing/2014/main" id="{21D5BFFF-7FC7-42AE-808E-C55709C7EFCA}"/>
              </a:ext>
            </a:extLst>
          </p:cNvPr>
          <p:cNvSpPr/>
          <p:nvPr/>
        </p:nvSpPr>
        <p:spPr>
          <a:xfrm>
            <a:off x="6031182" y="3763219"/>
            <a:ext cx="2870549" cy="21567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Little money</a:t>
            </a:r>
            <a:endParaRPr lang="vi-VN" dirty="0"/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7F94BABE-2DFA-40B2-B280-3D347ABC1D76}"/>
              </a:ext>
            </a:extLst>
          </p:cNvPr>
          <p:cNvSpPr/>
          <p:nvPr/>
        </p:nvSpPr>
        <p:spPr>
          <a:xfrm>
            <a:off x="6183582" y="3915619"/>
            <a:ext cx="2870549" cy="215671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 devices are very expensive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193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4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99" y="1634804"/>
            <a:ext cx="4830692" cy="1325564"/>
          </a:xfrm>
        </p:spPr>
        <p:txBody>
          <a:bodyPr>
            <a:normAutofit/>
          </a:bodyPr>
          <a:lstStyle/>
          <a:p>
            <a:r>
              <a:rPr lang="en-US" dirty="0"/>
              <a:t>The project presents a device that analyzes qualities of the antenna in IoT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70A96-CFED-476F-9962-28801EB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84" y="2060848"/>
            <a:ext cx="3636984" cy="3636984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D3A716-CCFD-46FF-AEC6-179528602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23482"/>
              </p:ext>
            </p:extLst>
          </p:nvPr>
        </p:nvGraphicFramePr>
        <p:xfrm>
          <a:off x="515392" y="2960369"/>
          <a:ext cx="4200623" cy="363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70A96-CFED-476F-9962-28801EBA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84" y="2060848"/>
            <a:ext cx="3636984" cy="3636984"/>
          </a:xfrm>
          <a:prstGeom prst="rect">
            <a:avLst/>
          </a:prstGeom>
        </p:spPr>
      </p:pic>
      <p:sp>
        <p:nvSpPr>
          <p:cNvPr id="8" name="Star: 32 Points 7">
            <a:extLst>
              <a:ext uri="{FF2B5EF4-FFF2-40B4-BE49-F238E27FC236}">
                <a16:creationId xmlns:a16="http://schemas.microsoft.com/office/drawing/2014/main" id="{2B50086B-AC60-40CA-9B02-05D60C23F03B}"/>
              </a:ext>
            </a:extLst>
          </p:cNvPr>
          <p:cNvSpPr/>
          <p:nvPr/>
        </p:nvSpPr>
        <p:spPr>
          <a:xfrm>
            <a:off x="717878" y="4103286"/>
            <a:ext cx="3636984" cy="2592288"/>
          </a:xfrm>
          <a:prstGeom prst="star3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/>
              <a:t>MAGNITUDE</a:t>
            </a:r>
            <a:endParaRPr lang="vi-VN" dirty="0"/>
          </a:p>
        </p:txBody>
      </p:sp>
      <p:sp>
        <p:nvSpPr>
          <p:cNvPr id="10" name="Star: 32 Points 9">
            <a:extLst>
              <a:ext uri="{FF2B5EF4-FFF2-40B4-BE49-F238E27FC236}">
                <a16:creationId xmlns:a16="http://schemas.microsoft.com/office/drawing/2014/main" id="{A8578501-8B4E-4980-9192-6277AC8EE532}"/>
              </a:ext>
            </a:extLst>
          </p:cNvPr>
          <p:cNvSpPr/>
          <p:nvPr/>
        </p:nvSpPr>
        <p:spPr>
          <a:xfrm>
            <a:off x="719044" y="1510998"/>
            <a:ext cx="3636984" cy="2592288"/>
          </a:xfrm>
          <a:prstGeom prst="star3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/>
              <a:t>RF reflection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067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829D-D7F0-4221-AF80-90E38EBC358E}"/>
              </a:ext>
            </a:extLst>
          </p:cNvPr>
          <p:cNvSpPr txBox="1"/>
          <p:nvPr/>
        </p:nvSpPr>
        <p:spPr>
          <a:xfrm>
            <a:off x="611560" y="1988840"/>
            <a:ext cx="81369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u="sng" dirty="0"/>
              <a:t>RF reflection</a:t>
            </a:r>
          </a:p>
          <a:p>
            <a:r>
              <a:rPr lang="en-US" dirty="0"/>
              <a:t>In real, when an </a:t>
            </a:r>
            <a:r>
              <a:rPr lang="en-US" dirty="0" err="1"/>
              <a:t>atenna</a:t>
            </a:r>
            <a:r>
              <a:rPr lang="en-US" dirty="0"/>
              <a:t> operates. Antenna always has a forward and reverse signal.</a:t>
            </a:r>
          </a:p>
          <a:p>
            <a:r>
              <a:rPr lang="en-US" dirty="0"/>
              <a:t>The good </a:t>
            </a:r>
            <a:r>
              <a:rPr lang="en-US" dirty="0" err="1"/>
              <a:t>atenna</a:t>
            </a:r>
            <a:r>
              <a:rPr lang="en-US" dirty="0"/>
              <a:t> the less reverse signal</a:t>
            </a:r>
          </a:p>
          <a:p>
            <a:r>
              <a:rPr lang="en-US" dirty="0"/>
              <a:t>  </a:t>
            </a:r>
          </a:p>
          <a:p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8F58C-301C-4668-8685-3B97F3EE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645024"/>
            <a:ext cx="57340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722</TotalTime>
  <Words>404</Words>
  <Application>Microsoft Office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Franklin Gothic Medium</vt:lpstr>
      <vt:lpstr>Tahoma</vt:lpstr>
      <vt:lpstr>Medical Design 16x9</vt:lpstr>
      <vt:lpstr>Mini VNA </vt:lpstr>
      <vt:lpstr>Member</vt:lpstr>
      <vt:lpstr>Content</vt:lpstr>
      <vt:lpstr>1. STATUS QUO</vt:lpstr>
      <vt:lpstr>1. STATUS QUO</vt:lpstr>
      <vt:lpstr>1. STATUS QUO</vt:lpstr>
      <vt:lpstr>2. Solution</vt:lpstr>
      <vt:lpstr>2. Solution</vt:lpstr>
      <vt:lpstr>2. Solution</vt:lpstr>
      <vt:lpstr>2. Solution</vt:lpstr>
      <vt:lpstr>2. Solution</vt:lpstr>
      <vt:lpstr>3. Design</vt:lpstr>
      <vt:lpstr>3. Design</vt:lpstr>
      <vt:lpstr>3. Design</vt:lpstr>
      <vt:lpstr>3. Design</vt:lpstr>
      <vt:lpstr>3. Design</vt:lpstr>
      <vt:lpstr>3. Design</vt:lpstr>
      <vt:lpstr>3. Design</vt:lpstr>
      <vt:lpstr>5. Plan</vt:lpstr>
      <vt:lpstr>5. Plan</vt:lpstr>
      <vt:lpstr>Our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VNA</dc:title>
  <dc:creator>Phan Trí Dũng</dc:creator>
  <cp:lastModifiedBy>Phan Trí Dũng</cp:lastModifiedBy>
  <cp:revision>39</cp:revision>
  <dcterms:created xsi:type="dcterms:W3CDTF">2017-11-20T21:32:34Z</dcterms:created>
  <dcterms:modified xsi:type="dcterms:W3CDTF">2017-12-05T17:26:24Z</dcterms:modified>
</cp:coreProperties>
</file>