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5" r:id="rId5"/>
    <p:sldId id="266" r:id="rId6"/>
    <p:sldId id="267" r:id="rId7"/>
    <p:sldId id="268" r:id="rId8"/>
    <p:sldId id="269"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FE242E-2FE4-411F-884F-466EEC4C0FBB}"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209652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FE242E-2FE4-411F-884F-466EEC4C0FBB}"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112914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FE242E-2FE4-411F-884F-466EEC4C0FBB}"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3177363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FE242E-2FE4-411F-884F-466EEC4C0FBB}"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52098-5D6E-4B96-A227-890A115F7C3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1763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FE242E-2FE4-411F-884F-466EEC4C0FBB}"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1545695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BFE242E-2FE4-411F-884F-466EEC4C0FBB}" type="datetimeFigureOut">
              <a:rPr lang="en-IN" smtClean="0"/>
              <a:t>16-06-2018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1741135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BFE242E-2FE4-411F-884F-466EEC4C0FBB}" type="datetimeFigureOut">
              <a:rPr lang="en-IN" smtClean="0"/>
              <a:t>16-06-2018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2545913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E242E-2FE4-411F-884F-466EEC4C0FBB}"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3474680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E242E-2FE4-411F-884F-466EEC4C0FBB}"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3278874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E242E-2FE4-411F-884F-466EEC4C0FBB}"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106557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FE242E-2FE4-411F-884F-466EEC4C0FBB}"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286256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FE242E-2FE4-411F-884F-466EEC4C0FBB}"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116138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FE242E-2FE4-411F-884F-466EEC4C0FBB}" type="datetimeFigureOut">
              <a:rPr lang="en-IN" smtClean="0"/>
              <a:t>16-06-2018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348921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FE242E-2FE4-411F-884F-466EEC4C0FBB}" type="datetimeFigureOut">
              <a:rPr lang="en-IN" smtClean="0"/>
              <a:t>16-06-2018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240511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BFE242E-2FE4-411F-884F-466EEC4C0FBB}" type="datetimeFigureOut">
              <a:rPr lang="en-IN" smtClean="0"/>
              <a:t>16-06-2018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363442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FE242E-2FE4-411F-884F-466EEC4C0FBB}"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268741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FE242E-2FE4-411F-884F-466EEC4C0FBB}"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52098-5D6E-4B96-A227-890A115F7C3A}" type="slidenum">
              <a:rPr lang="en-IN" smtClean="0"/>
              <a:t>‹#›</a:t>
            </a:fld>
            <a:endParaRPr lang="en-IN"/>
          </a:p>
        </p:txBody>
      </p:sp>
    </p:spTree>
    <p:extLst>
      <p:ext uri="{BB962C8B-B14F-4D97-AF65-F5344CB8AC3E}">
        <p14:creationId xmlns:p14="http://schemas.microsoft.com/office/powerpoint/2010/main" val="266191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BFE242E-2FE4-411F-884F-466EEC4C0FBB}" type="datetimeFigureOut">
              <a:rPr lang="en-IN" smtClean="0"/>
              <a:t>16-06-2018</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E652098-5D6E-4B96-A227-890A115F7C3A}" type="slidenum">
              <a:rPr lang="en-IN" smtClean="0"/>
              <a:t>‹#›</a:t>
            </a:fld>
            <a:endParaRPr lang="en-IN"/>
          </a:p>
        </p:txBody>
      </p:sp>
    </p:spTree>
    <p:extLst>
      <p:ext uri="{BB962C8B-B14F-4D97-AF65-F5344CB8AC3E}">
        <p14:creationId xmlns:p14="http://schemas.microsoft.com/office/powerpoint/2010/main" val="2607980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it logo">
            <a:extLst>
              <a:ext uri="{FF2B5EF4-FFF2-40B4-BE49-F238E27FC236}">
                <a16:creationId xmlns:a16="http://schemas.microsoft.com/office/drawing/2014/main" id="{47F2570C-DE17-40EC-876C-7D6C7CA1F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990600"/>
            <a:ext cx="5438775" cy="22711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581C65-3F0D-4F5D-B142-5E032F153B4D}"/>
              </a:ext>
            </a:extLst>
          </p:cNvPr>
          <p:cNvSpPr/>
          <p:nvPr/>
        </p:nvSpPr>
        <p:spPr>
          <a:xfrm>
            <a:off x="4359569" y="4063998"/>
            <a:ext cx="3269672" cy="1554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cs typeface="Times New Roman" panose="02020603050405020304" pitchFamily="18" charset="0"/>
              </a:rPr>
              <a:t>Presented By</a:t>
            </a:r>
          </a:p>
          <a:p>
            <a:pPr algn="ctr"/>
            <a:r>
              <a:rPr lang="en-IN" sz="3200" b="1" dirty="0">
                <a:solidFill>
                  <a:srgbClr val="FF0000"/>
                </a:solidFill>
                <a:cs typeface="Times New Roman" panose="02020603050405020304" pitchFamily="18" charset="0"/>
              </a:rPr>
              <a:t>B G AKSHAYA</a:t>
            </a:r>
          </a:p>
          <a:p>
            <a:pPr algn="ctr"/>
            <a:endParaRPr lang="en-IN" sz="3200" dirty="0"/>
          </a:p>
        </p:txBody>
      </p:sp>
    </p:spTree>
    <p:extLst>
      <p:ext uri="{BB962C8B-B14F-4D97-AF65-F5344CB8AC3E}">
        <p14:creationId xmlns:p14="http://schemas.microsoft.com/office/powerpoint/2010/main" val="230780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85804-7275-4B79-A1D4-BFE41072A9CA}"/>
              </a:ext>
            </a:extLst>
          </p:cNvPr>
          <p:cNvSpPr txBox="1"/>
          <p:nvPr/>
        </p:nvSpPr>
        <p:spPr>
          <a:xfrm>
            <a:off x="1401096" y="1445342"/>
            <a:ext cx="10338619" cy="3416320"/>
          </a:xfrm>
          <a:prstGeom prst="rect">
            <a:avLst/>
          </a:prstGeom>
          <a:noFill/>
        </p:spPr>
        <p:txBody>
          <a:bodyPr wrap="square" rtlCol="0">
            <a:spAutoFit/>
          </a:bodyPr>
          <a:lstStyle/>
          <a:p>
            <a:r>
              <a:rPr lang="en-IN" sz="3600" dirty="0">
                <a:solidFill>
                  <a:srgbClr val="FF0000"/>
                </a:solidFill>
              </a:rPr>
              <a:t>INTRODUCTION</a:t>
            </a:r>
          </a:p>
          <a:p>
            <a:endParaRPr lang="en-IN" sz="3600" dirty="0">
              <a:solidFill>
                <a:srgbClr val="FF0000"/>
              </a:solidFill>
            </a:endParaRPr>
          </a:p>
          <a:p>
            <a:r>
              <a:rPr lang="en-US" sz="3600" dirty="0"/>
              <a:t>Git is free and open source version control system for managing files and tracking change among multiple people. It is created by Linus Torvalds in 2005 for development of the Linux kernel</a:t>
            </a:r>
            <a:endParaRPr lang="en-IN" sz="3600" dirty="0"/>
          </a:p>
        </p:txBody>
      </p:sp>
    </p:spTree>
    <p:extLst>
      <p:ext uri="{BB962C8B-B14F-4D97-AF65-F5344CB8AC3E}">
        <p14:creationId xmlns:p14="http://schemas.microsoft.com/office/powerpoint/2010/main" val="320062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85804-7275-4B79-A1D4-BFE41072A9CA}"/>
              </a:ext>
            </a:extLst>
          </p:cNvPr>
          <p:cNvSpPr txBox="1"/>
          <p:nvPr/>
        </p:nvSpPr>
        <p:spPr>
          <a:xfrm>
            <a:off x="1401096" y="881927"/>
            <a:ext cx="10338619" cy="5940088"/>
          </a:xfrm>
          <a:prstGeom prst="rect">
            <a:avLst/>
          </a:prstGeom>
          <a:noFill/>
        </p:spPr>
        <p:txBody>
          <a:bodyPr wrap="square" rtlCol="0">
            <a:spAutoFit/>
          </a:bodyPr>
          <a:lstStyle/>
          <a:p>
            <a:r>
              <a:rPr lang="en-IN" sz="3600" dirty="0">
                <a:solidFill>
                  <a:srgbClr val="FF0000"/>
                </a:solidFill>
              </a:rPr>
              <a:t>FEATURES OF GIT:</a:t>
            </a:r>
          </a:p>
          <a:p>
            <a:endParaRPr lang="en-IN" sz="3600" dirty="0">
              <a:solidFill>
                <a:srgbClr val="FF0000"/>
              </a:solidFill>
            </a:endParaRPr>
          </a:p>
          <a:p>
            <a:r>
              <a:rPr lang="en-US" sz="2800" dirty="0">
                <a:solidFill>
                  <a:srgbClr val="FF0000"/>
                </a:solidFill>
              </a:rPr>
              <a:t>1.Distributed Development</a:t>
            </a:r>
          </a:p>
          <a:p>
            <a:r>
              <a:rPr lang="en-US" sz="2800" dirty="0"/>
              <a:t>Unlike various centralized systems, Git is a distributed development environment where each developer gets there own local working repository pointing to the single central repository.</a:t>
            </a:r>
          </a:p>
          <a:p>
            <a:endParaRPr lang="en-US" sz="2800" dirty="0"/>
          </a:p>
          <a:p>
            <a:r>
              <a:rPr lang="en-US" sz="2800" dirty="0">
                <a:solidFill>
                  <a:srgbClr val="FF0000"/>
                </a:solidFill>
              </a:rPr>
              <a:t>2. Pull Requests</a:t>
            </a:r>
            <a:endParaRPr lang="en-US" sz="2800" dirty="0"/>
          </a:p>
          <a:p>
            <a:r>
              <a:rPr lang="en-US" sz="2800" dirty="0"/>
              <a:t>A pull request helps a developer to integrate a branch of another developer's repository into theirs, which in turn helps in code review</a:t>
            </a:r>
          </a:p>
          <a:p>
            <a:endParaRPr lang="en-US" sz="2800" dirty="0"/>
          </a:p>
          <a:p>
            <a:endParaRPr lang="en-US" sz="2800" dirty="0"/>
          </a:p>
          <a:p>
            <a:endParaRPr lang="en-IN" sz="2800" dirty="0"/>
          </a:p>
        </p:txBody>
      </p:sp>
    </p:spTree>
    <p:extLst>
      <p:ext uri="{BB962C8B-B14F-4D97-AF65-F5344CB8AC3E}">
        <p14:creationId xmlns:p14="http://schemas.microsoft.com/office/powerpoint/2010/main" val="231323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85804-7275-4B79-A1D4-BFE41072A9CA}"/>
              </a:ext>
            </a:extLst>
          </p:cNvPr>
          <p:cNvSpPr txBox="1"/>
          <p:nvPr/>
        </p:nvSpPr>
        <p:spPr>
          <a:xfrm>
            <a:off x="1401096" y="881927"/>
            <a:ext cx="10338619" cy="6370975"/>
          </a:xfrm>
          <a:prstGeom prst="rect">
            <a:avLst/>
          </a:prstGeom>
          <a:noFill/>
        </p:spPr>
        <p:txBody>
          <a:bodyPr wrap="square" rtlCol="0">
            <a:spAutoFit/>
          </a:bodyPr>
          <a:lstStyle/>
          <a:p>
            <a:r>
              <a:rPr lang="en-IN" sz="3600" dirty="0">
                <a:solidFill>
                  <a:srgbClr val="FF0000"/>
                </a:solidFill>
              </a:rPr>
              <a:t>FEATURES OF GIT(continued):</a:t>
            </a:r>
          </a:p>
          <a:p>
            <a:endParaRPr lang="en-IN" sz="3600" dirty="0">
              <a:solidFill>
                <a:srgbClr val="FF0000"/>
              </a:solidFill>
            </a:endParaRPr>
          </a:p>
          <a:p>
            <a:r>
              <a:rPr lang="en-US" sz="2800" dirty="0">
                <a:solidFill>
                  <a:srgbClr val="FF0000"/>
                </a:solidFill>
              </a:rPr>
              <a:t>3. Community</a:t>
            </a:r>
          </a:p>
          <a:p>
            <a:r>
              <a:rPr lang="en-US" sz="2800" dirty="0"/>
              <a:t>Git helps teams to collaborate with each other during the entire process of the project life cycle and share their work.</a:t>
            </a:r>
          </a:p>
          <a:p>
            <a:endParaRPr lang="en-US" sz="2800" dirty="0"/>
          </a:p>
          <a:p>
            <a:r>
              <a:rPr lang="en-US" sz="2800" dirty="0">
                <a:solidFill>
                  <a:srgbClr val="FF0000"/>
                </a:solidFill>
              </a:rPr>
              <a:t>4.Feature branches</a:t>
            </a:r>
          </a:p>
          <a:p>
            <a:r>
              <a:rPr lang="en-US" sz="2800" dirty="0"/>
              <a:t>Feature branches provide an isolated environment for every change to your codebase which ensures production-quality code. They are easy to create, cheap and easy to merge</a:t>
            </a:r>
          </a:p>
          <a:p>
            <a:endParaRPr lang="en-US" sz="2800" dirty="0"/>
          </a:p>
          <a:p>
            <a:endParaRPr lang="en-US" sz="2800" dirty="0"/>
          </a:p>
          <a:p>
            <a:endParaRPr lang="en-US" sz="2800" dirty="0"/>
          </a:p>
          <a:p>
            <a:endParaRPr lang="en-IN" sz="2800" dirty="0"/>
          </a:p>
        </p:txBody>
      </p:sp>
    </p:spTree>
    <p:extLst>
      <p:ext uri="{BB962C8B-B14F-4D97-AF65-F5344CB8AC3E}">
        <p14:creationId xmlns:p14="http://schemas.microsoft.com/office/powerpoint/2010/main" val="274724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85804-7275-4B79-A1D4-BFE41072A9CA}"/>
              </a:ext>
            </a:extLst>
          </p:cNvPr>
          <p:cNvSpPr txBox="1"/>
          <p:nvPr/>
        </p:nvSpPr>
        <p:spPr>
          <a:xfrm>
            <a:off x="1401096" y="881927"/>
            <a:ext cx="10338619" cy="5940088"/>
          </a:xfrm>
          <a:prstGeom prst="rect">
            <a:avLst/>
          </a:prstGeom>
          <a:noFill/>
        </p:spPr>
        <p:txBody>
          <a:bodyPr wrap="square" rtlCol="0">
            <a:spAutoFit/>
          </a:bodyPr>
          <a:lstStyle/>
          <a:p>
            <a:r>
              <a:rPr lang="en-IN" sz="3600" dirty="0">
                <a:solidFill>
                  <a:srgbClr val="FF0000"/>
                </a:solidFill>
              </a:rPr>
              <a:t>PROS OF GIT:</a:t>
            </a:r>
          </a:p>
          <a:p>
            <a:endParaRPr lang="en-IN" sz="3600" dirty="0">
              <a:solidFill>
                <a:srgbClr val="FF0000"/>
              </a:solidFill>
            </a:endParaRPr>
          </a:p>
          <a:p>
            <a:r>
              <a:rPr lang="en-US" sz="2800" dirty="0">
                <a:solidFill>
                  <a:srgbClr val="FF0000"/>
                </a:solidFill>
              </a:rPr>
              <a:t>1.Open source:</a:t>
            </a:r>
          </a:p>
          <a:p>
            <a:r>
              <a:rPr lang="en-US" sz="2800" dirty="0"/>
              <a:t>With Git, one can save a bucket load of money as it is freely available and open source, making easy collaboration among peers </a:t>
            </a:r>
          </a:p>
          <a:p>
            <a:endParaRPr lang="en-US" sz="2800" dirty="0"/>
          </a:p>
          <a:p>
            <a:r>
              <a:rPr lang="en-US" sz="2800" dirty="0">
                <a:solidFill>
                  <a:srgbClr val="FF0000"/>
                </a:solidFill>
              </a:rPr>
              <a:t>2. Fast</a:t>
            </a:r>
          </a:p>
          <a:p>
            <a:r>
              <a:rPr lang="en-US" sz="2800" dirty="0"/>
              <a:t>Git is much faster than any other distributed systems like subversion</a:t>
            </a:r>
          </a:p>
          <a:p>
            <a:endParaRPr lang="en-US" sz="2800" dirty="0"/>
          </a:p>
          <a:p>
            <a:r>
              <a:rPr lang="en-US" sz="2800" dirty="0">
                <a:solidFill>
                  <a:srgbClr val="FF0000"/>
                </a:solidFill>
              </a:rPr>
              <a:t>3. Simple, light weight and smaller repositories</a:t>
            </a:r>
          </a:p>
          <a:p>
            <a:endParaRPr lang="en-US" sz="2800" dirty="0"/>
          </a:p>
          <a:p>
            <a:endParaRPr lang="en-US" sz="2800" dirty="0"/>
          </a:p>
          <a:p>
            <a:endParaRPr lang="en-IN" sz="2800" dirty="0"/>
          </a:p>
        </p:txBody>
      </p:sp>
    </p:spTree>
    <p:extLst>
      <p:ext uri="{BB962C8B-B14F-4D97-AF65-F5344CB8AC3E}">
        <p14:creationId xmlns:p14="http://schemas.microsoft.com/office/powerpoint/2010/main" val="386906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85804-7275-4B79-A1D4-BFE41072A9CA}"/>
              </a:ext>
            </a:extLst>
          </p:cNvPr>
          <p:cNvSpPr txBox="1"/>
          <p:nvPr/>
        </p:nvSpPr>
        <p:spPr>
          <a:xfrm>
            <a:off x="1401096" y="881927"/>
            <a:ext cx="10338619" cy="5940088"/>
          </a:xfrm>
          <a:prstGeom prst="rect">
            <a:avLst/>
          </a:prstGeom>
          <a:noFill/>
        </p:spPr>
        <p:txBody>
          <a:bodyPr wrap="square" rtlCol="0">
            <a:spAutoFit/>
          </a:bodyPr>
          <a:lstStyle/>
          <a:p>
            <a:r>
              <a:rPr lang="en-IN" sz="3600" dirty="0">
                <a:solidFill>
                  <a:srgbClr val="FF0000"/>
                </a:solidFill>
              </a:rPr>
              <a:t>PROS OF GIT(continued):</a:t>
            </a:r>
          </a:p>
          <a:p>
            <a:endParaRPr lang="en-IN" sz="3600" dirty="0">
              <a:solidFill>
                <a:srgbClr val="FF0000"/>
              </a:solidFill>
            </a:endParaRPr>
          </a:p>
          <a:p>
            <a:r>
              <a:rPr lang="en-US" sz="2800" dirty="0">
                <a:solidFill>
                  <a:srgbClr val="FF0000"/>
                </a:solidFill>
              </a:rPr>
              <a:t>4. Easy tracking of projects</a:t>
            </a:r>
          </a:p>
          <a:p>
            <a:r>
              <a:rPr lang="en-US" sz="2800" dirty="0"/>
              <a:t>At any time, the members of a team can view all the commits to the project, branches made, push and pull requests created which decreases the communication barrier in the team.</a:t>
            </a:r>
          </a:p>
          <a:p>
            <a:endParaRPr lang="en-US" sz="2800" dirty="0">
              <a:solidFill>
                <a:srgbClr val="FF0000"/>
              </a:solidFill>
            </a:endParaRPr>
          </a:p>
          <a:p>
            <a:r>
              <a:rPr lang="en-US" sz="2800" dirty="0">
                <a:solidFill>
                  <a:srgbClr val="FF0000"/>
                </a:solidFill>
              </a:rPr>
              <a:t>5. Data integrity</a:t>
            </a:r>
          </a:p>
          <a:p>
            <a:r>
              <a:rPr lang="en-US" sz="2800" dirty="0"/>
              <a:t>Any damage to the data by a 3</a:t>
            </a:r>
            <a:r>
              <a:rPr lang="en-US" sz="2800" baseline="30000" dirty="0"/>
              <a:t>rd</a:t>
            </a:r>
            <a:r>
              <a:rPr lang="en-US" sz="2800" dirty="0"/>
              <a:t> party can be easily found as Git uses SHA-1. </a:t>
            </a:r>
          </a:p>
          <a:p>
            <a:endParaRPr lang="en-US" sz="2800" dirty="0"/>
          </a:p>
          <a:p>
            <a:endParaRPr lang="en-US" sz="2800" dirty="0"/>
          </a:p>
          <a:p>
            <a:endParaRPr lang="en-IN" sz="2800" dirty="0"/>
          </a:p>
        </p:txBody>
      </p:sp>
    </p:spTree>
    <p:extLst>
      <p:ext uri="{BB962C8B-B14F-4D97-AF65-F5344CB8AC3E}">
        <p14:creationId xmlns:p14="http://schemas.microsoft.com/office/powerpoint/2010/main" val="407839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85804-7275-4B79-A1D4-BFE41072A9CA}"/>
              </a:ext>
            </a:extLst>
          </p:cNvPr>
          <p:cNvSpPr txBox="1"/>
          <p:nvPr/>
        </p:nvSpPr>
        <p:spPr>
          <a:xfrm>
            <a:off x="1401096" y="881927"/>
            <a:ext cx="10338619" cy="5509200"/>
          </a:xfrm>
          <a:prstGeom prst="rect">
            <a:avLst/>
          </a:prstGeom>
          <a:noFill/>
        </p:spPr>
        <p:txBody>
          <a:bodyPr wrap="square" rtlCol="0">
            <a:spAutoFit/>
          </a:bodyPr>
          <a:lstStyle/>
          <a:p>
            <a:r>
              <a:rPr lang="en-IN" sz="3600" dirty="0">
                <a:solidFill>
                  <a:srgbClr val="FF0000"/>
                </a:solidFill>
              </a:rPr>
              <a:t>SOME OTHER PROS OF GIT:</a:t>
            </a:r>
          </a:p>
          <a:p>
            <a:endParaRPr lang="en-IN" sz="3600" dirty="0">
              <a:solidFill>
                <a:srgbClr val="FF0000"/>
              </a:solidFill>
            </a:endParaRPr>
          </a:p>
          <a:p>
            <a:r>
              <a:rPr lang="en-IN" sz="2800" dirty="0"/>
              <a:t>1. Distributed</a:t>
            </a:r>
          </a:p>
          <a:p>
            <a:r>
              <a:rPr lang="en-IN" sz="2800" dirty="0"/>
              <a:t>2. Data redundancy and replication</a:t>
            </a:r>
          </a:p>
          <a:p>
            <a:r>
              <a:rPr lang="en-IN" sz="2800" dirty="0"/>
              <a:t>3. Flexible workflow</a:t>
            </a:r>
          </a:p>
          <a:p>
            <a:r>
              <a:rPr lang="en-IN" sz="2800" dirty="0"/>
              <a:t>4. Efficient disk and network utilization</a:t>
            </a:r>
          </a:p>
          <a:p>
            <a:r>
              <a:rPr lang="en-IN" sz="2800" dirty="0"/>
              <a:t>5. Easy branching and merging</a:t>
            </a:r>
          </a:p>
          <a:p>
            <a:r>
              <a:rPr lang="en-IN" sz="2800" dirty="0"/>
              <a:t>6. High availability</a:t>
            </a:r>
          </a:p>
          <a:p>
            <a:endParaRPr lang="en-US" sz="2800" dirty="0"/>
          </a:p>
          <a:p>
            <a:endParaRPr lang="en-US" sz="2800" dirty="0"/>
          </a:p>
          <a:p>
            <a:endParaRPr lang="en-US" sz="2800" dirty="0"/>
          </a:p>
          <a:p>
            <a:endParaRPr lang="en-IN" sz="2800" dirty="0"/>
          </a:p>
        </p:txBody>
      </p:sp>
    </p:spTree>
    <p:extLst>
      <p:ext uri="{BB962C8B-B14F-4D97-AF65-F5344CB8AC3E}">
        <p14:creationId xmlns:p14="http://schemas.microsoft.com/office/powerpoint/2010/main" val="100608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85804-7275-4B79-A1D4-BFE41072A9CA}"/>
              </a:ext>
            </a:extLst>
          </p:cNvPr>
          <p:cNvSpPr txBox="1"/>
          <p:nvPr/>
        </p:nvSpPr>
        <p:spPr>
          <a:xfrm>
            <a:off x="1401096" y="881927"/>
            <a:ext cx="10338619" cy="6370975"/>
          </a:xfrm>
          <a:prstGeom prst="rect">
            <a:avLst/>
          </a:prstGeom>
          <a:noFill/>
        </p:spPr>
        <p:txBody>
          <a:bodyPr wrap="square" rtlCol="0">
            <a:spAutoFit/>
          </a:bodyPr>
          <a:lstStyle/>
          <a:p>
            <a:r>
              <a:rPr lang="en-IN" sz="3600" dirty="0">
                <a:solidFill>
                  <a:srgbClr val="FF0000"/>
                </a:solidFill>
              </a:rPr>
              <a:t>CONS OF GIT:</a:t>
            </a:r>
          </a:p>
          <a:p>
            <a:endParaRPr lang="en-IN" sz="3600" dirty="0">
              <a:solidFill>
                <a:srgbClr val="FF0000"/>
              </a:solidFill>
            </a:endParaRPr>
          </a:p>
          <a:p>
            <a:r>
              <a:rPr lang="en-US" sz="2800" dirty="0">
                <a:solidFill>
                  <a:srgbClr val="FF0000"/>
                </a:solidFill>
              </a:rPr>
              <a:t>1.Poor handling of binary files:</a:t>
            </a:r>
          </a:p>
          <a:p>
            <a:r>
              <a:rPr lang="en-US" sz="2800" dirty="0"/>
              <a:t>It becomes very hard and slow for handling mutable binary files(i.e. non text files like images, audio, videos). </a:t>
            </a:r>
          </a:p>
          <a:p>
            <a:endParaRPr lang="en-US" sz="2800" dirty="0"/>
          </a:p>
          <a:p>
            <a:r>
              <a:rPr lang="en-US" sz="2800" dirty="0">
                <a:solidFill>
                  <a:srgbClr val="FF0000"/>
                </a:solidFill>
              </a:rPr>
              <a:t>2. Complex commands:</a:t>
            </a:r>
          </a:p>
          <a:p>
            <a:r>
              <a:rPr lang="en-US" sz="2800" dirty="0"/>
              <a:t>Its hard for a novice developer to master the commands of git</a:t>
            </a:r>
          </a:p>
          <a:p>
            <a:r>
              <a:rPr lang="en-US" sz="2800" dirty="0"/>
              <a:t>And work with it.</a:t>
            </a:r>
          </a:p>
          <a:p>
            <a:endParaRPr lang="en-US" sz="2800" dirty="0"/>
          </a:p>
          <a:p>
            <a:r>
              <a:rPr lang="en-US" sz="2800" dirty="0">
                <a:solidFill>
                  <a:srgbClr val="FF0000"/>
                </a:solidFill>
              </a:rPr>
              <a:t>3. Poor support for windows</a:t>
            </a:r>
          </a:p>
          <a:p>
            <a:endParaRPr lang="en-US" sz="2800" dirty="0">
              <a:solidFill>
                <a:srgbClr val="FF0000"/>
              </a:solidFill>
            </a:endParaRPr>
          </a:p>
          <a:p>
            <a:endParaRPr lang="en-US" sz="2800" dirty="0"/>
          </a:p>
          <a:p>
            <a:endParaRPr lang="en-IN" sz="2800" dirty="0"/>
          </a:p>
        </p:txBody>
      </p:sp>
    </p:spTree>
    <p:extLst>
      <p:ext uri="{BB962C8B-B14F-4D97-AF65-F5344CB8AC3E}">
        <p14:creationId xmlns:p14="http://schemas.microsoft.com/office/powerpoint/2010/main" val="536243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thank you">
            <a:extLst>
              <a:ext uri="{FF2B5EF4-FFF2-40B4-BE49-F238E27FC236}">
                <a16:creationId xmlns:a16="http://schemas.microsoft.com/office/drawing/2014/main" id="{4E8D8EAF-D313-4B08-A2AF-C0F0307D6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49" y="1586250"/>
            <a:ext cx="5838825" cy="368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7252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264</TotalTime>
  <Words>393</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APSSDC</dc:creator>
  <cp:lastModifiedBy>APSSDC</cp:lastModifiedBy>
  <cp:revision>25</cp:revision>
  <dcterms:created xsi:type="dcterms:W3CDTF">2018-06-16T03:19:05Z</dcterms:created>
  <dcterms:modified xsi:type="dcterms:W3CDTF">2018-06-16T10:08:51Z</dcterms:modified>
</cp:coreProperties>
</file>