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4" r:id="rId3"/>
    <p:sldId id="272" r:id="rId4"/>
    <p:sldId id="257" r:id="rId5"/>
    <p:sldId id="281" r:id="rId6"/>
    <p:sldId id="282" r:id="rId7"/>
    <p:sldId id="283" r:id="rId8"/>
    <p:sldId id="284" r:id="rId9"/>
    <p:sldId id="285" r:id="rId10"/>
    <p:sldId id="28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7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1744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5574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7183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099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79758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3942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37239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660240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4049245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592805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378164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09794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B83AF2-A4C1-4099-B978-C0763DB8713D}" type="datetimeFigureOut">
              <a:rPr lang="en-US" smtClean="0"/>
              <a:t>8/6/2018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16775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40122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189469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322836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B83AF2-A4C1-4099-B978-C0763DB8713D}" type="datetimeFigureOut">
              <a:rPr lang="en-US" smtClean="0"/>
              <a:t>8/6/2018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47A189-0B3A-43A7-99F5-B5A7BC59EBB3}" type="slidenum">
              <a:rPr lang="en-US" smtClean="0"/>
              <a:t>‹#›</a:t>
            </a:fld>
            <a:endParaRPr lang="en-US"/>
          </a:p>
        </p:txBody>
      </p:sp>
    </p:spTree>
    <p:extLst>
      <p:ext uri="{BB962C8B-B14F-4D97-AF65-F5344CB8AC3E}">
        <p14:creationId xmlns:p14="http://schemas.microsoft.com/office/powerpoint/2010/main" val="218604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B83AF2-A4C1-4099-B978-C0763DB8713D}" type="datetimeFigureOut">
              <a:rPr lang="en-US" smtClean="0"/>
              <a:t>8/6/2018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47A189-0B3A-43A7-99F5-B5A7BC59EBB3}" type="slidenum">
              <a:rPr lang="en-US" smtClean="0"/>
              <a:t>‹#›</a:t>
            </a:fld>
            <a:endParaRPr lang="en-US"/>
          </a:p>
        </p:txBody>
      </p:sp>
    </p:spTree>
    <p:extLst>
      <p:ext uri="{BB962C8B-B14F-4D97-AF65-F5344CB8AC3E}">
        <p14:creationId xmlns:p14="http://schemas.microsoft.com/office/powerpoint/2010/main" val="2333514922"/>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2810312" y="1736520"/>
            <a:ext cx="6249798" cy="18204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AGILE AND SCRUM</a:t>
            </a:r>
          </a:p>
        </p:txBody>
      </p:sp>
      <p:sp>
        <p:nvSpPr>
          <p:cNvPr id="6" name="TextBox 5">
            <a:extLst>
              <a:ext uri="{FF2B5EF4-FFF2-40B4-BE49-F238E27FC236}">
                <a16:creationId xmlns:a16="http://schemas.microsoft.com/office/drawing/2014/main" id="{8D0CC399-7ED3-4F58-BD44-2E70955BD681}"/>
              </a:ext>
            </a:extLst>
          </p:cNvPr>
          <p:cNvSpPr txBox="1"/>
          <p:nvPr/>
        </p:nvSpPr>
        <p:spPr>
          <a:xfrm>
            <a:off x="1090569" y="4588778"/>
            <a:ext cx="2236510" cy="1015663"/>
          </a:xfrm>
          <a:prstGeom prst="rect">
            <a:avLst/>
          </a:prstGeom>
          <a:noFill/>
        </p:spPr>
        <p:txBody>
          <a:bodyPr wrap="none" rtlCol="0">
            <a:spAutoFit/>
          </a:bodyPr>
          <a:lstStyle/>
          <a:p>
            <a:r>
              <a:rPr lang="en-US" sz="2400" dirty="0"/>
              <a:t>PRESENTED BY</a:t>
            </a:r>
          </a:p>
          <a:p>
            <a:endParaRPr lang="en-US" dirty="0"/>
          </a:p>
          <a:p>
            <a:r>
              <a:rPr lang="en-US" dirty="0"/>
              <a:t>B G AKSHAYA</a:t>
            </a:r>
          </a:p>
        </p:txBody>
      </p:sp>
    </p:spTree>
    <p:extLst>
      <p:ext uri="{BB962C8B-B14F-4D97-AF65-F5344CB8AC3E}">
        <p14:creationId xmlns:p14="http://schemas.microsoft.com/office/powerpoint/2010/main" val="2332901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15471" y="2840175"/>
            <a:ext cx="10894652"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r>
              <a:rPr lang="en-US" b="1" dirty="0"/>
              <a:t>Scrum </a:t>
            </a:r>
            <a:r>
              <a:rPr lang="en-US" b="1" dirty="0" err="1"/>
              <a:t>Artificats</a:t>
            </a:r>
            <a:r>
              <a:rPr lang="en-US" b="1" dirty="0"/>
              <a:t>:</a:t>
            </a:r>
          </a:p>
          <a:p>
            <a:pPr algn="just"/>
            <a:endParaRPr lang="en-US" dirty="0"/>
          </a:p>
          <a:p>
            <a:pPr algn="just"/>
            <a:r>
              <a:rPr lang="en-US" u="sng" dirty="0"/>
              <a:t>Product Backlog</a:t>
            </a:r>
          </a:p>
          <a:p>
            <a:pPr algn="just"/>
            <a:endParaRPr lang="en-US" u="sng" dirty="0"/>
          </a:p>
          <a:p>
            <a:pPr marL="285750" indent="-285750" algn="just">
              <a:buFont typeface="Arial" panose="020B0604020202020204" pitchFamily="34" charset="0"/>
              <a:buChar char="•"/>
            </a:pPr>
            <a:r>
              <a:rPr lang="en-US" dirty="0"/>
              <a:t>The Product backlog is a set of all baseline requirements prioritized in order which is made available by the Product Owner to the Scrum Team. The product backlog emerges and evolves over time and the Product Owner is responsible for its content and validity.</a:t>
            </a:r>
          </a:p>
          <a:p>
            <a:pPr marL="285750" indent="-285750" algn="just">
              <a:buFont typeface="Arial" panose="020B0604020202020204" pitchFamily="34" charset="0"/>
              <a:buChar char="•"/>
            </a:pPr>
            <a:endParaRPr lang="en-US" dirty="0"/>
          </a:p>
          <a:p>
            <a:pPr algn="just"/>
            <a:r>
              <a:rPr lang="en-US" u="sng" dirty="0"/>
              <a:t>Sprint Backlog</a:t>
            </a:r>
          </a:p>
          <a:p>
            <a:pPr algn="just"/>
            <a:endParaRPr lang="en-US" u="sng" dirty="0"/>
          </a:p>
          <a:p>
            <a:pPr marL="285750" indent="-285750" algn="just">
              <a:buFont typeface="Arial" panose="020B0604020202020204" pitchFamily="34" charset="0"/>
              <a:buChar char="•"/>
            </a:pPr>
            <a:r>
              <a:rPr lang="en-US" dirty="0"/>
              <a:t>The Sprint Backlog is a subset of the Product Backlog that the team pulls into the sprint to work on. It is essentially the list of “To Do’s” a development team might be working during the current sprint.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work items in the Sprint Backlog are broken down further into tasks by the team. All items on the Sprint Backlog should be developed, tested, documented and integrated to fulfil the commitment.</a:t>
            </a:r>
          </a:p>
          <a:p>
            <a:pPr marL="285750" indent="-285750" algn="just">
              <a:buFont typeface="Arial" panose="020B0604020202020204" pitchFamily="34" charset="0"/>
              <a:buChar char="•"/>
            </a:pPr>
            <a:endParaRPr lang="en-US" dirty="0"/>
          </a:p>
          <a:p>
            <a:pPr algn="just"/>
            <a:r>
              <a:rPr lang="en-US" u="sng" dirty="0"/>
              <a:t>Product Increment</a:t>
            </a:r>
          </a:p>
          <a:p>
            <a:pPr algn="just"/>
            <a:endParaRPr lang="en-US" u="sng" dirty="0"/>
          </a:p>
          <a:p>
            <a:pPr marL="285750" indent="-285750" algn="just">
              <a:buFont typeface="Arial" panose="020B0604020202020204" pitchFamily="34" charset="0"/>
              <a:buChar char="•"/>
            </a:pPr>
            <a:r>
              <a:rPr lang="en-US" dirty="0"/>
              <a:t>The most important Scrum artifact is the Product Increment. Each Sprint the development team produces potentially shippable product increment.  This product increment must align to the development team’s “Definition of Done” and this increment must be acceptable by the Product Owner.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550085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11602" y="2874071"/>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dirty="0"/>
          </a:p>
          <a:p>
            <a:pPr algn="just"/>
            <a:r>
              <a:rPr lang="en-US" b="1" dirty="0"/>
              <a:t>Agile Methodology</a:t>
            </a:r>
          </a:p>
          <a:p>
            <a:pPr algn="just"/>
            <a:endParaRPr lang="en-US" b="1" dirty="0"/>
          </a:p>
          <a:p>
            <a:pPr algn="just"/>
            <a:r>
              <a:rPr lang="en-US" dirty="0"/>
              <a:t>The Agile Method is a particular approach to project management that is utilized in software development. This method assists teams in responding to the unpredictability of constructing software. It uses incremental, iterative work sequences that are commonly known as sprints.</a:t>
            </a:r>
          </a:p>
          <a:p>
            <a:pPr algn="just"/>
            <a:endParaRPr lang="en-US" b="1" dirty="0"/>
          </a:p>
          <a:p>
            <a:pPr marL="285750" indent="-285750" algn="just">
              <a:buFont typeface="Arial" panose="020B0604020202020204" pitchFamily="34" charset="0"/>
              <a:buChar char="•"/>
            </a:pPr>
            <a:r>
              <a:rPr lang="en-US" dirty="0"/>
              <a:t>A sprint is a period of time allocated for a particular phase of a project.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Sprints are considered to be complete when the time period expires.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 may be disagreements among the members of the team as to whether or not the development is satisfactory; however, there will be no more work on that particular phase of the project. The remaining phases of the project will continue to develop within their respective time frames.</a:t>
            </a:r>
            <a:endParaRPr lang="en-US" b="1" dirty="0"/>
          </a:p>
          <a:p>
            <a:pPr algn="just"/>
            <a:br>
              <a:rPr lang="en-US" dirty="0"/>
            </a:br>
            <a:endParaRPr lang="en-US" i="1"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42275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60C25D-E9DF-4C78-98DD-095FF06AEBAD}"/>
              </a:ext>
            </a:extLst>
          </p:cNvPr>
          <p:cNvSpPr/>
          <p:nvPr/>
        </p:nvSpPr>
        <p:spPr>
          <a:xfrm>
            <a:off x="647700" y="553641"/>
            <a:ext cx="9690100" cy="5262979"/>
          </a:xfrm>
          <a:prstGeom prst="rect">
            <a:avLst/>
          </a:prstGeom>
        </p:spPr>
        <p:txBody>
          <a:bodyPr wrap="square">
            <a:spAutoFit/>
          </a:bodyPr>
          <a:lstStyle/>
          <a:p>
            <a:pPr algn="just" fontAlgn="base"/>
            <a:r>
              <a:rPr lang="en-US" b="1" dirty="0">
                <a:solidFill>
                  <a:schemeClr val="lt1"/>
                </a:solidFill>
              </a:rPr>
              <a:t>Agile Manifesto</a:t>
            </a:r>
          </a:p>
          <a:p>
            <a:pPr algn="just" fontAlgn="base"/>
            <a:endParaRPr lang="en-US" b="1" dirty="0">
              <a:solidFill>
                <a:schemeClr val="lt1"/>
              </a:solidFill>
            </a:endParaRPr>
          </a:p>
          <a:p>
            <a:pPr algn="just" fontAlgn="base"/>
            <a:r>
              <a:rPr lang="en-US" dirty="0">
                <a:solidFill>
                  <a:schemeClr val="lt1"/>
                </a:solidFill>
              </a:rPr>
              <a:t>The term Agile was popularized, in this context, by the Manifesto for Agile Software Development. The values and principles espoused in this manifesto were derived from and underpin a broad range of software development frameworks, including Scrum and Kanban.</a:t>
            </a:r>
          </a:p>
          <a:p>
            <a:pPr algn="just" fontAlgn="base"/>
            <a:endParaRPr lang="en-US" dirty="0">
              <a:solidFill>
                <a:schemeClr val="lt1"/>
              </a:solidFill>
            </a:endParaRPr>
          </a:p>
          <a:p>
            <a:pPr algn="just" fontAlgn="base"/>
            <a:endParaRPr lang="en-US" dirty="0">
              <a:solidFill>
                <a:schemeClr val="lt1"/>
              </a:solidFill>
            </a:endParaRPr>
          </a:p>
          <a:p>
            <a:r>
              <a:rPr lang="en-US" dirty="0"/>
              <a:t>Based on their combined experience of developing software and helping others do that, the seventeen signatories to the manifesto proclaimed that they value:</a:t>
            </a:r>
            <a:endParaRPr lang="en-US" baseline="30000" dirty="0"/>
          </a:p>
          <a:p>
            <a:endParaRPr lang="en-US" baseline="30000" dirty="0"/>
          </a:p>
          <a:p>
            <a:endParaRPr lang="en-US" dirty="0"/>
          </a:p>
          <a:p>
            <a:pPr algn="ctr"/>
            <a:r>
              <a:rPr lang="en-US" b="1" i="1" dirty="0"/>
              <a:t>Individuals and Interactions</a:t>
            </a:r>
            <a:r>
              <a:rPr lang="en-US" i="1" dirty="0"/>
              <a:t> over processes and tools</a:t>
            </a:r>
            <a:endParaRPr lang="en-US" dirty="0"/>
          </a:p>
          <a:p>
            <a:pPr algn="ctr"/>
            <a:r>
              <a:rPr lang="en-US" b="1" i="1" dirty="0"/>
              <a:t>Working Software</a:t>
            </a:r>
            <a:r>
              <a:rPr lang="en-US" i="1" dirty="0"/>
              <a:t> over comprehensive documentation</a:t>
            </a:r>
            <a:endParaRPr lang="en-US" dirty="0"/>
          </a:p>
          <a:p>
            <a:pPr algn="ctr"/>
            <a:r>
              <a:rPr lang="en-US" b="1" i="1" dirty="0"/>
              <a:t>Customer Collaboration</a:t>
            </a:r>
            <a:r>
              <a:rPr lang="en-US" i="1" dirty="0"/>
              <a:t> over contract negotiation</a:t>
            </a:r>
            <a:endParaRPr lang="en-US" dirty="0"/>
          </a:p>
          <a:p>
            <a:pPr algn="ctr"/>
            <a:r>
              <a:rPr lang="en-US" b="1" i="1" dirty="0"/>
              <a:t>Responding to Change</a:t>
            </a:r>
            <a:r>
              <a:rPr lang="en-US" i="1" dirty="0"/>
              <a:t> over following a plan</a:t>
            </a:r>
          </a:p>
          <a:p>
            <a:pPr algn="ctr"/>
            <a:endParaRPr lang="en-US" i="1" dirty="0"/>
          </a:p>
          <a:p>
            <a:pPr algn="ctr"/>
            <a:endParaRPr lang="en-US" dirty="0"/>
          </a:p>
          <a:p>
            <a:pPr algn="just" fontAlgn="base"/>
            <a:endParaRPr lang="en-US" dirty="0">
              <a:solidFill>
                <a:schemeClr val="lt1"/>
              </a:solidFill>
            </a:endParaRPr>
          </a:p>
        </p:txBody>
      </p:sp>
    </p:spTree>
    <p:extLst>
      <p:ext uri="{BB962C8B-B14F-4D97-AF65-F5344CB8AC3E}">
        <p14:creationId xmlns:p14="http://schemas.microsoft.com/office/powerpoint/2010/main" val="247924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4496" y="3254864"/>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Principles behind the Agile Manifesto</a:t>
            </a:r>
          </a:p>
          <a:p>
            <a:pPr marL="285750" indent="-285750" algn="just">
              <a:buFont typeface="Arial" panose="020B0604020202020204" pitchFamily="34" charset="0"/>
              <a:buChar char="•"/>
            </a:pPr>
            <a:endParaRPr lang="en-US" dirty="0"/>
          </a:p>
          <a:p>
            <a:pPr algn="just"/>
            <a:r>
              <a:rPr lang="en-US" dirty="0"/>
              <a:t>We follow these principles:</a:t>
            </a:r>
          </a:p>
          <a:p>
            <a:pPr algn="just"/>
            <a:endParaRPr lang="en-US" dirty="0"/>
          </a:p>
          <a:p>
            <a:pPr marL="342900" indent="-342900" algn="just">
              <a:buFont typeface="+mj-lt"/>
              <a:buAutoNum type="arabicPeriod"/>
            </a:pPr>
            <a:r>
              <a:rPr lang="en-US" dirty="0"/>
              <a:t>Our highest priority is to satisfy the customer through early and continuous delivery of valuable software.</a:t>
            </a:r>
          </a:p>
          <a:p>
            <a:pPr marL="342900" indent="-342900" algn="just">
              <a:buFont typeface="+mj-lt"/>
              <a:buAutoNum type="arabicPeriod"/>
            </a:pPr>
            <a:endParaRPr lang="en-US" dirty="0"/>
          </a:p>
          <a:p>
            <a:pPr marL="342900" indent="-342900" algn="just">
              <a:buFont typeface="+mj-lt"/>
              <a:buAutoNum type="arabicPeriod"/>
            </a:pPr>
            <a:r>
              <a:rPr lang="en-US" dirty="0"/>
              <a:t>Welcome changing requirements, even late in development. Agile processes harness change for the customer's competitive advantage.</a:t>
            </a:r>
          </a:p>
          <a:p>
            <a:pPr marL="342900" indent="-342900" algn="just">
              <a:buFont typeface="+mj-lt"/>
              <a:buAutoNum type="arabicPeriod"/>
            </a:pPr>
            <a:endParaRPr lang="en-US" dirty="0"/>
          </a:p>
          <a:p>
            <a:pPr marL="342900" indent="-342900" algn="just">
              <a:buFont typeface="+mj-lt"/>
              <a:buAutoNum type="arabicPeriod"/>
            </a:pPr>
            <a:r>
              <a:rPr lang="en-US" dirty="0"/>
              <a:t>Deliver working software frequently, from a couple of weeks to a couple of months, with a preference to the shorter timescale.</a:t>
            </a:r>
          </a:p>
          <a:p>
            <a:pPr marL="342900" indent="-342900" algn="just">
              <a:buFont typeface="+mj-lt"/>
              <a:buAutoNum type="arabicPeriod"/>
            </a:pPr>
            <a:endParaRPr lang="en-US" dirty="0"/>
          </a:p>
          <a:p>
            <a:pPr marL="342900" indent="-342900" algn="just">
              <a:buFont typeface="+mj-lt"/>
              <a:buAutoNum type="arabicPeriod"/>
            </a:pPr>
            <a:r>
              <a:rPr lang="en-US" dirty="0"/>
              <a:t>Business people and developers must work together daily throughout the project.</a:t>
            </a:r>
          </a:p>
          <a:p>
            <a:pPr marL="342900" indent="-342900" algn="just">
              <a:buFont typeface="+mj-lt"/>
              <a:buAutoNum type="arabicPeriod"/>
            </a:pPr>
            <a:endParaRPr lang="en-US" dirty="0"/>
          </a:p>
          <a:p>
            <a:pPr marL="342900" indent="-342900" algn="just">
              <a:buFont typeface="+mj-lt"/>
              <a:buAutoNum type="arabicPeriod"/>
            </a:pPr>
            <a:r>
              <a:rPr lang="en-US" dirty="0"/>
              <a:t>Build projects around motivated individuals. Give them the environment and support they need, and trust them to get the job done.</a:t>
            </a:r>
          </a:p>
          <a:p>
            <a:pPr marL="342900" indent="-342900" algn="just">
              <a:buFont typeface="+mj-lt"/>
              <a:buAutoNum type="arabicPeriod"/>
            </a:pPr>
            <a:endParaRPr lang="en-US" dirty="0"/>
          </a:p>
          <a:p>
            <a:pPr marL="342900" indent="-342900" algn="just">
              <a:buFont typeface="+mj-lt"/>
              <a:buAutoNum type="arabicPeriod"/>
            </a:pPr>
            <a:r>
              <a:rPr lang="en-US" dirty="0"/>
              <a:t>The most efficient and effective method of conveying information to and within a development team is face-to-face conversation.</a:t>
            </a:r>
          </a:p>
          <a:p>
            <a:pPr marL="342900" indent="-342900" algn="just">
              <a:buFont typeface="+mj-lt"/>
              <a:buAutoNum type="arabicPeriod"/>
            </a:pPr>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34018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4496" y="3853970"/>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Principles behind the Agile Manifesto [continued]</a:t>
            </a:r>
          </a:p>
          <a:p>
            <a:pPr marL="285750" indent="-285750" algn="just">
              <a:buFont typeface="Arial" panose="020B0604020202020204" pitchFamily="34" charset="0"/>
              <a:buChar char="•"/>
            </a:pPr>
            <a:endParaRPr lang="en-US" dirty="0"/>
          </a:p>
          <a:p>
            <a:pPr algn="just"/>
            <a:r>
              <a:rPr lang="en-US" dirty="0"/>
              <a:t>7. Working software is the primary measure of progress.</a:t>
            </a:r>
          </a:p>
          <a:p>
            <a:pPr algn="just"/>
            <a:endParaRPr lang="en-US" dirty="0"/>
          </a:p>
          <a:p>
            <a:pPr algn="just"/>
            <a:r>
              <a:rPr lang="en-US" dirty="0"/>
              <a:t>8. Agile processes promote sustainable development. The sponsors, developers, and users should be able to maintain a constant pace indefinitely.</a:t>
            </a:r>
          </a:p>
          <a:p>
            <a:pPr algn="just"/>
            <a:endParaRPr lang="en-US" dirty="0"/>
          </a:p>
          <a:p>
            <a:pPr algn="just"/>
            <a:r>
              <a:rPr lang="en-US" dirty="0"/>
              <a:t>9. Continuous attention to technical excellence and good design enhances agility.</a:t>
            </a:r>
          </a:p>
          <a:p>
            <a:pPr algn="just"/>
            <a:endParaRPr lang="en-US" dirty="0"/>
          </a:p>
          <a:p>
            <a:pPr algn="just"/>
            <a:r>
              <a:rPr lang="en-US" dirty="0"/>
              <a:t>10. Simplicity--the art of maximizing the amount of work not done--is essential.</a:t>
            </a:r>
          </a:p>
          <a:p>
            <a:pPr algn="just"/>
            <a:endParaRPr lang="en-US" dirty="0"/>
          </a:p>
          <a:p>
            <a:pPr algn="just"/>
            <a:r>
              <a:rPr lang="en-US" dirty="0"/>
              <a:t>11. The best architectures, requirements, and designs emerge from self-organizing teams.</a:t>
            </a:r>
          </a:p>
          <a:p>
            <a:pPr algn="just"/>
            <a:endParaRPr lang="en-US" dirty="0"/>
          </a:p>
          <a:p>
            <a:pPr algn="just"/>
            <a:r>
              <a:rPr lang="en-US" dirty="0"/>
              <a:t>12. At regular intervals, the team reflects on how to become more effective, then tunes and adjusts its behavior accordingly.</a:t>
            </a:r>
          </a:p>
          <a:p>
            <a:pPr marL="342900" indent="-342900" algn="just">
              <a:buFont typeface="+mj-lt"/>
              <a:buAutoNum type="arabicPeriod"/>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414759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4496" y="3701570"/>
            <a:ext cx="9487951"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Scrum</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Scrum is an agile framework for managing work with an emphasis on software development.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It is designed for teams of three to nine developers who break their work into actions that can be completed within timeboxed iterations, called sprints (30 days or less, most commonly two weeks) and track progress and re-plan in 15-minute stand-up meetings, called daily scrums. </a:t>
            </a:r>
          </a:p>
          <a:p>
            <a:pPr algn="just"/>
            <a:endParaRPr lang="en-US" dirty="0"/>
          </a:p>
          <a:p>
            <a:pPr marL="285750" indent="-285750" algn="just">
              <a:buFont typeface="Arial" panose="020B0604020202020204" pitchFamily="34" charset="0"/>
              <a:buChar char="•"/>
            </a:pPr>
            <a:r>
              <a:rPr lang="en-US" dirty="0"/>
              <a:t>Scrum’s early advocates were inspired by empirical inspect and adapt feedback loops to cope with complexity and risk. Scrum emphasizes decision making from real-world results rather than speculation.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product is kept in a potentially shippable (properly integrated and tested) state at all times.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At the end of each sprint, stakeholders and team members meet to see a demonstrated potentially shippable product increment and plan its next steps.</a:t>
            </a:r>
          </a:p>
          <a:p>
            <a:pPr algn="just"/>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243327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74496" y="3701570"/>
            <a:ext cx="11066930"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r>
              <a:rPr lang="en-US" b="1" dirty="0"/>
              <a:t>Scrum Roles</a:t>
            </a:r>
          </a:p>
          <a:p>
            <a:pPr marL="285750" indent="-285750" algn="just">
              <a:buFont typeface="Arial" panose="020B0604020202020204" pitchFamily="34" charset="0"/>
              <a:buChar char="•"/>
            </a:pPr>
            <a:endParaRPr lang="en-US" dirty="0"/>
          </a:p>
          <a:p>
            <a:pPr algn="just"/>
            <a:r>
              <a:rPr lang="en-US" dirty="0"/>
              <a:t>Scrum has three roles: Product Owner, Scrum Master, and Team.</a:t>
            </a:r>
          </a:p>
          <a:p>
            <a:pPr algn="just"/>
            <a:endParaRPr lang="en-US" dirty="0"/>
          </a:p>
          <a:p>
            <a:pPr algn="just"/>
            <a:endParaRPr lang="en-US" dirty="0"/>
          </a:p>
          <a:p>
            <a:pPr algn="just"/>
            <a:r>
              <a:rPr lang="en-US" u="sng" dirty="0"/>
              <a:t>Product Owner: </a:t>
            </a:r>
            <a:r>
              <a:rPr lang="en-US" dirty="0"/>
              <a:t>The Product Owner should be a person with vision, authority, and availability. The Product Owner is responsible for continuously communicating the vision and priorities to the development team. At the same time, Product Owners must be available to answer questions from the team.</a:t>
            </a:r>
          </a:p>
          <a:p>
            <a:pPr algn="just"/>
            <a:endParaRPr lang="en-US" dirty="0"/>
          </a:p>
          <a:p>
            <a:pPr algn="just"/>
            <a:r>
              <a:rPr lang="en-US" u="sng" dirty="0"/>
              <a:t>Scrum Master: </a:t>
            </a:r>
            <a:r>
              <a:rPr lang="en-US" dirty="0"/>
              <a:t>The Scrum Master acts as a facilitator for the Product Owner and the team. The Scrum Master does not manage the team. The Scrum Master works to remove any impediments that are obstructing the team from achieving its sprint goals. This helps the team remain creative and productive while making sure its successes are visible to the Product Owner. The Scrum Master also works to advise the Product Owner about how to maximize ROI for the team.</a:t>
            </a:r>
          </a:p>
          <a:p>
            <a:pPr algn="just"/>
            <a:endParaRPr lang="en-US" dirty="0"/>
          </a:p>
          <a:p>
            <a:pPr algn="just"/>
            <a:r>
              <a:rPr lang="en-US" u="sng" dirty="0"/>
              <a:t>Team: </a:t>
            </a:r>
            <a:r>
              <a:rPr lang="en-US" dirty="0"/>
              <a:t>A Scrum development team contains about seven fully dedicated members (officially 3-9), ideally in one team room protected from outside distractions. For software projects, a typical team includes a mix of software engineers, architects, programmers, analysts, QA experts, testers, and UI designers. Each sprint, the team is responsible for determining how it will accomplish the work to be completed. The team has autonomy and responsibility to meet the goals of the sprint.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1500306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621488" y="2614892"/>
            <a:ext cx="9860982"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r>
              <a:rPr lang="en-US" b="1" dirty="0"/>
              <a:t>Scrum Ceremonies:</a:t>
            </a:r>
            <a:endParaRPr lang="en-US" dirty="0"/>
          </a:p>
          <a:p>
            <a:pPr algn="just"/>
            <a:endParaRPr lang="en-US" dirty="0"/>
          </a:p>
          <a:p>
            <a:pPr algn="just"/>
            <a:r>
              <a:rPr lang="en-US" u="sng" dirty="0"/>
              <a:t>Sprint Planning</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Sprint planning sets up the entire team for success throughout the sprint. Coming into the meeting, the product owner will have a prioritized product backlog.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They discuss each item with the development team, and the group collectively estimates the effort involved.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development team will then make a sprint forecast outlining how much work the team can complete from the product backlog. That body of work then becomes the sprint backlog.</a:t>
            </a:r>
          </a:p>
          <a:p>
            <a:pPr marL="285750" indent="-285750" algn="just">
              <a:buFont typeface="Arial" panose="020B0604020202020204" pitchFamily="34" charset="0"/>
              <a:buChar char="•"/>
            </a:pPr>
            <a:endParaRPr lang="en-US" dirty="0"/>
          </a:p>
          <a:p>
            <a:pPr algn="just"/>
            <a:r>
              <a:rPr lang="en-US" u="sng" dirty="0"/>
              <a:t>Daily Stand-up</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Stand-up is designed to quickly inform everyone of what's going on across the team. They discuss about the work they had done yesterday, the work they are going to do today and tomorrow.</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1990942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0AD979-1920-478B-B2BE-76D04A07CBC4}"/>
              </a:ext>
            </a:extLst>
          </p:cNvPr>
          <p:cNvSpPr/>
          <p:nvPr/>
        </p:nvSpPr>
        <p:spPr>
          <a:xfrm>
            <a:off x="594983" y="2707655"/>
            <a:ext cx="9834477" cy="18036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a:p>
            <a:pPr algn="just"/>
            <a:endParaRPr lang="en-US" b="1" dirty="0"/>
          </a:p>
          <a:p>
            <a:pPr algn="just"/>
            <a:endParaRPr lang="en-US" b="1" dirty="0"/>
          </a:p>
          <a:p>
            <a:pPr algn="just"/>
            <a:endParaRPr lang="en-US" b="1" dirty="0"/>
          </a:p>
          <a:p>
            <a:pPr algn="just"/>
            <a:endParaRPr lang="en-US" b="1" dirty="0"/>
          </a:p>
          <a:p>
            <a:pPr algn="just"/>
            <a:endParaRPr lang="en-US" b="1" dirty="0"/>
          </a:p>
          <a:p>
            <a:pPr algn="just"/>
            <a:r>
              <a:rPr lang="en-US" b="1" dirty="0"/>
              <a:t>Scrum Ceremonies:</a:t>
            </a:r>
            <a:endParaRPr lang="en-US" dirty="0"/>
          </a:p>
          <a:p>
            <a:pPr algn="just"/>
            <a:endParaRPr lang="en-US" dirty="0"/>
          </a:p>
          <a:p>
            <a:pPr algn="just"/>
            <a:r>
              <a:rPr lang="en-US" u="sng" dirty="0"/>
              <a:t>Sprint Retrospective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Agile is about getting rapid feedback to make the product and development culture better. Retrospectives help the team understand what worked well–and what didn't.</a:t>
            </a:r>
          </a:p>
          <a:p>
            <a:pPr marL="285750" indent="-285750" algn="just">
              <a:buFont typeface="Arial" panose="020B0604020202020204" pitchFamily="34" charset="0"/>
              <a:buChar char="•"/>
            </a:pPr>
            <a:endParaRPr lang="en-US" dirty="0"/>
          </a:p>
          <a:p>
            <a:pPr algn="just"/>
            <a:r>
              <a:rPr lang="en-US" u="sng" dirty="0"/>
              <a:t>Sprint Review</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development team presents the results of the Sprint. The Product Owner reviews and accepts the delivered product increment.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During the Sprint Review Product Owner, Development Team and stakeholders review what was done. Typically this takes the form of a demo of the new features.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Scrum Team goes through the forecasted Product Backlog items and reviews how the requirements (user stories) have been realized in the product increment.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algn="just"/>
            <a:endParaRPr lang="en-US" dirty="0"/>
          </a:p>
          <a:p>
            <a:pPr algn="just"/>
            <a:endParaRPr lang="en-US" sz="3600" dirty="0"/>
          </a:p>
          <a:p>
            <a:pPr algn="just"/>
            <a:endParaRPr lang="en-US" sz="3600" dirty="0"/>
          </a:p>
        </p:txBody>
      </p:sp>
    </p:spTree>
    <p:extLst>
      <p:ext uri="{BB962C8B-B14F-4D97-AF65-F5344CB8AC3E}">
        <p14:creationId xmlns:p14="http://schemas.microsoft.com/office/powerpoint/2010/main" val="3930129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420</TotalTime>
  <Words>1243</Words>
  <Application>Microsoft Office PowerPoint</Application>
  <PresentationFormat>Widescreen</PresentationFormat>
  <Paragraphs>184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Akshaya Gowri</dc:creator>
  <cp:lastModifiedBy>Akshaya Bindugowri</cp:lastModifiedBy>
  <cp:revision>30</cp:revision>
  <dcterms:created xsi:type="dcterms:W3CDTF">2018-07-26T08:11:00Z</dcterms:created>
  <dcterms:modified xsi:type="dcterms:W3CDTF">2018-08-06T12:46:19Z</dcterms:modified>
</cp:coreProperties>
</file>