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4" r:id="rId3"/>
    <p:sldId id="272" r:id="rId4"/>
    <p:sldId id="257" r:id="rId5"/>
    <p:sldId id="271" r:id="rId6"/>
    <p:sldId id="273" r:id="rId7"/>
    <p:sldId id="274" r:id="rId8"/>
    <p:sldId id="275" r:id="rId9"/>
    <p:sldId id="276" r:id="rId10"/>
    <p:sldId id="278" r:id="rId11"/>
    <p:sldId id="277" r:id="rId12"/>
    <p:sldId id="279" r:id="rId13"/>
    <p:sldId id="28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6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B83AF2-A4C1-4099-B978-C0763DB8713D}"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151744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3B83AF2-A4C1-4099-B978-C0763DB8713D}" type="datetimeFigureOut">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4055740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3B83AF2-A4C1-4099-B978-C0763DB8713D}"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1597183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3B83AF2-A4C1-4099-B978-C0763DB8713D}"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7A189-0B3A-43A7-99F5-B5A7BC59EBB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0099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B83AF2-A4C1-4099-B978-C0763DB8713D}"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3797581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3B83AF2-A4C1-4099-B978-C0763DB8713D}" type="datetimeFigureOut">
              <a:rPr lang="en-US" smtClean="0"/>
              <a:t>8/6/2018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339428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3B83AF2-A4C1-4099-B978-C0763DB8713D}" type="datetimeFigureOut">
              <a:rPr lang="en-US" smtClean="0"/>
              <a:t>8/6/2018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1372396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B83AF2-A4C1-4099-B978-C0763DB8713D}"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26602406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B83AF2-A4C1-4099-B978-C0763DB8713D}"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4049245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3B83AF2-A4C1-4099-B978-C0763DB8713D}"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1592805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B83AF2-A4C1-4099-B978-C0763DB8713D}"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2378164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B83AF2-A4C1-4099-B978-C0763DB8713D}" type="datetimeFigureOut">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1097940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B83AF2-A4C1-4099-B978-C0763DB8713D}" type="datetimeFigureOut">
              <a:rPr lang="en-US" smtClean="0"/>
              <a:t>8/6/2018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1167751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3B83AF2-A4C1-4099-B978-C0763DB8713D}" type="datetimeFigureOut">
              <a:rPr lang="en-US" smtClean="0"/>
              <a:t>8/6/2018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2401221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3B83AF2-A4C1-4099-B978-C0763DB8713D}" type="datetimeFigureOut">
              <a:rPr lang="en-US" smtClean="0"/>
              <a:t>8/6/2018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1894697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23B83AF2-A4C1-4099-B978-C0763DB8713D}" type="datetimeFigureOut">
              <a:rPr lang="en-US" smtClean="0"/>
              <a:t>8/6/2018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322836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3B83AF2-A4C1-4099-B978-C0763DB8713D}" type="datetimeFigureOut">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2186047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3B83AF2-A4C1-4099-B978-C0763DB8713D}" type="datetimeFigureOut">
              <a:rPr lang="en-US" smtClean="0"/>
              <a:t>8/6/2018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647A189-0B3A-43A7-99F5-B5A7BC59EBB3}" type="slidenum">
              <a:rPr lang="en-US" smtClean="0"/>
              <a:t>‹#›</a:t>
            </a:fld>
            <a:endParaRPr lang="en-US"/>
          </a:p>
        </p:txBody>
      </p:sp>
    </p:spTree>
    <p:extLst>
      <p:ext uri="{BB962C8B-B14F-4D97-AF65-F5344CB8AC3E}">
        <p14:creationId xmlns:p14="http://schemas.microsoft.com/office/powerpoint/2010/main" val="233351492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AD979-1920-478B-B2BE-76D04A07CBC4}"/>
              </a:ext>
            </a:extLst>
          </p:cNvPr>
          <p:cNvSpPr/>
          <p:nvPr/>
        </p:nvSpPr>
        <p:spPr>
          <a:xfrm>
            <a:off x="2810312" y="1736520"/>
            <a:ext cx="6249798" cy="18204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MEMORY MANAGEMENT IN JAVA</a:t>
            </a:r>
          </a:p>
        </p:txBody>
      </p:sp>
      <p:sp>
        <p:nvSpPr>
          <p:cNvPr id="6" name="TextBox 5">
            <a:extLst>
              <a:ext uri="{FF2B5EF4-FFF2-40B4-BE49-F238E27FC236}">
                <a16:creationId xmlns:a16="http://schemas.microsoft.com/office/drawing/2014/main" id="{8D0CC399-7ED3-4F58-BD44-2E70955BD681}"/>
              </a:ext>
            </a:extLst>
          </p:cNvPr>
          <p:cNvSpPr txBox="1"/>
          <p:nvPr/>
        </p:nvSpPr>
        <p:spPr>
          <a:xfrm>
            <a:off x="1090569" y="4588778"/>
            <a:ext cx="2236510" cy="1015663"/>
          </a:xfrm>
          <a:prstGeom prst="rect">
            <a:avLst/>
          </a:prstGeom>
          <a:noFill/>
        </p:spPr>
        <p:txBody>
          <a:bodyPr wrap="none" rtlCol="0">
            <a:spAutoFit/>
          </a:bodyPr>
          <a:lstStyle/>
          <a:p>
            <a:r>
              <a:rPr lang="en-US" sz="2400" dirty="0"/>
              <a:t>PRESENTED BY</a:t>
            </a:r>
          </a:p>
          <a:p>
            <a:endParaRPr lang="en-US" dirty="0"/>
          </a:p>
          <a:p>
            <a:r>
              <a:rPr lang="en-US" dirty="0"/>
              <a:t>B G AKSHAYA</a:t>
            </a:r>
          </a:p>
        </p:txBody>
      </p:sp>
    </p:spTree>
    <p:extLst>
      <p:ext uri="{BB962C8B-B14F-4D97-AF65-F5344CB8AC3E}">
        <p14:creationId xmlns:p14="http://schemas.microsoft.com/office/powerpoint/2010/main" val="2332901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AD979-1920-478B-B2BE-76D04A07CBC4}"/>
              </a:ext>
            </a:extLst>
          </p:cNvPr>
          <p:cNvSpPr/>
          <p:nvPr/>
        </p:nvSpPr>
        <p:spPr>
          <a:xfrm>
            <a:off x="432838" y="2173264"/>
            <a:ext cx="10070061" cy="15683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Step 2 : Normal Deletion</a:t>
            </a:r>
            <a:r>
              <a:rPr lang="en-US" dirty="0"/>
              <a:t>: Garbage Collector removes the unused objects and reclaim the free space to be allocated to other objects. Normal deletion removes unreferenced objects leaving referenced objects and pointers to free space.</a:t>
            </a:r>
          </a:p>
          <a:p>
            <a:br>
              <a:rPr lang="en-US" dirty="0"/>
            </a:br>
            <a:endParaRPr lang="en-US" dirty="0"/>
          </a:p>
          <a:p>
            <a:endParaRPr lang="en-US" dirty="0"/>
          </a:p>
          <a:p>
            <a:pPr algn="just"/>
            <a:endParaRPr lang="en-US" dirty="0"/>
          </a:p>
          <a:p>
            <a:pPr algn="just"/>
            <a:endParaRPr lang="en-US" dirty="0"/>
          </a:p>
          <a:p>
            <a:pPr algn="just"/>
            <a:endParaRPr lang="en-US" dirty="0"/>
          </a:p>
          <a:p>
            <a:pPr marL="285750" indent="-285750" algn="just">
              <a:buFont typeface="Arial" panose="020B0604020202020204" pitchFamily="34" charset="0"/>
              <a:buChar char="•"/>
            </a:pPr>
            <a:endParaRPr lang="en-US" dirty="0"/>
          </a:p>
          <a:p>
            <a:pPr algn="just"/>
            <a:endParaRPr lang="en-US" dirty="0"/>
          </a:p>
          <a:p>
            <a:pPr algn="just"/>
            <a:endParaRPr lang="en-US" dirty="0"/>
          </a:p>
          <a:p>
            <a:pPr algn="just"/>
            <a:endParaRPr lang="en-US" sz="3600" dirty="0"/>
          </a:p>
          <a:p>
            <a:pPr algn="just"/>
            <a:endParaRPr lang="en-US" sz="3600" dirty="0"/>
          </a:p>
        </p:txBody>
      </p:sp>
      <p:pic>
        <p:nvPicPr>
          <p:cNvPr id="7170" name="Picture 2" descr="http://www.oracle.com/webfolder/technetwork/tutorials/obe/java/gc01/images/gcslides/Slide1b.png">
            <a:extLst>
              <a:ext uri="{FF2B5EF4-FFF2-40B4-BE49-F238E27FC236}">
                <a16:creationId xmlns:a16="http://schemas.microsoft.com/office/drawing/2014/main" id="{FCA826CC-82C3-4894-85D4-C2AE8F96EC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421" t="-2318" r="10290" b="32561"/>
          <a:stretch/>
        </p:blipFill>
        <p:spPr bwMode="auto">
          <a:xfrm>
            <a:off x="1689101" y="1696279"/>
            <a:ext cx="8329542" cy="5030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4804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AD979-1920-478B-B2BE-76D04A07CBC4}"/>
              </a:ext>
            </a:extLst>
          </p:cNvPr>
          <p:cNvSpPr/>
          <p:nvPr/>
        </p:nvSpPr>
        <p:spPr>
          <a:xfrm>
            <a:off x="459343" y="1473108"/>
            <a:ext cx="10070061" cy="25688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r>
              <a:rPr lang="en-US" b="1" dirty="0"/>
              <a:t>Step 3: Deletion with Compacting</a:t>
            </a:r>
            <a:r>
              <a:rPr lang="en-US" dirty="0"/>
              <a:t>: To further improve performance, in addition to deleting unreferenced objects, you can also compact the remaining referenced objects. By moving referenced object together, this makes new memory allocation much easier and faster.</a:t>
            </a:r>
          </a:p>
          <a:p>
            <a:endParaRPr lang="en-US" dirty="0"/>
          </a:p>
          <a:p>
            <a:endParaRPr lang="en-US" dirty="0"/>
          </a:p>
          <a:p>
            <a:pPr algn="just"/>
            <a:endParaRPr lang="en-US" dirty="0"/>
          </a:p>
          <a:p>
            <a:pPr algn="just"/>
            <a:endParaRPr lang="en-US" dirty="0"/>
          </a:p>
          <a:p>
            <a:pPr algn="just"/>
            <a:endParaRPr lang="en-US" dirty="0"/>
          </a:p>
          <a:p>
            <a:pPr marL="285750" indent="-285750" algn="just">
              <a:buFont typeface="Arial" panose="020B0604020202020204" pitchFamily="34" charset="0"/>
              <a:buChar char="•"/>
            </a:pPr>
            <a:endParaRPr lang="en-US" dirty="0"/>
          </a:p>
          <a:p>
            <a:pPr algn="just"/>
            <a:endParaRPr lang="en-US" dirty="0"/>
          </a:p>
          <a:p>
            <a:pPr algn="just"/>
            <a:endParaRPr lang="en-US" dirty="0"/>
          </a:p>
          <a:p>
            <a:pPr algn="just"/>
            <a:endParaRPr lang="en-US" sz="3600" dirty="0"/>
          </a:p>
          <a:p>
            <a:pPr algn="just"/>
            <a:endParaRPr lang="en-US" sz="3600" dirty="0"/>
          </a:p>
        </p:txBody>
      </p:sp>
      <p:pic>
        <p:nvPicPr>
          <p:cNvPr id="6146" name="Picture 2" descr="http://www.oracle.com/webfolder/technetwork/tutorials/obe/java/gc01/images/gcslides/Slide4.png">
            <a:extLst>
              <a:ext uri="{FF2B5EF4-FFF2-40B4-BE49-F238E27FC236}">
                <a16:creationId xmlns:a16="http://schemas.microsoft.com/office/drawing/2014/main" id="{CF051CB2-91CE-4AA0-8BCF-FECFA574407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0" t="6570" r="15652" b="34879"/>
          <a:stretch/>
        </p:blipFill>
        <p:spPr bwMode="auto">
          <a:xfrm>
            <a:off x="1780175" y="2107095"/>
            <a:ext cx="7428395" cy="4404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0476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AD979-1920-478B-B2BE-76D04A07CBC4}"/>
              </a:ext>
            </a:extLst>
          </p:cNvPr>
          <p:cNvSpPr/>
          <p:nvPr/>
        </p:nvSpPr>
        <p:spPr>
          <a:xfrm>
            <a:off x="737638" y="2669669"/>
            <a:ext cx="9752561" cy="18036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a:p>
            <a:pPr algn="just"/>
            <a:r>
              <a:rPr lang="en-US" b="1" dirty="0"/>
              <a:t>TYPES OF GARBAGE COLLECTION</a:t>
            </a:r>
          </a:p>
          <a:p>
            <a:pPr algn="just"/>
            <a:endParaRPr lang="en-US" b="1" dirty="0"/>
          </a:p>
          <a:p>
            <a:pPr marL="342900" indent="-342900" algn="just">
              <a:buAutoNum type="arabicPeriod"/>
            </a:pPr>
            <a:r>
              <a:rPr lang="en-US" u="sng" dirty="0"/>
              <a:t>Serial Garbage Collector</a:t>
            </a:r>
          </a:p>
          <a:p>
            <a:pPr marL="342900" indent="-342900" algn="just">
              <a:buAutoNum type="arabicPeriod"/>
            </a:pPr>
            <a:endParaRPr lang="en-US" dirty="0"/>
          </a:p>
          <a:p>
            <a:pPr algn="just"/>
            <a:r>
              <a:rPr lang="en-US" dirty="0"/>
              <a:t>Serial garbage collector works by holding all the application threads. It is designed for the single-threaded environments. It uses just a single thread for garbage collection. The way it works by freezing all the application threads while doing garbage collection may not be suitable for a server environment. It is best suited for simple command-line programs.</a:t>
            </a:r>
          </a:p>
          <a:p>
            <a:pPr marL="285750" indent="-285750" algn="just">
              <a:buFont typeface="Arial" panose="020B0604020202020204" pitchFamily="34" charset="0"/>
              <a:buChar char="•"/>
            </a:pPr>
            <a:endParaRPr lang="en-US" dirty="0"/>
          </a:p>
          <a:p>
            <a:pPr algn="just"/>
            <a:r>
              <a:rPr lang="en-US" u="sng" dirty="0"/>
              <a:t>2. Parallel Garbage Collector</a:t>
            </a:r>
          </a:p>
          <a:p>
            <a:pPr algn="just"/>
            <a:endParaRPr lang="en-US" u="sng" dirty="0"/>
          </a:p>
          <a:p>
            <a:pPr algn="just"/>
            <a:r>
              <a:rPr lang="en-US" dirty="0"/>
              <a:t>Parallel garbage collector is also called as throughput collector. It is the default garbage collector of the JVM. Unlike serial garbage collector, this uses multiple threads for garbage collection. Similar to serial garbage collector this also freezes all the application threads while performing garbage collection.</a:t>
            </a:r>
          </a:p>
          <a:p>
            <a:pPr algn="just"/>
            <a:endParaRPr lang="en-US" dirty="0"/>
          </a:p>
          <a:p>
            <a:pPr algn="just"/>
            <a:endParaRPr lang="en-US" dirty="0"/>
          </a:p>
          <a:p>
            <a:pPr algn="just"/>
            <a:endParaRPr lang="en-US" sz="3600" dirty="0"/>
          </a:p>
          <a:p>
            <a:pPr algn="just"/>
            <a:endParaRPr lang="en-US" sz="3600" dirty="0"/>
          </a:p>
        </p:txBody>
      </p:sp>
    </p:spTree>
    <p:extLst>
      <p:ext uri="{BB962C8B-B14F-4D97-AF65-F5344CB8AC3E}">
        <p14:creationId xmlns:p14="http://schemas.microsoft.com/office/powerpoint/2010/main" val="4174644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AD979-1920-478B-B2BE-76D04A07CBC4}"/>
              </a:ext>
            </a:extLst>
          </p:cNvPr>
          <p:cNvSpPr/>
          <p:nvPr/>
        </p:nvSpPr>
        <p:spPr>
          <a:xfrm>
            <a:off x="737638" y="3304669"/>
            <a:ext cx="9752561" cy="18036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a:p>
            <a:pPr algn="just"/>
            <a:r>
              <a:rPr lang="en-US" b="1" dirty="0"/>
              <a:t>TYPES OF GARBAGE COLLECTION</a:t>
            </a:r>
          </a:p>
          <a:p>
            <a:pPr algn="just"/>
            <a:endParaRPr lang="en-US" b="1" dirty="0"/>
          </a:p>
          <a:p>
            <a:pPr algn="just"/>
            <a:r>
              <a:rPr lang="en-US" u="sng" dirty="0"/>
              <a:t>3. CMS Garbage Collector</a:t>
            </a:r>
          </a:p>
          <a:p>
            <a:pPr algn="just"/>
            <a:endParaRPr lang="en-US" u="sng" dirty="0"/>
          </a:p>
          <a:p>
            <a:pPr algn="just"/>
            <a:r>
              <a:rPr lang="en-US" dirty="0"/>
              <a:t>Concurrent Mark Sweep (CMS) garbage collector uses multiple threads to scan the heap memory to mark instances for eviction and then sweep the marked instances. CMS garbage collector holds all the application threads in the following two scenarios only,</a:t>
            </a:r>
          </a:p>
          <a:p>
            <a:pPr algn="just"/>
            <a:endParaRPr lang="en-US" dirty="0"/>
          </a:p>
          <a:p>
            <a:pPr marL="285750" indent="-285750" algn="just">
              <a:buFont typeface="Arial" panose="020B0604020202020204" pitchFamily="34" charset="0"/>
              <a:buChar char="•"/>
            </a:pPr>
            <a:r>
              <a:rPr lang="en-US" dirty="0"/>
              <a:t>while marking the referenced objects in the tenured generation space.</a:t>
            </a:r>
          </a:p>
          <a:p>
            <a:pPr marL="285750" indent="-285750" algn="just">
              <a:buFont typeface="Arial" panose="020B0604020202020204" pitchFamily="34" charset="0"/>
              <a:buChar char="•"/>
            </a:pPr>
            <a:r>
              <a:rPr lang="en-US" dirty="0"/>
              <a:t>if there is a change in heap memory in parallel while doing the garbage collection.</a:t>
            </a:r>
          </a:p>
          <a:p>
            <a:pPr marL="285750" indent="-285750" algn="just">
              <a:buFont typeface="Arial" panose="020B0604020202020204" pitchFamily="34" charset="0"/>
              <a:buChar char="•"/>
            </a:pPr>
            <a:r>
              <a:rPr lang="en-US" dirty="0"/>
              <a:t>In comparison with parallel garbage collector, CMS collector uses more CPU to ensure better application throughput. If we can allocate more CPU for better performance then CMS garbage collector is the preferred choice over the parallel collector.</a:t>
            </a:r>
          </a:p>
          <a:p>
            <a:pPr marL="285750" indent="-285750" algn="just">
              <a:buFont typeface="Arial" panose="020B0604020202020204" pitchFamily="34" charset="0"/>
              <a:buChar char="•"/>
            </a:pPr>
            <a:endParaRPr lang="en-US" dirty="0"/>
          </a:p>
          <a:p>
            <a:pPr algn="just"/>
            <a:r>
              <a:rPr lang="en-US" u="sng" dirty="0"/>
              <a:t>4. G1 Garbage Collector</a:t>
            </a:r>
          </a:p>
          <a:p>
            <a:pPr algn="just"/>
            <a:endParaRPr lang="en-US" u="sng" dirty="0"/>
          </a:p>
          <a:p>
            <a:pPr algn="just"/>
            <a:r>
              <a:rPr lang="en-US" dirty="0"/>
              <a:t>G1 garbage collector is used for large heap memory areas. It separates the heap memory into regions and does collection within them in parallel. G1 also does compacts the free heap space on the go just after reclaiming the memory. But CMS garbage collector compacts the memory on stop the world (STW) situations. G1 collector prioritizes the region based on most garbage first.</a:t>
            </a:r>
          </a:p>
          <a:p>
            <a:pPr algn="just"/>
            <a:endParaRPr lang="en-US" dirty="0"/>
          </a:p>
          <a:p>
            <a:pPr algn="just"/>
            <a:endParaRPr lang="en-US" dirty="0"/>
          </a:p>
          <a:p>
            <a:pPr algn="just"/>
            <a:endParaRPr lang="en-US" sz="3600" dirty="0"/>
          </a:p>
          <a:p>
            <a:pPr algn="just"/>
            <a:endParaRPr lang="en-US" sz="3600" dirty="0"/>
          </a:p>
        </p:txBody>
      </p:sp>
    </p:spTree>
    <p:extLst>
      <p:ext uri="{BB962C8B-B14F-4D97-AF65-F5344CB8AC3E}">
        <p14:creationId xmlns:p14="http://schemas.microsoft.com/office/powerpoint/2010/main" val="3895176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AD979-1920-478B-B2BE-76D04A07CBC4}"/>
              </a:ext>
            </a:extLst>
          </p:cNvPr>
          <p:cNvSpPr/>
          <p:nvPr/>
        </p:nvSpPr>
        <p:spPr>
          <a:xfrm>
            <a:off x="511602" y="867471"/>
            <a:ext cx="9487951" cy="18036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a:p>
            <a:pPr algn="just"/>
            <a:endParaRPr lang="en-US" dirty="0"/>
          </a:p>
          <a:p>
            <a:r>
              <a:rPr lang="en-US" b="1" dirty="0"/>
              <a:t>Java (JVM) Memory Model</a:t>
            </a:r>
          </a:p>
          <a:p>
            <a:endParaRPr lang="en-US" b="1" dirty="0"/>
          </a:p>
          <a:p>
            <a:br>
              <a:rPr lang="en-US" dirty="0"/>
            </a:br>
            <a:endParaRPr lang="en-US" i="1" dirty="0"/>
          </a:p>
          <a:p>
            <a:pPr marL="285750" indent="-285750" algn="just">
              <a:buFont typeface="Arial" panose="020B0604020202020204" pitchFamily="34" charset="0"/>
              <a:buChar char="•"/>
            </a:pPr>
            <a:endParaRPr lang="en-US" dirty="0"/>
          </a:p>
          <a:p>
            <a:pPr algn="just"/>
            <a:endParaRPr lang="en-US" dirty="0"/>
          </a:p>
          <a:p>
            <a:pPr algn="just"/>
            <a:endParaRPr lang="en-US" dirty="0"/>
          </a:p>
          <a:p>
            <a:pPr algn="just"/>
            <a:endParaRPr lang="en-US" sz="3600" dirty="0"/>
          </a:p>
          <a:p>
            <a:pPr algn="just"/>
            <a:endParaRPr lang="en-US" sz="3600" dirty="0"/>
          </a:p>
        </p:txBody>
      </p:sp>
      <p:pic>
        <p:nvPicPr>
          <p:cNvPr id="1026" name="Picture 2" descr="Java Memory Model, JVM Memory Model, Memory Management in Java, Java Memory Management">
            <a:extLst>
              <a:ext uri="{FF2B5EF4-FFF2-40B4-BE49-F238E27FC236}">
                <a16:creationId xmlns:a16="http://schemas.microsoft.com/office/drawing/2014/main" id="{E7E65325-4E50-464A-9074-E64AF2D3C0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275" y="1568420"/>
            <a:ext cx="8180278" cy="3381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75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60C25D-E9DF-4C78-98DD-095FF06AEBAD}"/>
              </a:ext>
            </a:extLst>
          </p:cNvPr>
          <p:cNvSpPr/>
          <p:nvPr/>
        </p:nvSpPr>
        <p:spPr>
          <a:xfrm>
            <a:off x="647700" y="553641"/>
            <a:ext cx="9690100" cy="5632311"/>
          </a:xfrm>
          <a:prstGeom prst="rect">
            <a:avLst/>
          </a:prstGeom>
        </p:spPr>
        <p:txBody>
          <a:bodyPr wrap="square">
            <a:spAutoFit/>
          </a:bodyPr>
          <a:lstStyle/>
          <a:p>
            <a:pPr algn="just" fontAlgn="base">
              <a:buFont typeface="Arial" panose="020B0604020202020204" pitchFamily="34" charset="0"/>
              <a:buChar char="•"/>
            </a:pPr>
            <a:r>
              <a:rPr lang="en-US" u="sng" dirty="0">
                <a:solidFill>
                  <a:schemeClr val="lt1"/>
                </a:solidFill>
              </a:rPr>
              <a:t>Eden Space (heap): </a:t>
            </a:r>
          </a:p>
          <a:p>
            <a:pPr algn="just" fontAlgn="base">
              <a:buFont typeface="Arial" panose="020B0604020202020204" pitchFamily="34" charset="0"/>
              <a:buChar char="•"/>
            </a:pPr>
            <a:endParaRPr lang="en-US" dirty="0">
              <a:solidFill>
                <a:schemeClr val="lt1"/>
              </a:solidFill>
            </a:endParaRPr>
          </a:p>
          <a:p>
            <a:pPr algn="just" fontAlgn="base"/>
            <a:r>
              <a:rPr lang="en-US" dirty="0">
                <a:solidFill>
                  <a:schemeClr val="lt1"/>
                </a:solidFill>
              </a:rPr>
              <a:t>The pool from which memory is initially allocated for most objects.</a:t>
            </a:r>
          </a:p>
          <a:p>
            <a:pPr algn="just" fontAlgn="base"/>
            <a:endParaRPr lang="en-US" dirty="0">
              <a:solidFill>
                <a:schemeClr val="lt1"/>
              </a:solidFill>
            </a:endParaRPr>
          </a:p>
          <a:p>
            <a:pPr algn="just" fontAlgn="base"/>
            <a:r>
              <a:rPr lang="en-US" u="sng" dirty="0">
                <a:solidFill>
                  <a:schemeClr val="lt1"/>
                </a:solidFill>
              </a:rPr>
              <a:t>Survivor Space (heap): </a:t>
            </a:r>
          </a:p>
          <a:p>
            <a:pPr algn="just" fontAlgn="base"/>
            <a:endParaRPr lang="en-US" dirty="0">
              <a:solidFill>
                <a:schemeClr val="lt1"/>
              </a:solidFill>
            </a:endParaRPr>
          </a:p>
          <a:p>
            <a:pPr algn="just" fontAlgn="base"/>
            <a:r>
              <a:rPr lang="en-US" dirty="0">
                <a:solidFill>
                  <a:schemeClr val="lt1"/>
                </a:solidFill>
              </a:rPr>
              <a:t>The pool containing objects that have survived the garbage collection of the </a:t>
            </a:r>
          </a:p>
          <a:p>
            <a:pPr algn="just" fontAlgn="base"/>
            <a:r>
              <a:rPr lang="en-US" dirty="0">
                <a:solidFill>
                  <a:schemeClr val="lt1"/>
                </a:solidFill>
              </a:rPr>
              <a:t>Eden space.</a:t>
            </a:r>
          </a:p>
          <a:p>
            <a:pPr algn="just" fontAlgn="base"/>
            <a:endParaRPr lang="en-US" dirty="0">
              <a:solidFill>
                <a:schemeClr val="lt1"/>
              </a:solidFill>
            </a:endParaRPr>
          </a:p>
          <a:p>
            <a:pPr algn="just" fontAlgn="base"/>
            <a:r>
              <a:rPr lang="en-US" u="sng" dirty="0">
                <a:solidFill>
                  <a:schemeClr val="lt1"/>
                </a:solidFill>
              </a:rPr>
              <a:t>Tenured Generation (heap): </a:t>
            </a:r>
            <a:r>
              <a:rPr lang="en-US" dirty="0">
                <a:solidFill>
                  <a:schemeClr val="lt1"/>
                </a:solidFill>
              </a:rPr>
              <a:t>The pool containing objects that have existed for some time in the survivor space.</a:t>
            </a:r>
          </a:p>
          <a:p>
            <a:pPr algn="just" fontAlgn="base"/>
            <a:endParaRPr lang="en-US" dirty="0">
              <a:solidFill>
                <a:schemeClr val="lt1"/>
              </a:solidFill>
            </a:endParaRPr>
          </a:p>
          <a:p>
            <a:pPr algn="just" fontAlgn="base"/>
            <a:endParaRPr lang="en-US" dirty="0">
              <a:solidFill>
                <a:schemeClr val="lt1"/>
              </a:solidFill>
            </a:endParaRPr>
          </a:p>
          <a:p>
            <a:pPr algn="just" fontAlgn="base"/>
            <a:r>
              <a:rPr lang="en-US" u="sng" dirty="0">
                <a:solidFill>
                  <a:schemeClr val="lt1"/>
                </a:solidFill>
              </a:rPr>
              <a:t>Permanent Generation (non-heap): </a:t>
            </a:r>
            <a:r>
              <a:rPr lang="en-US" dirty="0">
                <a:solidFill>
                  <a:schemeClr val="lt1"/>
                </a:solidFill>
              </a:rPr>
              <a:t>The pool containing all the reflective data of the virtual machine itself, such as class and method objects. With Java VMs that use class data sharing, this generation is divided into read-only and read-write areas.</a:t>
            </a:r>
          </a:p>
          <a:p>
            <a:pPr algn="just" fontAlgn="base"/>
            <a:endParaRPr lang="en-US" dirty="0">
              <a:solidFill>
                <a:schemeClr val="lt1"/>
              </a:solidFill>
            </a:endParaRPr>
          </a:p>
          <a:p>
            <a:pPr algn="just" fontAlgn="base"/>
            <a:endParaRPr lang="en-US" dirty="0">
              <a:solidFill>
                <a:schemeClr val="lt1"/>
              </a:solidFill>
            </a:endParaRPr>
          </a:p>
          <a:p>
            <a:pPr algn="just" fontAlgn="base"/>
            <a:r>
              <a:rPr lang="en-US" u="sng" dirty="0">
                <a:solidFill>
                  <a:schemeClr val="lt1"/>
                </a:solidFill>
              </a:rPr>
              <a:t>Code Cache (non-heap): </a:t>
            </a:r>
            <a:r>
              <a:rPr lang="en-US" dirty="0">
                <a:solidFill>
                  <a:schemeClr val="lt1"/>
                </a:solidFill>
              </a:rPr>
              <a:t>The </a:t>
            </a:r>
            <a:r>
              <a:rPr lang="en-US" dirty="0" err="1">
                <a:solidFill>
                  <a:schemeClr val="lt1"/>
                </a:solidFill>
              </a:rPr>
              <a:t>HotSpot</a:t>
            </a:r>
            <a:r>
              <a:rPr lang="en-US" dirty="0">
                <a:solidFill>
                  <a:schemeClr val="lt1"/>
                </a:solidFill>
              </a:rPr>
              <a:t> Java VM also includes a code cache, containing memory that is used for compilation and storage of native code.</a:t>
            </a:r>
          </a:p>
        </p:txBody>
      </p:sp>
    </p:spTree>
    <p:extLst>
      <p:ext uri="{BB962C8B-B14F-4D97-AF65-F5344CB8AC3E}">
        <p14:creationId xmlns:p14="http://schemas.microsoft.com/office/powerpoint/2010/main" val="2479247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AD979-1920-478B-B2BE-76D04A07CBC4}"/>
              </a:ext>
            </a:extLst>
          </p:cNvPr>
          <p:cNvSpPr/>
          <p:nvPr/>
        </p:nvSpPr>
        <p:spPr>
          <a:xfrm>
            <a:off x="674496" y="3111849"/>
            <a:ext cx="9487951" cy="18036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a:p>
            <a:pPr algn="just"/>
            <a:r>
              <a:rPr lang="en-US" b="1" dirty="0"/>
              <a:t>YOUNG GENERATION</a:t>
            </a:r>
          </a:p>
          <a:p>
            <a:pPr algn="just"/>
            <a:endParaRPr lang="en-US" dirty="0"/>
          </a:p>
          <a:p>
            <a:pPr algn="just"/>
            <a:r>
              <a:rPr lang="en-US" dirty="0"/>
              <a:t>Young generation is the place where all the new objects are created. When young generation is filled, garbage collection is performed. This garbage collection is called </a:t>
            </a:r>
            <a:r>
              <a:rPr lang="en-US" b="1" dirty="0"/>
              <a:t>Minor GC</a:t>
            </a:r>
            <a:r>
              <a:rPr lang="en-US" dirty="0"/>
              <a:t>. Young Generation is divided into three parts – </a:t>
            </a:r>
            <a:r>
              <a:rPr lang="en-US" b="1" dirty="0"/>
              <a:t>Eden Memory</a:t>
            </a:r>
            <a:r>
              <a:rPr lang="en-US" dirty="0"/>
              <a:t> and two </a:t>
            </a:r>
            <a:r>
              <a:rPr lang="en-US" b="1" dirty="0"/>
              <a:t>Survivor Memory</a:t>
            </a:r>
            <a:r>
              <a:rPr lang="en-US" dirty="0"/>
              <a:t> spaces.</a:t>
            </a:r>
          </a:p>
          <a:p>
            <a:pPr algn="just"/>
            <a:endParaRPr lang="en-US" dirty="0"/>
          </a:p>
          <a:p>
            <a:pPr marL="285750" indent="-285750" algn="just">
              <a:buFont typeface="Arial" panose="020B0604020202020204" pitchFamily="34" charset="0"/>
              <a:buChar char="•"/>
            </a:pPr>
            <a:r>
              <a:rPr lang="en-US" dirty="0"/>
              <a:t>Most of the newly created objects are located in the Eden memory space.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When Eden space is filled with objects, Minor GC is performed and all the survivor objects are moved to one of the survivor spaces.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Minor GC also checks the survivor objects and move them to the other survivor space. So at a time, one of the survivor space is always empty.</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Objects that are survived after many cycles of GC, are moved to the Old generation memory space. Usually it’s done by setting a threshold for the age of the young generation objects before they become eligible to promote to Old generation.</a:t>
            </a:r>
          </a:p>
          <a:p>
            <a:pPr marL="285750" indent="-285750" algn="just">
              <a:buFont typeface="Arial" panose="020B0604020202020204" pitchFamily="34" charset="0"/>
              <a:buChar char="•"/>
            </a:pPr>
            <a:endParaRPr lang="en-US" dirty="0"/>
          </a:p>
          <a:p>
            <a:pPr algn="just"/>
            <a:endParaRPr lang="en-US" dirty="0"/>
          </a:p>
          <a:p>
            <a:pPr algn="just"/>
            <a:endParaRPr lang="en-US" dirty="0"/>
          </a:p>
          <a:p>
            <a:pPr algn="just"/>
            <a:endParaRPr lang="en-US" sz="3600" dirty="0"/>
          </a:p>
          <a:p>
            <a:pPr algn="just"/>
            <a:endParaRPr lang="en-US" sz="3600" dirty="0"/>
          </a:p>
        </p:txBody>
      </p:sp>
    </p:spTree>
    <p:extLst>
      <p:ext uri="{BB962C8B-B14F-4D97-AF65-F5344CB8AC3E}">
        <p14:creationId xmlns:p14="http://schemas.microsoft.com/office/powerpoint/2010/main" val="3340182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AD979-1920-478B-B2BE-76D04A07CBC4}"/>
              </a:ext>
            </a:extLst>
          </p:cNvPr>
          <p:cNvSpPr/>
          <p:nvPr/>
        </p:nvSpPr>
        <p:spPr>
          <a:xfrm>
            <a:off x="737639" y="3241169"/>
            <a:ext cx="9206104" cy="18036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a:p>
            <a:pPr algn="just"/>
            <a:r>
              <a:rPr lang="en-US" b="1" dirty="0"/>
              <a:t>OLD GENERATION</a:t>
            </a:r>
          </a:p>
          <a:p>
            <a:pPr algn="just"/>
            <a:endParaRPr lang="en-US" dirty="0"/>
          </a:p>
          <a:p>
            <a:pPr marL="285750" indent="-285750" algn="just">
              <a:buFont typeface="Arial" panose="020B0604020202020204" pitchFamily="34" charset="0"/>
              <a:buChar char="•"/>
            </a:pPr>
            <a:r>
              <a:rPr lang="en-US" dirty="0"/>
              <a:t>Old Generation memory contains the objects that are long lived and survived after many rounds of Minor GC. Usually garbage collection is performed in Old Generation memory when it’s full.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Typically, a threshold is set for young generation object and when that age is met, the object gets moved to the old generation.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Old Generation Garbage Collection is called </a:t>
            </a:r>
            <a:r>
              <a:rPr lang="en-US" b="1" dirty="0"/>
              <a:t>Major GC</a:t>
            </a:r>
            <a:r>
              <a:rPr lang="en-US" dirty="0"/>
              <a:t> and usually takes longer time.</a:t>
            </a:r>
          </a:p>
          <a:p>
            <a:pPr marL="285750" indent="-285750" algn="just">
              <a:buFont typeface="Arial" panose="020B0604020202020204" pitchFamily="34" charset="0"/>
              <a:buChar char="•"/>
            </a:pPr>
            <a:endParaRPr lang="en-US" dirty="0"/>
          </a:p>
          <a:p>
            <a:pPr algn="just"/>
            <a:r>
              <a:rPr lang="en-US" b="1" dirty="0"/>
              <a:t>PERMANENT GENERATION</a:t>
            </a:r>
          </a:p>
          <a:p>
            <a:pPr algn="just"/>
            <a:endParaRPr lang="en-US" dirty="0"/>
          </a:p>
          <a:p>
            <a:pPr marL="285750" indent="-285750" algn="just">
              <a:buFont typeface="Arial" panose="020B0604020202020204" pitchFamily="34" charset="0"/>
              <a:buChar char="•"/>
            </a:pPr>
            <a:r>
              <a:rPr lang="en-US" dirty="0"/>
              <a:t>Permanent Generation or “Perm Gen” contains the application metadata required by the JVM to describe the classes and methods used in the application. The Perm Gen is not part of Java Heap memory.</a:t>
            </a:r>
          </a:p>
          <a:p>
            <a:pPr algn="just"/>
            <a:endParaRPr lang="en-US" dirty="0"/>
          </a:p>
          <a:p>
            <a:pPr marL="285750" indent="-285750" algn="just">
              <a:buFont typeface="Arial" panose="020B0604020202020204" pitchFamily="34" charset="0"/>
              <a:buChar char="•"/>
            </a:pPr>
            <a:r>
              <a:rPr lang="en-US" dirty="0"/>
              <a:t>Perm Gen is populated by JVM at runtime based on the classes used by the application. Perm Gen also contains Java SE library classes and methods. Perm Gen objects are garbage collected in a full garbage collection.</a:t>
            </a:r>
          </a:p>
          <a:p>
            <a:pPr algn="just"/>
            <a:endParaRPr lang="en-US" dirty="0"/>
          </a:p>
          <a:p>
            <a:pPr algn="just"/>
            <a:endParaRPr lang="en-US" dirty="0"/>
          </a:p>
          <a:p>
            <a:pPr algn="just"/>
            <a:endParaRPr lang="en-US" sz="3600" dirty="0"/>
          </a:p>
          <a:p>
            <a:pPr algn="just"/>
            <a:endParaRPr lang="en-US" sz="3600" dirty="0"/>
          </a:p>
        </p:txBody>
      </p:sp>
    </p:spTree>
    <p:extLst>
      <p:ext uri="{BB962C8B-B14F-4D97-AF65-F5344CB8AC3E}">
        <p14:creationId xmlns:p14="http://schemas.microsoft.com/office/powerpoint/2010/main" val="117828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AD979-1920-478B-B2BE-76D04A07CBC4}"/>
              </a:ext>
            </a:extLst>
          </p:cNvPr>
          <p:cNvSpPr/>
          <p:nvPr/>
        </p:nvSpPr>
        <p:spPr>
          <a:xfrm>
            <a:off x="511602" y="1108771"/>
            <a:ext cx="9487951" cy="18036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a:p>
            <a:pPr algn="just"/>
            <a:endParaRPr lang="en-US" dirty="0"/>
          </a:p>
          <a:p>
            <a:r>
              <a:rPr lang="en-US" b="1" dirty="0"/>
              <a:t>Java Heap Memory Switches</a:t>
            </a:r>
          </a:p>
          <a:p>
            <a:endParaRPr lang="en-US" b="1" dirty="0"/>
          </a:p>
          <a:p>
            <a:r>
              <a:rPr lang="en-US" dirty="0"/>
              <a:t>Java provides a lot of memory switches that we can use to set the memory sizes and their ratios. </a:t>
            </a:r>
          </a:p>
          <a:p>
            <a:endParaRPr lang="en-US" b="1" dirty="0"/>
          </a:p>
          <a:p>
            <a:br>
              <a:rPr lang="en-US" dirty="0"/>
            </a:br>
            <a:endParaRPr lang="en-US" i="1" dirty="0"/>
          </a:p>
          <a:p>
            <a:pPr marL="285750" indent="-285750" algn="just">
              <a:buFont typeface="Arial" panose="020B0604020202020204" pitchFamily="34" charset="0"/>
              <a:buChar char="•"/>
            </a:pPr>
            <a:endParaRPr lang="en-US" dirty="0"/>
          </a:p>
          <a:p>
            <a:pPr algn="just"/>
            <a:endParaRPr lang="en-US" dirty="0"/>
          </a:p>
          <a:p>
            <a:pPr algn="just"/>
            <a:endParaRPr lang="en-US" dirty="0"/>
          </a:p>
          <a:p>
            <a:pPr algn="just"/>
            <a:endParaRPr lang="en-US" sz="3600" dirty="0"/>
          </a:p>
          <a:p>
            <a:pPr algn="just"/>
            <a:endParaRPr lang="en-US" sz="3600" dirty="0"/>
          </a:p>
        </p:txBody>
      </p:sp>
      <p:pic>
        <p:nvPicPr>
          <p:cNvPr id="2" name="Picture 1">
            <a:extLst>
              <a:ext uri="{FF2B5EF4-FFF2-40B4-BE49-F238E27FC236}">
                <a16:creationId xmlns:a16="http://schemas.microsoft.com/office/drawing/2014/main" id="{87415180-21B6-450A-A730-B103EAB7BD57}"/>
              </a:ext>
            </a:extLst>
          </p:cNvPr>
          <p:cNvPicPr>
            <a:picLocks noChangeAspect="1"/>
          </p:cNvPicPr>
          <p:nvPr/>
        </p:nvPicPr>
        <p:blipFill>
          <a:blip r:embed="rId2"/>
          <a:stretch>
            <a:fillRect/>
          </a:stretch>
        </p:blipFill>
        <p:spPr>
          <a:xfrm>
            <a:off x="975138" y="1654832"/>
            <a:ext cx="9769061" cy="5012668"/>
          </a:xfrm>
          <a:prstGeom prst="rect">
            <a:avLst/>
          </a:prstGeom>
        </p:spPr>
      </p:pic>
    </p:spTree>
    <p:extLst>
      <p:ext uri="{BB962C8B-B14F-4D97-AF65-F5344CB8AC3E}">
        <p14:creationId xmlns:p14="http://schemas.microsoft.com/office/powerpoint/2010/main" val="2644956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AD979-1920-478B-B2BE-76D04A07CBC4}"/>
              </a:ext>
            </a:extLst>
          </p:cNvPr>
          <p:cNvSpPr/>
          <p:nvPr/>
        </p:nvSpPr>
        <p:spPr>
          <a:xfrm>
            <a:off x="559839" y="2656969"/>
            <a:ext cx="9765262" cy="20547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a:p>
            <a:pPr algn="just"/>
            <a:r>
              <a:rPr lang="en-US" b="1" dirty="0"/>
              <a:t>GARBAGE COLLECTION</a:t>
            </a:r>
          </a:p>
          <a:p>
            <a:pPr algn="just"/>
            <a:endParaRPr lang="en-US" dirty="0"/>
          </a:p>
          <a:p>
            <a:pPr marL="285750" indent="-285750" algn="just">
              <a:buFont typeface="Arial" panose="020B0604020202020204" pitchFamily="34" charset="0"/>
              <a:buChar char="•"/>
            </a:pPr>
            <a:r>
              <a:rPr lang="en-US" dirty="0"/>
              <a:t>Java Garbage Collection is the process to identify and remove the unused objects from the memory and free space to be allocated to objects created in the future processing. One of the best feature of java programming language is the </a:t>
            </a:r>
            <a:r>
              <a:rPr lang="en-US" b="1" dirty="0"/>
              <a:t>automatic garbage collection</a:t>
            </a:r>
            <a:r>
              <a:rPr lang="en-US" dirty="0"/>
              <a:t>, unlike other programming languages such as C where memory allocation and deallocation is a manual process.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a:t>Garbage Collector</a:t>
            </a:r>
            <a:r>
              <a:rPr lang="en-US" dirty="0"/>
              <a:t> is the program running in the background that looks into all the objects in the memory and find out objects that are not referenced by any part of the program. All these unreferenced objects are deleted and space is reclaimed for allocation to other objects.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An in use object, or a referenced object, means that some part of your program still maintains a pointer to that object. An unused object, or unreferenced object, is no longer referenced by any part of your program. So the memory used by an unreferenced object can be reclaimed.</a:t>
            </a:r>
          </a:p>
          <a:p>
            <a:pPr algn="just"/>
            <a:endParaRPr lang="en-US" sz="3600" dirty="0"/>
          </a:p>
          <a:p>
            <a:pPr algn="just"/>
            <a:endParaRPr lang="en-US" sz="3600" dirty="0"/>
          </a:p>
        </p:txBody>
      </p:sp>
    </p:spTree>
    <p:extLst>
      <p:ext uri="{BB962C8B-B14F-4D97-AF65-F5344CB8AC3E}">
        <p14:creationId xmlns:p14="http://schemas.microsoft.com/office/powerpoint/2010/main" val="2493205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AD979-1920-478B-B2BE-76D04A07CBC4}"/>
              </a:ext>
            </a:extLst>
          </p:cNvPr>
          <p:cNvSpPr/>
          <p:nvPr/>
        </p:nvSpPr>
        <p:spPr>
          <a:xfrm>
            <a:off x="432838" y="1970064"/>
            <a:ext cx="10070061" cy="15683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a:p>
            <a:r>
              <a:rPr lang="en-US" b="1" dirty="0"/>
              <a:t>Step 1 : Marking</a:t>
            </a:r>
            <a:r>
              <a:rPr lang="en-US" dirty="0"/>
              <a:t>: This is the first step where garbage collector identifies which objects are in use and which ones are not in use.</a:t>
            </a:r>
          </a:p>
          <a:p>
            <a:endParaRPr lang="en-US" dirty="0"/>
          </a:p>
          <a:p>
            <a:endParaRPr lang="en-US" dirty="0"/>
          </a:p>
          <a:p>
            <a:endParaRPr lang="en-US" dirty="0"/>
          </a:p>
          <a:p>
            <a:pPr algn="just"/>
            <a:endParaRPr lang="en-US" dirty="0"/>
          </a:p>
          <a:p>
            <a:pPr algn="just"/>
            <a:endParaRPr lang="en-US" dirty="0"/>
          </a:p>
          <a:p>
            <a:pPr algn="just"/>
            <a:endParaRPr lang="en-US" dirty="0"/>
          </a:p>
          <a:p>
            <a:pPr marL="285750" indent="-285750" algn="just">
              <a:buFont typeface="Arial" panose="020B0604020202020204" pitchFamily="34" charset="0"/>
              <a:buChar char="•"/>
            </a:pPr>
            <a:endParaRPr lang="en-US" dirty="0"/>
          </a:p>
          <a:p>
            <a:pPr algn="just"/>
            <a:endParaRPr lang="en-US" dirty="0"/>
          </a:p>
          <a:p>
            <a:pPr algn="just"/>
            <a:endParaRPr lang="en-US" dirty="0"/>
          </a:p>
          <a:p>
            <a:pPr algn="just"/>
            <a:endParaRPr lang="en-US" sz="3600" dirty="0"/>
          </a:p>
          <a:p>
            <a:pPr algn="just"/>
            <a:endParaRPr lang="en-US" sz="3600" dirty="0"/>
          </a:p>
        </p:txBody>
      </p:sp>
      <p:pic>
        <p:nvPicPr>
          <p:cNvPr id="3074" name="Picture 2" descr="http://www.oracle.com/webfolder/technetwork/tutorials/obe/java/gc01/images/gcslides/Slide3.png">
            <a:extLst>
              <a:ext uri="{FF2B5EF4-FFF2-40B4-BE49-F238E27FC236}">
                <a16:creationId xmlns:a16="http://schemas.microsoft.com/office/drawing/2014/main" id="{9DF0A6DF-2E3D-44ED-A3A7-ABAD5C9557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584" t="6814" r="10972" b="25739"/>
          <a:stretch/>
        </p:blipFill>
        <p:spPr bwMode="auto">
          <a:xfrm>
            <a:off x="1854200" y="1663700"/>
            <a:ext cx="6807200" cy="3530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96F44E3-36AD-4F85-AE69-44F450248FA2}"/>
              </a:ext>
            </a:extLst>
          </p:cNvPr>
          <p:cNvSpPr/>
          <p:nvPr/>
        </p:nvSpPr>
        <p:spPr>
          <a:xfrm>
            <a:off x="546100" y="5419636"/>
            <a:ext cx="10070060" cy="646331"/>
          </a:xfrm>
          <a:prstGeom prst="rect">
            <a:avLst/>
          </a:prstGeom>
        </p:spPr>
        <p:txBody>
          <a:bodyPr wrap="square">
            <a:spAutoFit/>
          </a:bodyPr>
          <a:lstStyle/>
          <a:p>
            <a:r>
              <a:rPr lang="en-US" dirty="0"/>
              <a:t>All objects are scanned in the marking phase to make this determination. This can be a very time consuming process if all objects in a system must be scanned.</a:t>
            </a:r>
          </a:p>
        </p:txBody>
      </p:sp>
    </p:spTree>
    <p:extLst>
      <p:ext uri="{BB962C8B-B14F-4D97-AF65-F5344CB8AC3E}">
        <p14:creationId xmlns:p14="http://schemas.microsoft.com/office/powerpoint/2010/main" val="3920265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AD979-1920-478B-B2BE-76D04A07CBC4}"/>
              </a:ext>
            </a:extLst>
          </p:cNvPr>
          <p:cNvSpPr/>
          <p:nvPr/>
        </p:nvSpPr>
        <p:spPr>
          <a:xfrm>
            <a:off x="432838" y="2173264"/>
            <a:ext cx="10070061" cy="15683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Step 2 : Normal Deletion</a:t>
            </a:r>
            <a:r>
              <a:rPr lang="en-US" dirty="0"/>
              <a:t>: Garbage Collector removes the unused objects and reclaim the free space to be allocated to other objects. Normal deletion removes unreferenced objects leaving referenced objects and pointers to free space.</a:t>
            </a:r>
          </a:p>
          <a:p>
            <a:br>
              <a:rPr lang="en-US" dirty="0"/>
            </a:br>
            <a:endParaRPr lang="en-US" dirty="0"/>
          </a:p>
          <a:p>
            <a:endParaRPr lang="en-US" dirty="0"/>
          </a:p>
          <a:p>
            <a:pPr algn="just"/>
            <a:endParaRPr lang="en-US" dirty="0"/>
          </a:p>
          <a:p>
            <a:pPr algn="just"/>
            <a:endParaRPr lang="en-US" dirty="0"/>
          </a:p>
          <a:p>
            <a:pPr algn="just"/>
            <a:endParaRPr lang="en-US" dirty="0"/>
          </a:p>
          <a:p>
            <a:pPr marL="285750" indent="-285750" algn="just">
              <a:buFont typeface="Arial" panose="020B0604020202020204" pitchFamily="34" charset="0"/>
              <a:buChar char="•"/>
            </a:pPr>
            <a:endParaRPr lang="en-US" dirty="0"/>
          </a:p>
          <a:p>
            <a:pPr algn="just"/>
            <a:endParaRPr lang="en-US" dirty="0"/>
          </a:p>
          <a:p>
            <a:pPr algn="just"/>
            <a:endParaRPr lang="en-US" dirty="0"/>
          </a:p>
          <a:p>
            <a:pPr algn="just"/>
            <a:endParaRPr lang="en-US" sz="3600" dirty="0"/>
          </a:p>
          <a:p>
            <a:pPr algn="just"/>
            <a:endParaRPr lang="en-US" sz="3600" dirty="0"/>
          </a:p>
        </p:txBody>
      </p:sp>
      <p:pic>
        <p:nvPicPr>
          <p:cNvPr id="7170" name="Picture 2" descr="http://www.oracle.com/webfolder/technetwork/tutorials/obe/java/gc01/images/gcslides/Slide1b.png">
            <a:extLst>
              <a:ext uri="{FF2B5EF4-FFF2-40B4-BE49-F238E27FC236}">
                <a16:creationId xmlns:a16="http://schemas.microsoft.com/office/drawing/2014/main" id="{FCA826CC-82C3-4894-85D4-C2AE8F96EC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421" t="-2318" r="10290" b="32561"/>
          <a:stretch/>
        </p:blipFill>
        <p:spPr bwMode="auto">
          <a:xfrm>
            <a:off x="1689101" y="1696279"/>
            <a:ext cx="8329542" cy="5030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0582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238</TotalTime>
  <Words>803</Words>
  <Application>Microsoft Office PowerPoint</Application>
  <PresentationFormat>Widescreen</PresentationFormat>
  <Paragraphs>145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Akshaya Gowri</dc:creator>
  <cp:lastModifiedBy>Akshaya Bindugowri</cp:lastModifiedBy>
  <cp:revision>15</cp:revision>
  <dcterms:created xsi:type="dcterms:W3CDTF">2018-07-26T08:11:00Z</dcterms:created>
  <dcterms:modified xsi:type="dcterms:W3CDTF">2018-08-06T09:44:20Z</dcterms:modified>
</cp:coreProperties>
</file>