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9" r:id="rId4"/>
    <p:sldId id="258" r:id="rId5"/>
    <p:sldId id="257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mafTools" TargetMode="External"/><Relationship Id="rId2" Type="http://schemas.openxmlformats.org/officeDocument/2006/relationships/hyperlink" Target="http://compgen.cshl.edu/pha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mparativeGenomicsToolkit/maf_stre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ature.com/articles/s41586-020-2871-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arativeGenomicsToolkit/cactus" TargetMode="External"/><Relationship Id="rId2" Type="http://schemas.openxmlformats.org/officeDocument/2006/relationships/hyperlink" Target="https://ftp.ensembl.org/pub/rapid-release/data_files/multi/hal_files/Coleoptera_36-way_20230217.h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C93-A7BE-5621-03C9-124CB4F5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75276"/>
          </a:xfrm>
        </p:spPr>
        <p:txBody>
          <a:bodyPr>
            <a:normAutofit fontScale="90000"/>
          </a:bodyPr>
          <a:lstStyle/>
          <a:p>
            <a:r>
              <a:rPr lang="en-CH" dirty="0"/>
              <a:t>Aligning whole genomes with cactus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5EFD-722C-F093-3F55-26659E8F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10491"/>
            <a:ext cx="10993546" cy="875276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tx1"/>
                </a:solidFill>
              </a:rPr>
              <a:t>Chiara Bortoluzzi, PhD</a:t>
            </a:r>
          </a:p>
          <a:p>
            <a:r>
              <a:rPr lang="en-CH" dirty="0">
                <a:solidFill>
                  <a:schemeClr val="tx1"/>
                </a:solidFill>
              </a:rPr>
              <a:t>ETH Zürich, Switzerland</a:t>
            </a:r>
          </a:p>
        </p:txBody>
      </p:sp>
    </p:spTree>
    <p:extLst>
      <p:ext uri="{BB962C8B-B14F-4D97-AF65-F5344CB8AC3E}">
        <p14:creationId xmlns:p14="http://schemas.microsoft.com/office/powerpoint/2010/main" val="379935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546F-1645-C4D2-233F-C1E73670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3/n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011F-11C3-4BB6-D00A-4BF8E75F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75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xport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sequences of genome or subtree of genomes from HAL database FASTA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hal2fasta $HAL $genome –sequence 1 –length 1000000 &gt; $genome.1.1000000.fa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Count alignment depth. By default, this is a count of the number of other unique genomes each base aligns to, including ancestral genomes.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halAlignmentDepth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--step 1 --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outWiggle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chr1.0.1000000.wig $HAL $genome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Transform WIG to BED: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cat chr1.0.1000000.wig | while read </a:t>
            </a:r>
            <a:r>
              <a:rPr lang="en-GB" sz="1400" b="1" i="1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line;do</a:t>
            </a:r>
            <a:r>
              <a:rPr lang="en-GB" sz="1400" b="1" i="1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 awk ‘OFS=“\t”{print 1, NR-1, NR, $line}';done &gt; chr1.0.1000000.bed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D55F-3DB0-2695-4E7A-29A3DEF7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4/n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13A-45ED-FF52-18E5-CF625B03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Extract single copy regions (in BED format)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halSingleCopyRegionsExtract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1 --start 0 --length 1000000 $HAL $genome &gt;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genome.singleCopyRegions.bed</a:t>
            </a: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Calculate coverage by sampling bases (by default: 1000000 bases)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halCoverage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numSamples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100000 &gt; $genome.100000.coverage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32C7-8FC4-18E2-A0E3-707A308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5/n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C42E-AEAD-8D4D-A704-3742A4FA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86722"/>
            <a:ext cx="11029615" cy="3372077"/>
          </a:xfrm>
        </p:spPr>
        <p:txBody>
          <a:bodyPr>
            <a:noAutofit/>
          </a:bodyPr>
          <a:lstStyle/>
          <a:p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Map BED or PSL genome interval coordinates between two genomes</a:t>
            </a: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halLiftover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outPSL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source.bed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target_genome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target.bed</a:t>
            </a: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PSL output can be used in </a:t>
            </a:r>
            <a:r>
              <a:rPr lang="en-GB" sz="1400" b="1" i="1" dirty="0" err="1">
                <a:latin typeface="Avenir Book" panose="02000503020000020003" pitchFamily="2" charset="0"/>
              </a:rPr>
              <a:t>axtChain</a:t>
            </a:r>
            <a:r>
              <a:rPr lang="en-GB" sz="1400" dirty="0">
                <a:latin typeface="Avenir Book" panose="02000503020000020003" pitchFamily="2" charset="0"/>
              </a:rPr>
              <a:t> to generate a pairwise alignment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  <a:sym typeface="Wingdings" pitchFamily="2" charset="2"/>
            </a:endParaRP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Most comparative genomics programmes require a multiple sequence alignment in MAF format. </a:t>
            </a:r>
          </a:p>
          <a:p>
            <a:pPr marL="0" indent="0">
              <a:buNone/>
            </a:pP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h</a:t>
            </a:r>
            <a:r>
              <a:rPr lang="en-CH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al2maf 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refSequence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1 –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refGenome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–start 0 --length 1000000 --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noAncestors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onlyOrthologs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$genome.1.1000000.maf</a:t>
            </a: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GB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8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882-0222-1E74-F919-67CA8A03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Useful resources to work with an alignment in MAF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76BF-C20A-7B16-AE78-4214E06E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Analysis with Space/Time models (PHAST):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http://compgen.cshl.edu/phast/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MAFTools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https://github.com/ComparativeGenomicsToolkit/mafTools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venir Book" panose="02000503020000020003" pitchFamily="2" charset="0"/>
              </a:rPr>
              <a:t>Maf_stream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https://github.com/ComparativeGenomicsToolkit/maf_stream</a:t>
            </a:r>
            <a:endParaRPr lang="en-GB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7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BF6F-F695-94C8-D1D0-0CE452A6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545A-4858-781E-736E-8DACFC88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668"/>
            <a:ext cx="11029615" cy="101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Paper of reference: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https://www.nature.com/articles/s41586-020-2871-y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4182F-8E2D-C998-E412-A9C4C836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00" y="2814985"/>
            <a:ext cx="7772400" cy="37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3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050E1-4EF3-3E58-116A-662572991256}"/>
              </a:ext>
            </a:extLst>
          </p:cNvPr>
          <p:cNvSpPr/>
          <p:nvPr/>
        </p:nvSpPr>
        <p:spPr>
          <a:xfrm>
            <a:off x="468351" y="2113590"/>
            <a:ext cx="11273883" cy="1878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B7DC6-B9A4-0232-0643-820E604B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rogressive cactus -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8851-C516-B419-6460-5F8C225E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NEWICK tree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N</a:t>
            </a: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ame1 path1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Name2 path2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  <a:p>
            <a:pPr marL="0" indent="0">
              <a:buNone/>
            </a:pPr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NameN pathN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in NEWICK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phylogenetic tree should represent – as much as the possible – the “true” evolutionary relationships between species</a:t>
            </a:r>
          </a:p>
          <a:p>
            <a:pPr marL="0" indent="0">
              <a:buNone/>
            </a:pPr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dirty="0">
                <a:solidFill>
                  <a:schemeClr val="tx1"/>
                </a:solidFill>
                <a:latin typeface="Avenir Book" panose="02000503020000020003" pitchFamily="2" charset="0"/>
              </a:rPr>
              <a:t>Genome assemblies in FASTA format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genome assemblies should be soft-masked (i.e., repeats in smallcase letters)</a:t>
            </a:r>
          </a:p>
        </p:txBody>
      </p:sp>
    </p:spTree>
    <p:extLst>
      <p:ext uri="{BB962C8B-B14F-4D97-AF65-F5344CB8AC3E}">
        <p14:creationId xmlns:p14="http://schemas.microsoft.com/office/powerpoint/2010/main" val="4415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4FE7046-C7BB-C958-0F28-96216E7F9273}"/>
              </a:ext>
            </a:extLst>
          </p:cNvPr>
          <p:cNvSpPr/>
          <p:nvPr/>
        </p:nvSpPr>
        <p:spPr>
          <a:xfrm>
            <a:off x="479502" y="2709746"/>
            <a:ext cx="11385396" cy="2720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6833-1214-A850-BFAE-B2EA2700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Progressive cactus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BC6C-1046-B5A6-3D65-FE063C16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2180496"/>
            <a:ext cx="11273883" cy="443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((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:0.144018,(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:0.084509,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:0.091589):0.271974):0.020593,(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:0.18908,</a:t>
            </a:r>
            <a:r>
              <a:rPr lang="en-GB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:0.16303):0.032898);</a:t>
            </a:r>
          </a:p>
          <a:p>
            <a:pPr marL="0" indent="0">
              <a:buNone/>
            </a:pP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simHuman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/path/to/genome/simHuman.chr6.fasta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simMouse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/path/to/genome/simMouse.chr6.fasta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simRat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/path/to/genome/simRat.chr6.fasta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simCow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/path/to/genome/simCow.chr6.fasta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simDog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/path/to/genome/ simDog.chr6.fasta</a:t>
            </a: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400" b="1" dirty="0">
              <a:solidFill>
                <a:schemeClr val="accent3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RUN </a:t>
            </a:r>
            <a:r>
              <a:rPr lang="en-CH" sz="1400" dirty="0">
                <a:solidFill>
                  <a:schemeClr val="tx1"/>
                </a:solidFill>
                <a:latin typeface="Avenir Book" panose="02000503020000020003" pitchFamily="2" charset="0"/>
              </a:rPr>
              <a:t>: 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cactus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jobStore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evolverMammals.txt</a:t>
            </a: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venir Book" panose="02000503020000020003" pitchFamily="2" charset="0"/>
              </a:rPr>
              <a:t>evolverMammals.hal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20101-51D0-789A-7F76-19D1454437BB}"/>
              </a:ext>
            </a:extLst>
          </p:cNvPr>
          <p:cNvSpPr txBox="1"/>
          <p:nvPr/>
        </p:nvSpPr>
        <p:spPr>
          <a:xfrm>
            <a:off x="5586760" y="4674698"/>
            <a:ext cx="602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ATTENTION</a:t>
            </a:r>
            <a:r>
              <a:rPr lang="en-CH" sz="1400" dirty="0">
                <a:latin typeface="Avenir Book" panose="02000503020000020003" pitchFamily="2" charset="0"/>
              </a:rPr>
              <a:t>: make sure that the species name in the guide tree is the same as the genome assembly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6A908-1AA0-A018-834B-62A95337C246}"/>
              </a:ext>
            </a:extLst>
          </p:cNvPr>
          <p:cNvSpPr txBox="1"/>
          <p:nvPr/>
        </p:nvSpPr>
        <p:spPr>
          <a:xfrm>
            <a:off x="6542049" y="2091288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Phylogenetic tree to be used as guide tree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895D7-9E42-082D-2AC6-C3185A774963}"/>
              </a:ext>
            </a:extLst>
          </p:cNvPr>
          <p:cNvSpPr txBox="1"/>
          <p:nvPr/>
        </p:nvSpPr>
        <p:spPr>
          <a:xfrm>
            <a:off x="5586760" y="4102296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solidFill>
                  <a:schemeClr val="accent3"/>
                </a:solidFill>
                <a:latin typeface="Avenir Book" panose="02000503020000020003" pitchFamily="2" charset="0"/>
              </a:rPr>
              <a:t>Genome assemblies in FASTA format</a:t>
            </a:r>
            <a:endParaRPr lang="en-CH" sz="1400" dirty="0">
              <a:solidFill>
                <a:schemeClr val="accent3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A7B291-B21B-F369-200E-82A020F3AE2D}"/>
              </a:ext>
            </a:extLst>
          </p:cNvPr>
          <p:cNvCxnSpPr>
            <a:cxnSpLocks/>
          </p:cNvCxnSpPr>
          <p:nvPr/>
        </p:nvCxnSpPr>
        <p:spPr>
          <a:xfrm flipH="1">
            <a:off x="7527073" y="2354461"/>
            <a:ext cx="156117" cy="36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1134C0-EE18-B209-B79E-08DD9E458E81}"/>
              </a:ext>
            </a:extLst>
          </p:cNvPr>
          <p:cNvCxnSpPr>
            <a:cxnSpLocks/>
          </p:cNvCxnSpPr>
          <p:nvPr/>
        </p:nvCxnSpPr>
        <p:spPr>
          <a:xfrm flipH="1">
            <a:off x="4300654" y="4256988"/>
            <a:ext cx="125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9DC7-2753-26DF-AD80-E090B92F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6805-46ED-0BB5-BD4A-E4B2CC4C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816"/>
          </a:xfrm>
        </p:spPr>
        <p:txBody>
          <a:bodyPr>
            <a:normAutofit/>
          </a:bodyPr>
          <a:lstStyle/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Download cactus alignment in HAL format from Ensembl Rapid Release (this </a:t>
            </a:r>
            <a:r>
              <a:rPr lang="en-CH" sz="1600">
                <a:solidFill>
                  <a:schemeClr val="tx1"/>
                </a:solidFill>
                <a:latin typeface="Avenir Book" panose="02000503020000020003" pitchFamily="2" charset="0"/>
              </a:rPr>
              <a:t>is going to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take )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https://ftp.ensembl.org/pub/rapid-release/data_files/multi/hal_files/Coleoptera_36-way_20230217.hal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Install cactus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https://github.com/ComparativeGenomicsToolkit/cactus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!! When running cactus and its utilities, remember to activate the virtual environment by simply typing</a:t>
            </a:r>
          </a:p>
          <a:p>
            <a:pPr marL="0" indent="0">
              <a:buNone/>
            </a:pP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600" u="sng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want to deactivate the virtual environment, simpy type </a:t>
            </a:r>
            <a:r>
              <a:rPr lang="en-CH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deactivate</a:t>
            </a:r>
          </a:p>
          <a:p>
            <a:pPr marL="0" indent="0"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0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3C38-3812-8869-A867-1C4C553A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Install cactus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F866-94FD-2EC5-004E-B77E7B69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8233"/>
            <a:ext cx="11029615" cy="4047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going to create another directory where we will install cactus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–p programme &amp;&amp; cd programme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# </a:t>
            </a: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Export PATH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export PATH="/workspace/</a:t>
            </a: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/bin:$PATH”</a:t>
            </a:r>
          </a:p>
          <a:p>
            <a:pPr marL="0" indent="0">
              <a:buNone/>
            </a:pPr>
            <a:endParaRPr lang="en-GB" sz="16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# Let’s install a few more dependencies (this step is normally not necessary when installing cactus on a server! 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gxx_linux-64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conda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install –c anaconda hdf5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Avenir Book" panose="02000503020000020003" pitchFamily="2" charset="0"/>
              </a:rPr>
              <a:t>sudo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 apt-get install python3-pip</a:t>
            </a:r>
          </a:p>
        </p:txBody>
      </p:sp>
    </p:spTree>
    <p:extLst>
      <p:ext uri="{BB962C8B-B14F-4D97-AF65-F5344CB8AC3E}">
        <p14:creationId xmlns:p14="http://schemas.microsoft.com/office/powerpoint/2010/main" val="235020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1C37-EF1D-2231-DECA-783F69E2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nstall cactus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E248-7764-DBF5-3593-9948052B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2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sz="1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Download cactus from the GitHub repository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git clone https://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github.com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ComparativeGenomicsToolkit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cactus.git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--recursive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latin typeface="Avenir Book" panose="02000503020000020003" pitchFamily="2" charset="0"/>
              </a:rPr>
              <a:t># Install virtual environment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cd cactus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virtualenv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-p python3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)/bin:\$PATH"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echo "export PYTHONPATH=$(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pwd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)/lib:\$PYTHONPATH" &gt;&gt;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source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cactus_env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/bin/activate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setuptools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pip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.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python3 -m pip install -U -r ./toil-</a:t>
            </a:r>
            <a:r>
              <a:rPr lang="en-GB" sz="1800" dirty="0" err="1">
                <a:solidFill>
                  <a:schemeClr val="tx1"/>
                </a:solidFill>
                <a:latin typeface="Avenir Book" panose="02000503020000020003" pitchFamily="2" charset="0"/>
              </a:rPr>
              <a:t>requirement.txt</a:t>
            </a:r>
            <a:r>
              <a:rPr lang="en-GB" sz="18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venir Book" panose="02000503020000020003" pitchFamily="2" charset="0"/>
              </a:rPr>
              <a:t>make –j 8</a:t>
            </a:r>
            <a:endParaRPr lang="en-GB" sz="1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2305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7545-965F-4877-6213-7DD3661E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 with the cactus alignment 1/n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9810-0D73-B176-8F7A-60E6CD6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The output file in HAL format represents the multiple sequence alignment. It includes all input and inferred ancestral sequences.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We can access the HAL file using the set of </a:t>
            </a:r>
            <a:r>
              <a:rPr lang="en-GB" sz="1600" u="sng" dirty="0">
                <a:solidFill>
                  <a:schemeClr val="tx1"/>
                </a:solidFill>
                <a:latin typeface="Avenir Book" panose="02000503020000020003" pitchFamily="2" charset="0"/>
              </a:rPr>
              <a:t>HAL tools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that are included in cactus either as static binaries for the binary release or within the Docker image for the Docker release.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CH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Avenir Book" panose="02000503020000020003" pitchFamily="2" charset="0"/>
              </a:rPr>
              <a:t>The first thing we need to do is to check that the HAL database is valid</a:t>
            </a:r>
            <a:endParaRPr lang="en-CH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GB" sz="14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halValidate</a:t>
            </a:r>
            <a:r>
              <a:rPr lang="en-GB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$HAL </a:t>
            </a:r>
            <a:endParaRPr lang="en-GB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6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0B5-DE79-3102-122D-1022D85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CH" dirty="0"/>
              <a:t>orking with cactus alignment 2/n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B060-8F6D-BD20-FF6E-A6FADC79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83345" cy="44990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a list of genomes in alignment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--genomes $HAL 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genomes.txt</a:t>
            </a: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Avenir Book" panose="02000503020000020003" pitchFamily="2" charset="0"/>
              </a:rPr>
              <a:t>phylogenetic tree (including ancestral genomes)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–tree $HAL&gt; 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tree.nh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root genome name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–root $HAL</a:t>
            </a:r>
          </a:p>
          <a:p>
            <a:pPr>
              <a:lnSpc>
                <a:spcPct val="170000"/>
              </a:lnSpc>
            </a:pP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Print sequences of a given genome in BED format (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CH" sz="1600" dirty="0">
                <a:solidFill>
                  <a:schemeClr val="accent2"/>
                </a:solidFill>
                <a:latin typeface="Avenir Book" panose="02000503020000020003" pitchFamily="2" charset="0"/>
              </a:rPr>
              <a:t>make sure that you use the name of the species as it appears in the HAL alignment. </a:t>
            </a:r>
            <a:r>
              <a:rPr lang="en-CH" sz="1600" dirty="0">
                <a:solidFill>
                  <a:schemeClr val="tx1"/>
                </a:solidFill>
                <a:latin typeface="Avenir Book" panose="02000503020000020003" pitchFamily="2" charset="0"/>
              </a:rPr>
              <a:t>If you don’t remember it, then run the command above to print the list of genomes in alignment)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halStats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--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bedSequences</a:t>
            </a:r>
            <a:r>
              <a:rPr lang="en-GB" sz="16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$genome $HAL &gt; $</a:t>
            </a:r>
            <a:r>
              <a:rPr lang="en-GB" sz="1600" b="1" i="1" dirty="0" err="1">
                <a:solidFill>
                  <a:schemeClr val="tx1"/>
                </a:solidFill>
                <a:latin typeface="Avenir Book" panose="02000503020000020003" pitchFamily="2" charset="0"/>
              </a:rPr>
              <a:t>genome.bed</a:t>
            </a:r>
            <a:endParaRPr lang="en-GB" sz="1600" b="1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CH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17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238</TotalTime>
  <Words>1069</Words>
  <Application>Microsoft Macintosh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Avenir Book</vt:lpstr>
      <vt:lpstr>Gill Sans MT</vt:lpstr>
      <vt:lpstr>Wingdings 2</vt:lpstr>
      <vt:lpstr>Dividend</vt:lpstr>
      <vt:lpstr>Aligning whole genomes with cactus – part 2</vt:lpstr>
      <vt:lpstr>Progressive cactus</vt:lpstr>
      <vt:lpstr>Progressive cactus - Input files</vt:lpstr>
      <vt:lpstr>Progressive cactus</vt:lpstr>
      <vt:lpstr>Dataset</vt:lpstr>
      <vt:lpstr>Install cactus – part 1</vt:lpstr>
      <vt:lpstr>Install cactus – part 2</vt:lpstr>
      <vt:lpstr>Work with the cactus alignment 1/n</vt:lpstr>
      <vt:lpstr>Working with cactus alignment 2/n</vt:lpstr>
      <vt:lpstr>Working with cactus alignment 3/n</vt:lpstr>
      <vt:lpstr>Working with cactus alignment 4/n</vt:lpstr>
      <vt:lpstr>Working with cactus alignment 5/n</vt:lpstr>
      <vt:lpstr>Useful resources to work with an alignment in MAF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whole genomes with cactus – part 2</dc:title>
  <dc:creator>Bortoluzzi  Chiara</dc:creator>
  <cp:lastModifiedBy>Bortoluzzi  Chiara</cp:lastModifiedBy>
  <cp:revision>6</cp:revision>
  <dcterms:created xsi:type="dcterms:W3CDTF">2023-09-22T07:33:33Z</dcterms:created>
  <dcterms:modified xsi:type="dcterms:W3CDTF">2023-09-22T13:43:35Z</dcterms:modified>
</cp:coreProperties>
</file>