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66" r:id="rId3"/>
    <p:sldId id="269" r:id="rId4"/>
    <p:sldId id="282" r:id="rId5"/>
    <p:sldId id="270" r:id="rId6"/>
    <p:sldId id="271" r:id="rId7"/>
    <p:sldId id="273" r:id="rId8"/>
    <p:sldId id="279" r:id="rId9"/>
    <p:sldId id="283" r:id="rId10"/>
    <p:sldId id="259" r:id="rId11"/>
    <p:sldId id="258" r:id="rId12"/>
    <p:sldId id="274" r:id="rId13"/>
    <p:sldId id="275" r:id="rId14"/>
    <p:sldId id="284" r:id="rId15"/>
    <p:sldId id="285" r:id="rId16"/>
    <p:sldId id="277" r:id="rId17"/>
    <p:sldId id="276" r:id="rId18"/>
    <p:sldId id="256" r:id="rId19"/>
    <p:sldId id="257" r:id="rId20"/>
    <p:sldId id="267" r:id="rId21"/>
    <p:sldId id="268" r:id="rId22"/>
    <p:sldId id="260" r:id="rId23"/>
    <p:sldId id="261" r:id="rId24"/>
    <p:sldId id="262" r:id="rId25"/>
    <p:sldId id="263" r:id="rId26"/>
    <p:sldId id="264" r:id="rId27"/>
    <p:sldId id="265" r:id="rId28"/>
    <p:sldId id="280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7"/>
    <p:restoredTop sz="95909"/>
  </p:normalViewPr>
  <p:slideViewPr>
    <p:cSldViewPr snapToGrid="0">
      <p:cViewPr varScale="1">
        <p:scale>
          <a:sx n="214" d="100"/>
          <a:sy n="21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cactus" TargetMode="External"/><Relationship Id="rId2" Type="http://schemas.openxmlformats.org/officeDocument/2006/relationships/hyperlink" Target="https://ftp.ensembl.org/pub/rapid-release/data_files/multi/hal_files/Coleoptera_36-way_20230217.h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ture.com/articles/s41586-020-2871-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mafTools" TargetMode="External"/><Relationship Id="rId2" Type="http://schemas.openxmlformats.org/officeDocument/2006/relationships/hyperlink" Target="http://compgen.cshl.edu/ph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parativeGenomicsToolkit/maf_strea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/>
          </a:bodyPr>
          <a:lstStyle/>
          <a:p>
            <a:r>
              <a:rPr lang="en-GB" dirty="0"/>
              <a:t>Running</a:t>
            </a:r>
            <a:r>
              <a:rPr lang="en-CH"/>
              <a:t> cactus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Thiago A. L. GENEZ</a:t>
            </a:r>
            <a:r>
              <a:rPr lang="en-CH">
                <a:solidFill>
                  <a:schemeClr val="tx1"/>
                </a:solidFill>
              </a:rPr>
              <a:t>, </a:t>
            </a:r>
            <a:r>
              <a:rPr lang="en-CH" dirty="0">
                <a:solidFill>
                  <a:schemeClr val="tx1"/>
                </a:solidFill>
              </a:rPr>
              <a:t>PhD</a:t>
            </a:r>
          </a:p>
          <a:p>
            <a:r>
              <a:rPr lang="en-GB" dirty="0" err="1">
                <a:solidFill>
                  <a:schemeClr val="tx1"/>
                </a:solidFill>
              </a:rPr>
              <a:t>Embl-ebi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Hinxton</a:t>
            </a:r>
            <a:r>
              <a:rPr lang="en-GB" dirty="0">
                <a:solidFill>
                  <a:schemeClr val="tx1"/>
                </a:solidFill>
              </a:rPr>
              <a:t>, Cambridgeshire</a:t>
            </a:r>
            <a:endParaRPr lang="en-CH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8B672-4CB4-58E9-721D-37B8BC8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71" y="981238"/>
            <a:ext cx="4019463" cy="122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1C612-A131-F719-44FA-8C3B5C9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71" y="2184313"/>
            <a:ext cx="3277035" cy="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050E1-4EF3-3E58-116A-662572991256}"/>
              </a:ext>
            </a:extLst>
          </p:cNvPr>
          <p:cNvSpPr/>
          <p:nvPr/>
        </p:nvSpPr>
        <p:spPr>
          <a:xfrm>
            <a:off x="468351" y="2113590"/>
            <a:ext cx="11273883" cy="1878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7DC6-B9A4-0232-0643-820E604B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rogressive cactus -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51-C516-B419-6460-5F8C225E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NEWICK tree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N</a:t>
            </a: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ame1 path1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Name2 path2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NameN pathN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in NEWICK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phylogenetic tree should represent – as much as the possible – the “true” evolutionary relationships between species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Genome assemblies in FASTA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genome assemblies should be soft-masked (i.e., repeats in smallcase letters)</a:t>
            </a:r>
          </a:p>
        </p:txBody>
      </p:sp>
    </p:spTree>
    <p:extLst>
      <p:ext uri="{BB962C8B-B14F-4D97-AF65-F5344CB8AC3E}">
        <p14:creationId xmlns:p14="http://schemas.microsoft.com/office/powerpoint/2010/main" val="369377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4FE7046-C7BB-C958-0F28-96216E7F9273}"/>
              </a:ext>
            </a:extLst>
          </p:cNvPr>
          <p:cNvSpPr/>
          <p:nvPr/>
        </p:nvSpPr>
        <p:spPr>
          <a:xfrm>
            <a:off x="479502" y="2709746"/>
            <a:ext cx="11385396" cy="272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6833-1214-A850-BFAE-B2EA2700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C6C-1046-B5A6-3D65-FE063C1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180496"/>
            <a:ext cx="11273883" cy="443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dirty="0">
              <a:solidFill>
                <a:schemeClr val="accent3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RUN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cactus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jobStore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evolverMammals.txt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evolverMammals.hal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20101-51D0-789A-7F76-19D1454437BB}"/>
              </a:ext>
            </a:extLst>
          </p:cNvPr>
          <p:cNvSpPr txBox="1"/>
          <p:nvPr/>
        </p:nvSpPr>
        <p:spPr>
          <a:xfrm>
            <a:off x="5586760" y="4674698"/>
            <a:ext cx="602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ATTENTION</a:t>
            </a:r>
            <a:r>
              <a:rPr lang="en-CH" sz="1400" dirty="0">
                <a:latin typeface="Avenir Book" panose="02000503020000020003" pitchFamily="2" charset="0"/>
              </a:rPr>
              <a:t>: make sure that the species name in the guide tree is the same as the genome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A908-1AA0-A018-834B-62A95337C246}"/>
              </a:ext>
            </a:extLst>
          </p:cNvPr>
          <p:cNvSpPr txBox="1"/>
          <p:nvPr/>
        </p:nvSpPr>
        <p:spPr>
          <a:xfrm>
            <a:off x="6542049" y="2091288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Phylogenetic tree to be used as guide tree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95D7-9E42-082D-2AC6-C3185A774963}"/>
              </a:ext>
            </a:extLst>
          </p:cNvPr>
          <p:cNvSpPr txBox="1"/>
          <p:nvPr/>
        </p:nvSpPr>
        <p:spPr>
          <a:xfrm>
            <a:off x="5586760" y="410229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Genome assemblies in FASTA format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A7B291-B21B-F369-200E-82A020F3AE2D}"/>
              </a:ext>
            </a:extLst>
          </p:cNvPr>
          <p:cNvCxnSpPr>
            <a:cxnSpLocks/>
          </p:cNvCxnSpPr>
          <p:nvPr/>
        </p:nvCxnSpPr>
        <p:spPr>
          <a:xfrm flipH="1">
            <a:off x="7527073" y="2354461"/>
            <a:ext cx="156117" cy="36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134C0-EE18-B209-B79E-08DD9E458E81}"/>
              </a:ext>
            </a:extLst>
          </p:cNvPr>
          <p:cNvCxnSpPr>
            <a:cxnSpLocks/>
          </p:cNvCxnSpPr>
          <p:nvPr/>
        </p:nvCxnSpPr>
        <p:spPr>
          <a:xfrm flipH="1">
            <a:off x="4300654" y="4256988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2068579"/>
            <a:ext cx="11029615" cy="439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cactus-prepare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/workspace/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cactus_install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/cactus/examples/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evolverMammals.txt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outSeqFile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final_alignment.hal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preprocessBatchSize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1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cactusOptions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'--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0'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blastCores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alignCores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&gt;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commands.txt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72CC-D738-1235-6465-6E31592EA10B}"/>
              </a:ext>
            </a:extLst>
          </p:cNvPr>
          <p:cNvSpPr txBox="1"/>
          <p:nvPr/>
        </p:nvSpPr>
        <p:spPr>
          <a:xfrm>
            <a:off x="7364848" y="3245726"/>
            <a:ext cx="482715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60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</p:txBody>
      </p:sp>
    </p:spTree>
    <p:extLst>
      <p:ext uri="{BB962C8B-B14F-4D97-AF65-F5344CB8AC3E}">
        <p14:creationId xmlns:p14="http://schemas.microsoft.com/office/powerpoint/2010/main" val="55433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7" y="2164442"/>
            <a:ext cx="5759973" cy="4393299"/>
          </a:xfr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55000" lnSpcReduction="20000"/>
          </a:bodyPr>
          <a:lstStyle/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/0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bactrocera_neohumeralis_gca024586455v2rs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steps/logs/preprocess-bactrocera_neohumeralis_gca024586455v2rs.log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/1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machimus_atricapillus_gca933228815v1 --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steps/logs/preprocess-machimus_atricapillus_gca933228815v1.log</a:t>
            </a:r>
          </a:p>
          <a:p>
            <a:pPr marL="324000" lvl="1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Alignment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Round 0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/40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/41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steps/Anc06.hal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steps/Anc06.hal Anc06 --hdf5InMemory &gt; steps/Anc06.fa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/42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/43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steps/Anc09.hal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steps/Anc09.hal Anc09 --hdf5InMemory &gt; steps/Anc09.fa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10F094-5571-C79E-F688-30CB83D683F5}"/>
              </a:ext>
            </a:extLst>
          </p:cNvPr>
          <p:cNvSpPr txBox="1">
            <a:spLocks/>
          </p:cNvSpPr>
          <p:nvPr/>
        </p:nvSpPr>
        <p:spPr>
          <a:xfrm>
            <a:off x="6254031" y="2164442"/>
            <a:ext cx="5759973" cy="4393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1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2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k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/116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steps/logs/blast-Anc00.log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/117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steps/40-way-drosophila.hal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steps/logs/align-Anc00.log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Anc00 --hdf5InMemory &gt; steps/Anc00.fa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 HAL merging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steps/Anc02.hal Anc02 Anc02 --merge --hdf5InMemory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steps/Anc05.hal Anc05 Anc05 --merge --hdf5InMemory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70C9E84-FF42-FEB3-424D-7CB2A27777C4}"/>
              </a:ext>
            </a:extLst>
          </p:cNvPr>
          <p:cNvSpPr/>
          <p:nvPr/>
        </p:nvSpPr>
        <p:spPr>
          <a:xfrm>
            <a:off x="372027" y="4143069"/>
            <a:ext cx="367862" cy="1087773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36D44EA-C0B4-2733-2DC8-E28EEA88D7C1}"/>
              </a:ext>
            </a:extLst>
          </p:cNvPr>
          <p:cNvSpPr/>
          <p:nvPr/>
        </p:nvSpPr>
        <p:spPr>
          <a:xfrm>
            <a:off x="372027" y="5455085"/>
            <a:ext cx="367862" cy="996185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A71186-B7B3-6A5D-2DF8-B7D3F3036C87}"/>
              </a:ext>
            </a:extLst>
          </p:cNvPr>
          <p:cNvSpPr/>
          <p:nvPr/>
        </p:nvSpPr>
        <p:spPr>
          <a:xfrm>
            <a:off x="6269493" y="3810583"/>
            <a:ext cx="367862" cy="1162250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DFA158-97F9-C38B-A4DD-3108D32B62D2}"/>
              </a:ext>
            </a:extLst>
          </p:cNvPr>
          <p:cNvSpPr/>
          <p:nvPr/>
        </p:nvSpPr>
        <p:spPr>
          <a:xfrm>
            <a:off x="6269493" y="2541142"/>
            <a:ext cx="367862" cy="1101015"/>
          </a:xfrm>
          <a:prstGeom prst="leftBrace">
            <a:avLst>
              <a:gd name="adj1" fmla="val 31846"/>
              <a:gd name="adj2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MORE Fun!</a:t>
            </a:r>
          </a:p>
          <a:p>
            <a:endParaRPr lang="en-US" dirty="0"/>
          </a:p>
          <a:p>
            <a:r>
              <a:rPr lang="en-US" sz="2200" dirty="0">
                <a:latin typeface="Roboto Mono Light for Powerline" pitchFamily="2" charset="0"/>
                <a:ea typeface="Roboto Mono Light for Powerline" pitchFamily="2" charset="0"/>
              </a:rPr>
              <a:t>/workspace/cactus/exercises/02/exercise-02.md</a:t>
            </a:r>
          </a:p>
        </p:txBody>
      </p:sp>
    </p:spTree>
    <p:extLst>
      <p:ext uri="{BB962C8B-B14F-4D97-AF65-F5344CB8AC3E}">
        <p14:creationId xmlns:p14="http://schemas.microsoft.com/office/powerpoint/2010/main" val="284704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81CDCE3B-BB7E-19C6-E8FA-8F80FD4F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5" y="179748"/>
            <a:ext cx="9922687" cy="64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29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 file of Cactus-prepare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List of 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Cactus command-lines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Parsed to a specialised Workflow Management System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SLURM-based cluster (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Compara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LSF based cluster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effectLst/>
                <a:latin typeface=".SF NS"/>
              </a:rPr>
              <a:t>Ne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xtflow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 (work in 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proress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24379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24" y="1977082"/>
            <a:ext cx="4853411" cy="461160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#!/bin/bash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run/batch/1-preprocessors/scripts/all/all-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run/batch/2-alignments/0/scripts/all/Anc06.sh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run/batch/2-alignments/0/scripts/all/Anc09.sh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k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run/batch/2-alignments/13/scripts/all/Anc00.sh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merging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run/batch/3-merging/scripts/all/all-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merging.sh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C0D0E7-FA81-8542-6009-55FC4DD1A0D4}"/>
              </a:ext>
            </a:extLst>
          </p:cNvPr>
          <p:cNvSpPr txBox="1">
            <a:spLocks/>
          </p:cNvSpPr>
          <p:nvPr/>
        </p:nvSpPr>
        <p:spPr>
          <a:xfrm>
            <a:off x="5511114" y="2180496"/>
            <a:ext cx="6099693" cy="383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0000"/>
                </a:solidFill>
                <a:latin typeface=".SF NS"/>
              </a:rPr>
              <a:t>SLURM based cluster at 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Ensembl</a:t>
            </a:r>
            <a:r>
              <a:rPr lang="en-GB" b="1" dirty="0">
                <a:solidFill>
                  <a:srgbClr val="000000"/>
                </a:solidFill>
                <a:latin typeface=".SF NS"/>
              </a:rPr>
              <a:t>/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Compara</a:t>
            </a:r>
            <a:endParaRPr lang="en-GB" b="1" dirty="0">
              <a:solidFill>
                <a:srgbClr val="000000"/>
              </a:solidFill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latin typeface=".SF NS"/>
              </a:rPr>
              <a:t>Algorithm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Get the tree and 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fasta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files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cactus-prepare and save the output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”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slumify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” script to parse the output of cactus-prepare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script to dispatch the jobs to the SLURM cluster</a:t>
            </a:r>
          </a:p>
        </p:txBody>
      </p:sp>
    </p:spTree>
    <p:extLst>
      <p:ext uri="{BB962C8B-B14F-4D97-AF65-F5344CB8AC3E}">
        <p14:creationId xmlns:p14="http://schemas.microsoft.com/office/powerpoint/2010/main" val="175866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 fontScale="90000"/>
          </a:bodyPr>
          <a:lstStyle/>
          <a:p>
            <a:r>
              <a:rPr lang="en-CH" dirty="0"/>
              <a:t>Aligning whole genomes with cactus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Chiara Bortoluzzi, PhD</a:t>
            </a:r>
          </a:p>
          <a:p>
            <a:r>
              <a:rPr lang="en-CH" dirty="0">
                <a:solidFill>
                  <a:schemeClr val="tx1"/>
                </a:solidFill>
              </a:rPr>
              <a:t>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399609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DC7-2753-26DF-AD80-E090B92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6805-46ED-0BB5-BD4A-E4B2CC4C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>
            <a:normAutofit/>
          </a:bodyPr>
          <a:lstStyle/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Download cactus alignment in HAL format from Ensembl Rapid Release (this </a:t>
            </a:r>
            <a:r>
              <a:rPr lang="en-CH" sz="1600">
                <a:solidFill>
                  <a:schemeClr val="tx1"/>
                </a:solidFill>
                <a:latin typeface="Avenir Book" panose="02000503020000020003" pitchFamily="2" charset="0"/>
              </a:rPr>
              <a:t>is going to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take 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https://ftp.ensembl.org/pub/rapid-release/data_files/multi/hal_files/Coleoptera_36-way_20230217.hal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Install cactus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https://github.com/ComparativeGenomicsToolkit/cactus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!! When running cactus and its utilities, remember to activate the virtual environment by simply typing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600" u="sng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want to deactivate the virtual environment, simpy type </a:t>
            </a:r>
            <a:r>
              <a:rPr lang="en-CH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deactivate</a:t>
            </a: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6F-F695-94C8-D1D0-0CE452A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45A-4858-781E-736E-8DACFC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668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Paper of reference: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https://www.nature.com/articles/s41586-020-2871-y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182F-8E2D-C998-E412-A9C4C83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00" y="2814985"/>
            <a:ext cx="7772400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C38-3812-8869-A867-1C4C553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cactus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F866-94FD-2EC5-004E-B77E7B69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8233"/>
            <a:ext cx="11029615" cy="40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going to create another directory where we will install cactus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–p programme &amp;&amp; cd programme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Export PATH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export PATH="/workspace/</a:t>
            </a: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/bin:$PATH”</a:t>
            </a:r>
          </a:p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# Let’s install a few more dependencies (this step is normally not necessary when installing cactus on a server! 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gxx_linux-64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–c anaconda hdf5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sudo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235020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C37-EF1D-2231-DECA-783F69E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nstall cactus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E248-7764-DBF5-3593-9948052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2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Download cactus from the GitHub repository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git clone https://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ComparativeGenomicsToolkit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cactus.git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--recursive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Install virtual environment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cd cactus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-p python3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)/bin:\$PATH"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PYTHONPATH=$(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)/lib:\$PYTHONPATH"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setuptools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pip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-r ./toil-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requirement.txt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make –j 8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PS – For SPACK users – it will be available soon via </a:t>
            </a:r>
            <a:r>
              <a:rPr lang="en-GB" b="1" dirty="0" err="1"/>
              <a:t>Ensembl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32305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7545-965F-4877-6213-7DD3661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 with the cactus alignment 1/n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9810-0D73-B176-8F7A-60E6CD6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output file in HAL format represents the multiple sequence alignment. It includes all input and inferred ancestral sequences.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We can access the HAL file using the set of 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HAL tools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that are included in cactus either as static binaries for the binary release or within the Docker image for the Docker release.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first thing we need to do is to check that the HAL database is valid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halValidate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0B5-DE79-3102-122D-1022D85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2/n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0-8F6D-BD20-FF6E-A6FADC79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83345" cy="449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a list of genomes in alignment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--genomes $HAL 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genomes.txt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–tree $HAL&gt;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tree.nh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root genome name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–root $HAL</a:t>
            </a: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sequences of a given genome in BED format (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make sure that you use the name of the species as it appears in the HAL alignment.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don’t remember it, then run the command above to print the list of genomes in alignment)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bedSequences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$HAL &gt; $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genome.bed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46F-1645-C4D2-233F-C1E7367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3/n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11F-11C3-4BB6-D00A-4BF8E7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5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xport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sequences of genome or subtree of genomes from HAL database FASTA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hal2fasta $HAL $genome –sequence 1 –length 1000000 &gt; $genome.1.1000000.fa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Count alignment depth. By default, this is a count of the number of other unique genomes each base aligns to, including ancestral genomes.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halAlignmentDepth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--step 1 --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outWiggle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chr1.0.1000000.wig $HAL $genome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Transform WIG to BED: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cat chr1.0.1000000.wig | while read </a:t>
            </a:r>
            <a:r>
              <a:rPr lang="en-GB" sz="1400" b="1" i="1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line;do</a:t>
            </a: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awk ‘OFS=“\t”{print 1, NR-1, NR, $line}';done &gt; chr1.0.1000000.bed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55F-3DB0-2695-4E7A-29A3DEF7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4/n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13A-45ED-FF52-18E5-CF625B03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Extract single copy regions (in BED format)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halSingleCopyRegionsExtract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1000000 $HAL $genome &gt;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genome.singleCopyRegions.bed</a:t>
            </a: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Calculate coverage by sampling bases (by default: 1000000 bases)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halCoverage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numSamples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100000 &gt; $genome.100000.coverage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32C7-8FC4-18E2-A0E3-707A308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5/n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42E-AEAD-8D4D-A704-3742A4F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722"/>
            <a:ext cx="11029615" cy="3372077"/>
          </a:xfrm>
        </p:spPr>
        <p:txBody>
          <a:bodyPr>
            <a:noAutofit/>
          </a:bodyPr>
          <a:lstStyle/>
          <a:p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Map BED or PSL genome interval coordinates between two genomes</a:t>
            </a: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halLiftover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outPSL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source.bed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target.bed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PSL output can be used in </a:t>
            </a:r>
            <a:r>
              <a:rPr lang="en-GB" sz="1400" b="1" i="1" dirty="0" err="1">
                <a:latin typeface="Avenir Book" panose="02000503020000020003" pitchFamily="2" charset="0"/>
              </a:rPr>
              <a:t>axtChain</a:t>
            </a:r>
            <a:r>
              <a:rPr lang="en-GB" sz="1400" dirty="0">
                <a:latin typeface="Avenir Book" panose="02000503020000020003" pitchFamily="2" charset="0"/>
              </a:rPr>
              <a:t> to generate a pairwise alignment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Most comparative genomics programmes require a multiple sequence alignment in MAF format. </a:t>
            </a:r>
          </a:p>
          <a:p>
            <a:pPr marL="0" indent="0"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</a:t>
            </a:r>
            <a:r>
              <a:rPr lang="en-CH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al2maf 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–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–start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onlyOrthologs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$genome.1.1000000.maf</a:t>
            </a: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882-0222-1E74-F919-67CA8A0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Useful resources to work with an alignment in MAF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6BF-C20A-7B16-AE78-4214E06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Analysis with Space/Time models (PHAST):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http://compgen.cshl.edu/phast/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MAFTools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https://github.com/ComparativeGenomicsToolkit/mafTools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Maf_stream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https://github.com/ComparativeGenomicsToolkit/maf_stream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78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E5-891D-C410-C5D8-0F8B2922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A2D7-4152-FCED-DE3E-3537F56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871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2045-685A-F25B-AA4D-5717813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A974-1549-0FC1-B456-81F0CE4F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 you to </a:t>
            </a:r>
          </a:p>
          <a:p>
            <a:pPr lvl="1"/>
            <a:r>
              <a:rPr lang="en-US" sz="2400" dirty="0" err="1"/>
              <a:t>Ensembl</a:t>
            </a:r>
            <a:r>
              <a:rPr lang="en-US" sz="2400" dirty="0"/>
              <a:t> EMBL-EBI Group</a:t>
            </a:r>
          </a:p>
          <a:p>
            <a:pPr lvl="1"/>
            <a:r>
              <a:rPr lang="en-US" sz="2400" dirty="0" err="1"/>
              <a:t>Ensembl</a:t>
            </a:r>
            <a:r>
              <a:rPr lang="en-US" sz="2400" dirty="0"/>
              <a:t> EMBL-EBI </a:t>
            </a:r>
            <a:r>
              <a:rPr lang="en-US" sz="2400" dirty="0" err="1"/>
              <a:t>Compara</a:t>
            </a:r>
            <a:r>
              <a:rPr lang="en-US" sz="2400" dirty="0"/>
              <a:t>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9217F-A7E7-4B9D-4B63-C8A370A9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52" y="2958480"/>
            <a:ext cx="4019463" cy="122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9AE35-21AF-7B11-54A8-6F4F8666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52" y="4161555"/>
            <a:ext cx="3277035" cy="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Computationally demanding task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Alignments in timely manner requires a large amount of resources</a:t>
            </a:r>
          </a:p>
          <a:p>
            <a:endParaRPr lang="en-GB" b="1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Input: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Phylogenetic tree and assemblies in FASTA format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Alignment for the given tree in the HAL format</a:t>
            </a:r>
          </a:p>
          <a:p>
            <a:endParaRPr lang="en-GB" dirty="0">
              <a:solidFill>
                <a:srgbClr val="000000"/>
              </a:solidFill>
              <a:latin typeface=".SF NS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Processing capabilities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Cluster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HPC </a:t>
            </a:r>
            <a:endParaRPr lang="en-GB" dirty="0">
              <a:solidFill>
                <a:srgbClr val="000000"/>
              </a:solidFill>
              <a:latin typeface=".SF NS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Cloud-based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  <a:p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84946-676D-EF47-E67D-C9E8FF39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18" y="4313377"/>
            <a:ext cx="574618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8EFC-6090-1993-9F2E-8387116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5A84E-CC4B-4232-3F1E-3F000C22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29" y="2403950"/>
            <a:ext cx="10119940" cy="32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74A96-1D51-E7E3-4111-2B77A5B0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4" y="2025690"/>
            <a:ext cx="6928433" cy="462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DC658-ECD7-2F59-6243-A73D0D76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24" y="5271016"/>
            <a:ext cx="1286370" cy="1377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7857174" y="3019683"/>
            <a:ext cx="3177410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Rootward fashion</a:t>
            </a:r>
          </a:p>
        </p:txBody>
      </p:sp>
    </p:spTree>
    <p:extLst>
      <p:ext uri="{BB962C8B-B14F-4D97-AF65-F5344CB8AC3E}">
        <p14:creationId xmlns:p14="http://schemas.microsoft.com/office/powerpoint/2010/main" val="210700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1D125B-EB44-80B3-AA70-05D4B6EF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6" y="1959181"/>
            <a:ext cx="11393394" cy="4789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455476" y="1994072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Pipeline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(input: FASTA file)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 (output: FASTA file)</a:t>
            </a:r>
          </a:p>
        </p:txBody>
      </p:sp>
    </p:spTree>
    <p:extLst>
      <p:ext uri="{BB962C8B-B14F-4D97-AF65-F5344CB8AC3E}">
        <p14:creationId xmlns:p14="http://schemas.microsoft.com/office/powerpoint/2010/main" val="7985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06DB-6D84-1796-D814-BEBE9AB8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" y="2041587"/>
            <a:ext cx="11142806" cy="47608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F06F1-D61F-9790-B010-54ADCC25DB9A}"/>
              </a:ext>
            </a:extLst>
          </p:cNvPr>
          <p:cNvSpPr txBox="1">
            <a:spLocks/>
          </p:cNvSpPr>
          <p:nvPr/>
        </p:nvSpPr>
        <p:spPr>
          <a:xfrm>
            <a:off x="6831563" y="1940011"/>
            <a:ext cx="3424546" cy="1826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19 levels (rounds)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87 minimal cactus pipeline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FC67-81D5-EBB6-4368-3EC40B6FF61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7306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581192" y="3234149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Cactus Pipeline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B6E2-FBBA-4036-9799-4C2D8194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29" y="2180496"/>
            <a:ext cx="6688078" cy="416393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Run in one machi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GPU enable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and -GPU Parallelisation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Run in one machine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CPU-only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Parallelisation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Memory hungry</a:t>
            </a:r>
          </a:p>
          <a:p>
            <a:r>
              <a:rPr lang="en-GB" dirty="0">
                <a:solidFill>
                  <a:srgbClr val="000000"/>
                </a:solidFill>
                <a:latin typeface=".SF NS"/>
              </a:rPr>
              <a:t>Hal2fasta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Mono-core executable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O(n) memory, where n is the size of the HAL file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0837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  <a:p>
            <a:r>
              <a:rPr lang="en-US" sz="2200" dirty="0">
                <a:latin typeface="Roboto Mono Light for Powerline" pitchFamily="2" charset="0"/>
                <a:ea typeface="Roboto Mono Light for Powerline" pitchFamily="2" charset="0"/>
              </a:rPr>
              <a:t>/workspace/cactus/exercises/01/exercise-01.md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4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688</TotalTime>
  <Words>2059</Words>
  <Application>Microsoft Macintosh PowerPoint</Application>
  <PresentationFormat>Widescreen</PresentationFormat>
  <Paragraphs>253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.SF NS</vt:lpstr>
      <vt:lpstr>Avenir Book</vt:lpstr>
      <vt:lpstr>Gill Sans MT</vt:lpstr>
      <vt:lpstr>Roboto Mono Light for Powerline</vt:lpstr>
      <vt:lpstr>Wingdings 2</vt:lpstr>
      <vt:lpstr>Dividend</vt:lpstr>
      <vt:lpstr>Running cactus</vt:lpstr>
      <vt:lpstr>Progressive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Exercise 01</vt:lpstr>
      <vt:lpstr>Progressive cactus - Input files</vt:lpstr>
      <vt:lpstr>Progressive cactus</vt:lpstr>
      <vt:lpstr>Running Cactus</vt:lpstr>
      <vt:lpstr>Running Cactus</vt:lpstr>
      <vt:lpstr>Exercise 02</vt:lpstr>
      <vt:lpstr>PowerPoint Presentation</vt:lpstr>
      <vt:lpstr>Running Cactus</vt:lpstr>
      <vt:lpstr>Take away</vt:lpstr>
      <vt:lpstr>Aligning whole genomes with cactus – part 2</vt:lpstr>
      <vt:lpstr>Dataset</vt:lpstr>
      <vt:lpstr>Install cactus – part 1</vt:lpstr>
      <vt:lpstr>Install cactus – part 2</vt:lpstr>
      <vt:lpstr>Work with the cactus alignment 1/n</vt:lpstr>
      <vt:lpstr>Working with cactus alignment 2/n</vt:lpstr>
      <vt:lpstr>Working with cactus alignment 3/n</vt:lpstr>
      <vt:lpstr>Working with cactus alignment 4/n</vt:lpstr>
      <vt:lpstr>Working with cactus alignment 5/n</vt:lpstr>
      <vt:lpstr>Useful resources to work with an alignment in MAF format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whole genomes with cactus – part 2</dc:title>
  <dc:creator>Bortoluzzi  Chiara</dc:creator>
  <cp:lastModifiedBy>Thiago Genez</cp:lastModifiedBy>
  <cp:revision>44</cp:revision>
  <dcterms:created xsi:type="dcterms:W3CDTF">2023-09-22T07:33:33Z</dcterms:created>
  <dcterms:modified xsi:type="dcterms:W3CDTF">2023-09-29T17:35:21Z</dcterms:modified>
</cp:coreProperties>
</file>