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D3B3CEB-26D6-4B76-997E-7FBCC7AA50AC}" type="slidenum">
              <a:rPr lang="en-US"/>
              <a:pPr/>
              <a:t>‹#›</a:t>
            </a:fld>
            <a:endParaRPr lang="en-US"/>
          </a:p>
        </p:txBody>
      </p:sp>
    </p:spTree>
    <p:extLst>
      <p:ext uri="{BB962C8B-B14F-4D97-AF65-F5344CB8AC3E}">
        <p14:creationId xmlns:p14="http://schemas.microsoft.com/office/powerpoint/2010/main" val="21175930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81546-7471-4934-A9A4-CA9F8B27937D}" type="slidenum">
              <a:rPr lang="en-US"/>
              <a:pPr/>
              <a:t>1</a:t>
            </a:fld>
            <a:endParaRPr lang="en-US"/>
          </a:p>
        </p:txBody>
      </p:sp>
      <p:sp>
        <p:nvSpPr>
          <p:cNvPr id="4098" name="Rectangle 2"/>
          <p:cNvSpPr>
            <a:spLocks noRo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D4CBF-2D9F-4303-8917-039D945E8AED}" type="slidenum">
              <a:rPr lang="en-US"/>
              <a:pPr/>
              <a:t>2</a:t>
            </a:fld>
            <a:endParaRPr lang="en-US"/>
          </a:p>
        </p:txBody>
      </p:sp>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60334-8F59-4534-B5E2-04DA5B4AC132}" type="slidenum">
              <a:rPr lang="en-US"/>
              <a:pPr/>
              <a:t>3</a:t>
            </a:fld>
            <a:endParaRPr lang="en-US"/>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9A1D3-D276-474E-BE5A-B70E31B56A0A}" type="slidenum">
              <a:rPr lang="en-US"/>
              <a:pPr/>
              <a:t>4</a:t>
            </a:fld>
            <a:endParaRPr lang="en-US"/>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AEE8B-0546-42DD-9DDF-FD86427A5E55}" type="slidenum">
              <a:rPr lang="en-US"/>
              <a:pPr/>
              <a:t>5</a:t>
            </a:fld>
            <a:endParaRPr 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722C3-B6EB-4178-A623-815B06FAD091}" type="slidenum">
              <a:rPr lang="en-US"/>
              <a:pPr/>
              <a:t>6</a:t>
            </a:fld>
            <a:endParaRPr lang="en-US"/>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E380D-7403-40BB-80D4-31713D4BAC62}" type="slidenum">
              <a:rPr lang="en-US"/>
              <a:pPr/>
              <a:t>7</a:t>
            </a:fld>
            <a:endParaRPr 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23A52-7C3B-4885-95EB-22747EE32B29}" type="slidenum">
              <a:rPr lang="en-US"/>
              <a:pPr/>
              <a:t>8</a:t>
            </a:fld>
            <a:endParaRPr lang="en-US"/>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t>From: http://stackoverflow.com/questions/16142/what-does-branch-tag-and-trunk-really-mean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1D74F-6171-4DBE-87A6-246C025CC8F2}" type="slidenum">
              <a:rPr lang="en-US"/>
              <a:pPr/>
              <a:t>9</a:t>
            </a:fld>
            <a:endParaRPr 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92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9220" name="Rectangle 4"/>
          <p:cNvSpPr>
            <a:spLocks noGrp="1" noChangeArrowheads="1"/>
          </p:cNvSpPr>
          <p:nvPr>
            <p:ph type="dt" sz="half" idx="2"/>
          </p:nvPr>
        </p:nvSpPr>
        <p:spPr/>
        <p:txBody>
          <a:bodyPr/>
          <a:lstStyle>
            <a:lvl1pPr>
              <a:defRPr/>
            </a:lvl1pPr>
          </a:lstStyle>
          <a:p>
            <a:endParaRPr lang="en-US" altLang="en-US"/>
          </a:p>
        </p:txBody>
      </p:sp>
      <p:sp>
        <p:nvSpPr>
          <p:cNvPr id="9221"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9222" name="Rectangle 6"/>
          <p:cNvSpPr>
            <a:spLocks noGrp="1" noChangeArrowheads="1"/>
          </p:cNvSpPr>
          <p:nvPr>
            <p:ph type="sldNum" sz="quarter" idx="4"/>
          </p:nvPr>
        </p:nvSpPr>
        <p:spPr/>
        <p:txBody>
          <a:bodyPr/>
          <a:lstStyle>
            <a:lvl1pPr>
              <a:defRPr/>
            </a:lvl1pPr>
          </a:lstStyle>
          <a:p>
            <a:fld id="{2A5A7873-E0FB-4511-A9EF-66C4EFBCFC80}" type="slidenum">
              <a:rPr lang="en-US" altLang="en-US"/>
              <a:pPr/>
              <a:t>‹#›</a:t>
            </a:fld>
            <a:endParaRPr lang="en-US" altLang="en-US"/>
          </a:p>
        </p:txBody>
      </p:sp>
      <p:sp>
        <p:nvSpPr>
          <p:cNvPr id="9223"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2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DA56601-6A20-4906-BDBA-8317F56129BC}" type="slidenum">
              <a:rPr lang="en-US" altLang="en-US"/>
              <a:pPr/>
              <a:t>‹#›</a:t>
            </a:fld>
            <a:endParaRPr lang="en-US" altLang="en-US"/>
          </a:p>
        </p:txBody>
      </p:sp>
    </p:spTree>
    <p:extLst>
      <p:ext uri="{BB962C8B-B14F-4D97-AF65-F5344CB8AC3E}">
        <p14:creationId xmlns:p14="http://schemas.microsoft.com/office/powerpoint/2010/main" val="225376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BC1F9E6-D436-4246-B74B-EC4670F24599}" type="slidenum">
              <a:rPr lang="en-US" altLang="en-US"/>
              <a:pPr/>
              <a:t>‹#›</a:t>
            </a:fld>
            <a:endParaRPr lang="en-US" altLang="en-US"/>
          </a:p>
        </p:txBody>
      </p:sp>
    </p:spTree>
    <p:extLst>
      <p:ext uri="{BB962C8B-B14F-4D97-AF65-F5344CB8AC3E}">
        <p14:creationId xmlns:p14="http://schemas.microsoft.com/office/powerpoint/2010/main" val="192889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57EC997-0CF1-41A5-B42C-D857FB49F5AF}" type="slidenum">
              <a:rPr lang="en-US" altLang="en-US"/>
              <a:pPr/>
              <a:t>‹#›</a:t>
            </a:fld>
            <a:endParaRPr lang="en-US" altLang="en-US"/>
          </a:p>
        </p:txBody>
      </p:sp>
    </p:spTree>
    <p:extLst>
      <p:ext uri="{BB962C8B-B14F-4D97-AF65-F5344CB8AC3E}">
        <p14:creationId xmlns:p14="http://schemas.microsoft.com/office/powerpoint/2010/main" val="255998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35D8203-2B5C-4C16-8380-FE7C82FE7FF9}" type="slidenum">
              <a:rPr lang="en-US" altLang="en-US"/>
              <a:pPr/>
              <a:t>‹#›</a:t>
            </a:fld>
            <a:endParaRPr lang="en-US" altLang="en-US"/>
          </a:p>
        </p:txBody>
      </p:sp>
    </p:spTree>
    <p:extLst>
      <p:ext uri="{BB962C8B-B14F-4D97-AF65-F5344CB8AC3E}">
        <p14:creationId xmlns:p14="http://schemas.microsoft.com/office/powerpoint/2010/main" val="256544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C040ED8-BF4A-4B78-93C9-867F6FFCE6E2}" type="slidenum">
              <a:rPr lang="en-US" altLang="en-US"/>
              <a:pPr/>
              <a:t>‹#›</a:t>
            </a:fld>
            <a:endParaRPr lang="en-US" altLang="en-US"/>
          </a:p>
        </p:txBody>
      </p:sp>
    </p:spTree>
    <p:extLst>
      <p:ext uri="{BB962C8B-B14F-4D97-AF65-F5344CB8AC3E}">
        <p14:creationId xmlns:p14="http://schemas.microsoft.com/office/powerpoint/2010/main" val="281338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468100F-17A1-48AB-B8F5-D6FCC18B8136}" type="slidenum">
              <a:rPr lang="en-US" altLang="en-US"/>
              <a:pPr/>
              <a:t>‹#›</a:t>
            </a:fld>
            <a:endParaRPr lang="en-US" altLang="en-US"/>
          </a:p>
        </p:txBody>
      </p:sp>
    </p:spTree>
    <p:extLst>
      <p:ext uri="{BB962C8B-B14F-4D97-AF65-F5344CB8AC3E}">
        <p14:creationId xmlns:p14="http://schemas.microsoft.com/office/powerpoint/2010/main" val="3851777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819405A-F413-40AC-9D3B-CB47C0BCB0A3}" type="slidenum">
              <a:rPr lang="en-US" altLang="en-US"/>
              <a:pPr/>
              <a:t>‹#›</a:t>
            </a:fld>
            <a:endParaRPr lang="en-US" altLang="en-US"/>
          </a:p>
        </p:txBody>
      </p:sp>
    </p:spTree>
    <p:extLst>
      <p:ext uri="{BB962C8B-B14F-4D97-AF65-F5344CB8AC3E}">
        <p14:creationId xmlns:p14="http://schemas.microsoft.com/office/powerpoint/2010/main" val="20385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FCFF7537-440A-4A0F-BBC5-9E4CEC057436}" type="slidenum">
              <a:rPr lang="en-US" altLang="en-US"/>
              <a:pPr/>
              <a:t>‹#›</a:t>
            </a:fld>
            <a:endParaRPr lang="en-US" altLang="en-US"/>
          </a:p>
        </p:txBody>
      </p:sp>
    </p:spTree>
    <p:extLst>
      <p:ext uri="{BB962C8B-B14F-4D97-AF65-F5344CB8AC3E}">
        <p14:creationId xmlns:p14="http://schemas.microsoft.com/office/powerpoint/2010/main" val="77567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97D90DF-5B42-4F57-A2D0-C8C4CBCE8B95}" type="slidenum">
              <a:rPr lang="en-US" altLang="en-US"/>
              <a:pPr/>
              <a:t>‹#›</a:t>
            </a:fld>
            <a:endParaRPr lang="en-US" altLang="en-US"/>
          </a:p>
        </p:txBody>
      </p:sp>
    </p:spTree>
    <p:extLst>
      <p:ext uri="{BB962C8B-B14F-4D97-AF65-F5344CB8AC3E}">
        <p14:creationId xmlns:p14="http://schemas.microsoft.com/office/powerpoint/2010/main" val="4443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9F4562F-9D36-4A17-93BE-58EC644BE396}" type="slidenum">
              <a:rPr lang="en-US" altLang="en-US"/>
              <a:pPr/>
              <a:t>‹#›</a:t>
            </a:fld>
            <a:endParaRPr lang="en-US" altLang="en-US"/>
          </a:p>
        </p:txBody>
      </p:sp>
    </p:spTree>
    <p:extLst>
      <p:ext uri="{BB962C8B-B14F-4D97-AF65-F5344CB8AC3E}">
        <p14:creationId xmlns:p14="http://schemas.microsoft.com/office/powerpoint/2010/main" val="166168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E8C7FAC2-920B-40ED-93C4-1F8B058423A7}" type="slidenum">
              <a:rPr lang="en-US" altLang="en-US"/>
              <a:pPr/>
              <a:t>‹#›</a:t>
            </a:fld>
            <a:endParaRPr lang="en-US" altLang="en-US"/>
          </a:p>
        </p:txBody>
      </p:sp>
      <p:sp>
        <p:nvSpPr>
          <p:cNvPr id="8199"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linux.org/lessons/advanced/x991.html" TargetMode="External"/><Relationship Id="rId7" Type="http://schemas.openxmlformats.org/officeDocument/2006/relationships/hyperlink" Target="http://jrt.ist.unomaha.edu/trac/team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localhost/svn/teamX" TargetMode="External"/><Relationship Id="rId5" Type="http://schemas.openxmlformats.org/officeDocument/2006/relationships/hyperlink" Target="/home/mike/dev" TargetMode="External"/><Relationship Id="rId4" Type="http://schemas.openxmlformats.org/officeDocument/2006/relationships/hyperlink" Target="http://jrt.ist.unomaha.edu/svn/team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Trac and Subversion</a:t>
            </a:r>
          </a:p>
        </p:txBody>
      </p:sp>
      <p:sp>
        <p:nvSpPr>
          <p:cNvPr id="2051" name="Rectangle 3"/>
          <p:cNvSpPr>
            <a:spLocks noGrp="1" noChangeArrowheads="1"/>
          </p:cNvSpPr>
          <p:nvPr>
            <p:ph type="subTitle" idx="1"/>
          </p:nvPr>
        </p:nvSpPr>
        <p:spPr/>
        <p:txBody>
          <a:bodyPr/>
          <a:lstStyle/>
          <a:p>
            <a:r>
              <a:rPr lang="en-US"/>
              <a:t>Getting Started</a:t>
            </a:r>
          </a:p>
          <a:p>
            <a:r>
              <a:rPr lang="en-US"/>
              <a:t>Conventions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Trac tickets</a:t>
            </a:r>
          </a:p>
        </p:txBody>
      </p:sp>
      <p:sp>
        <p:nvSpPr>
          <p:cNvPr id="5123" name="Rectangle 3"/>
          <p:cNvSpPr>
            <a:spLocks noGrp="1" noChangeArrowheads="1"/>
          </p:cNvSpPr>
          <p:nvPr>
            <p:ph type="body" idx="1"/>
          </p:nvPr>
        </p:nvSpPr>
        <p:spPr/>
        <p:txBody>
          <a:bodyPr/>
          <a:lstStyle/>
          <a:p>
            <a:r>
              <a:rPr lang="en-US"/>
              <a:t>A ticket represents a work item, usually indivisible, assigned to one person.</a:t>
            </a:r>
          </a:p>
          <a:p>
            <a:r>
              <a:rPr lang="en-US"/>
              <a:t>The progress of a project can be monitored through the completion of tickets.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Fields in a ticket</a:t>
            </a:r>
          </a:p>
        </p:txBody>
      </p:sp>
      <p:sp>
        <p:nvSpPr>
          <p:cNvPr id="11267" name="Rectangle 3"/>
          <p:cNvSpPr>
            <a:spLocks noGrp="1" noChangeArrowheads="1"/>
          </p:cNvSpPr>
          <p:nvPr>
            <p:ph type="body" idx="1"/>
          </p:nvPr>
        </p:nvSpPr>
        <p:spPr/>
        <p:txBody>
          <a:bodyPr/>
          <a:lstStyle/>
          <a:p>
            <a:pPr>
              <a:lnSpc>
                <a:spcPct val="80000"/>
              </a:lnSpc>
            </a:pPr>
            <a:r>
              <a:rPr lang="en-US" sz="1500"/>
              <a:t>Summary – one liner description of work</a:t>
            </a:r>
          </a:p>
          <a:p>
            <a:pPr>
              <a:lnSpc>
                <a:spcPct val="80000"/>
              </a:lnSpc>
            </a:pPr>
            <a:r>
              <a:rPr lang="en-US" sz="1500"/>
              <a:t>Reporter – person who created the ticket</a:t>
            </a:r>
          </a:p>
          <a:p>
            <a:pPr>
              <a:lnSpc>
                <a:spcPct val="80000"/>
              </a:lnSpc>
            </a:pPr>
            <a:r>
              <a:rPr lang="en-US" sz="1500"/>
              <a:t>Description – more detailed description of work</a:t>
            </a:r>
          </a:p>
          <a:p>
            <a:pPr>
              <a:lnSpc>
                <a:spcPct val="80000"/>
              </a:lnSpc>
            </a:pPr>
            <a:r>
              <a:rPr lang="en-US" sz="1500"/>
              <a:t>Key words – searchable; words that can be used by the search function</a:t>
            </a:r>
          </a:p>
          <a:p>
            <a:pPr>
              <a:lnSpc>
                <a:spcPct val="80000"/>
              </a:lnSpc>
            </a:pPr>
            <a:r>
              <a:rPr lang="en-US" sz="1500"/>
              <a:t>Type – allows us to separate bugs from new work</a:t>
            </a:r>
          </a:p>
          <a:p>
            <a:pPr lvl="1">
              <a:lnSpc>
                <a:spcPct val="80000"/>
              </a:lnSpc>
            </a:pPr>
            <a:r>
              <a:rPr lang="en-US" sz="1300"/>
              <a:t>Defect – bug</a:t>
            </a:r>
          </a:p>
          <a:p>
            <a:pPr lvl="1">
              <a:lnSpc>
                <a:spcPct val="80000"/>
              </a:lnSpc>
            </a:pPr>
            <a:r>
              <a:rPr lang="en-US" sz="1300"/>
              <a:t>Enhancement – new feature</a:t>
            </a:r>
          </a:p>
          <a:p>
            <a:pPr lvl="1">
              <a:lnSpc>
                <a:spcPct val="80000"/>
              </a:lnSpc>
            </a:pPr>
            <a:r>
              <a:rPr lang="en-US" sz="1300"/>
              <a:t>Task – a project activity</a:t>
            </a:r>
          </a:p>
          <a:p>
            <a:pPr>
              <a:lnSpc>
                <a:spcPct val="80000"/>
              </a:lnSpc>
            </a:pPr>
            <a:r>
              <a:rPr lang="en-US" sz="1500"/>
              <a:t>Component – usually specifies the relevant subsystem of your software where this work is needed</a:t>
            </a:r>
          </a:p>
          <a:p>
            <a:pPr lvl="1">
              <a:lnSpc>
                <a:spcPct val="80000"/>
              </a:lnSpc>
            </a:pPr>
            <a:r>
              <a:rPr lang="en-US" sz="1300"/>
              <a:t>We expand “components” to include not just code modules, but requirements sections and design models and test cases.</a:t>
            </a:r>
          </a:p>
          <a:p>
            <a:pPr>
              <a:lnSpc>
                <a:spcPct val="80000"/>
              </a:lnSpc>
            </a:pPr>
            <a:r>
              <a:rPr lang="en-US" sz="1500"/>
              <a:t>Assign to – the team member who is responsible for doing the work given in the description</a:t>
            </a:r>
          </a:p>
          <a:p>
            <a:pPr>
              <a:lnSpc>
                <a:spcPct val="80000"/>
              </a:lnSpc>
            </a:pPr>
            <a:r>
              <a:rPr lang="en-US" sz="1500"/>
              <a:t>Severity – impact of the problem</a:t>
            </a:r>
          </a:p>
          <a:p>
            <a:pPr>
              <a:lnSpc>
                <a:spcPct val="80000"/>
              </a:lnSpc>
            </a:pPr>
            <a:r>
              <a:rPr lang="en-US" sz="1500"/>
              <a:t>Priority – importance of the problem</a:t>
            </a:r>
          </a:p>
          <a:p>
            <a:pPr>
              <a:lnSpc>
                <a:spcPct val="80000"/>
              </a:lnSpc>
            </a:pPr>
            <a:r>
              <a:rPr lang="en-US" sz="1500"/>
              <a:t>Version – the increment or revision# of your code that this ticket is being written against</a:t>
            </a:r>
          </a:p>
          <a:p>
            <a:pPr lvl="1">
              <a:lnSpc>
                <a:spcPct val="80000"/>
              </a:lnSpc>
            </a:pPr>
            <a:r>
              <a:rPr lang="en-US" sz="1300"/>
              <a:t>Mostly for defects, so that you can recreate the version where the defect was found.</a:t>
            </a:r>
          </a:p>
          <a:p>
            <a:pPr>
              <a:lnSpc>
                <a:spcPct val="80000"/>
              </a:lnSpc>
            </a:pPr>
            <a:r>
              <a:rPr lang="en-US" sz="1500"/>
              <a:t>Milestone – typically used to indicate the release (increment) this work is targeted for (if doing multiple increments).</a:t>
            </a:r>
          </a:p>
          <a:p>
            <a:pPr lvl="1">
              <a:lnSpc>
                <a:spcPct val="80000"/>
              </a:lnSpc>
            </a:pPr>
            <a:r>
              <a:rPr lang="en-US" sz="1300"/>
              <a:t>Milestones are defined in the Roadmap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Trac administrative functions</a:t>
            </a:r>
          </a:p>
        </p:txBody>
      </p:sp>
      <p:sp>
        <p:nvSpPr>
          <p:cNvPr id="13315" name="Rectangle 3"/>
          <p:cNvSpPr>
            <a:spLocks noGrp="1" noChangeArrowheads="1"/>
          </p:cNvSpPr>
          <p:nvPr>
            <p:ph type="body" idx="1"/>
          </p:nvPr>
        </p:nvSpPr>
        <p:spPr/>
        <p:txBody>
          <a:bodyPr/>
          <a:lstStyle/>
          <a:p>
            <a:pPr>
              <a:lnSpc>
                <a:spcPct val="90000"/>
              </a:lnSpc>
            </a:pPr>
            <a:r>
              <a:rPr lang="en-US"/>
              <a:t>Can be access through the “Admin” button on the toolbar.</a:t>
            </a:r>
          </a:p>
          <a:p>
            <a:pPr>
              <a:lnSpc>
                <a:spcPct val="90000"/>
              </a:lnSpc>
            </a:pPr>
            <a:r>
              <a:rPr lang="en-US"/>
              <a:t>Allows definition of </a:t>
            </a:r>
          </a:p>
          <a:p>
            <a:pPr lvl="1">
              <a:lnSpc>
                <a:spcPct val="90000"/>
              </a:lnSpc>
            </a:pPr>
            <a:r>
              <a:rPr lang="en-US"/>
              <a:t>Components</a:t>
            </a:r>
          </a:p>
          <a:p>
            <a:pPr lvl="1">
              <a:lnSpc>
                <a:spcPct val="90000"/>
              </a:lnSpc>
            </a:pPr>
            <a:r>
              <a:rPr lang="en-US"/>
              <a:t>Milestones</a:t>
            </a:r>
          </a:p>
          <a:p>
            <a:pPr lvl="1">
              <a:lnSpc>
                <a:spcPct val="90000"/>
              </a:lnSpc>
            </a:pPr>
            <a:r>
              <a:rPr lang="en-US"/>
              <a:t>Priorities</a:t>
            </a:r>
          </a:p>
          <a:p>
            <a:pPr lvl="1">
              <a:lnSpc>
                <a:spcPct val="90000"/>
              </a:lnSpc>
            </a:pPr>
            <a:r>
              <a:rPr lang="en-US"/>
              <a:t>Resolutions</a:t>
            </a:r>
          </a:p>
          <a:p>
            <a:pPr lvl="1">
              <a:lnSpc>
                <a:spcPct val="90000"/>
              </a:lnSpc>
            </a:pPr>
            <a:r>
              <a:rPr lang="en-US"/>
              <a:t>Severities</a:t>
            </a:r>
          </a:p>
          <a:p>
            <a:pPr lvl="1">
              <a:lnSpc>
                <a:spcPct val="90000"/>
              </a:lnSpc>
            </a:pPr>
            <a:r>
              <a:rPr lang="en-US"/>
              <a:t>Ticket Types</a:t>
            </a:r>
          </a:p>
          <a:p>
            <a:pPr lvl="1">
              <a:lnSpc>
                <a:spcPct val="90000"/>
              </a:lnSpc>
            </a:pPr>
            <a:r>
              <a:rPr lang="en-US"/>
              <a:t>Versions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Recommendations</a:t>
            </a:r>
          </a:p>
        </p:txBody>
      </p:sp>
      <p:sp>
        <p:nvSpPr>
          <p:cNvPr id="23555" name="Rectangle 3"/>
          <p:cNvSpPr>
            <a:spLocks noGrp="1" noChangeArrowheads="1"/>
          </p:cNvSpPr>
          <p:nvPr>
            <p:ph type="body" idx="1"/>
          </p:nvPr>
        </p:nvSpPr>
        <p:spPr/>
        <p:txBody>
          <a:bodyPr/>
          <a:lstStyle/>
          <a:p>
            <a:pPr>
              <a:lnSpc>
                <a:spcPct val="90000"/>
              </a:lnSpc>
            </a:pPr>
            <a:r>
              <a:rPr lang="en-US" sz="2600"/>
              <a:t>Milestones</a:t>
            </a:r>
          </a:p>
          <a:p>
            <a:pPr lvl="1">
              <a:lnSpc>
                <a:spcPct val="90000"/>
              </a:lnSpc>
            </a:pPr>
            <a:r>
              <a:rPr lang="en-US" sz="2200"/>
              <a:t>You can use them to track functional increments. </a:t>
            </a:r>
          </a:p>
          <a:p>
            <a:pPr lvl="2">
              <a:lnSpc>
                <a:spcPct val="90000"/>
              </a:lnSpc>
            </a:pPr>
            <a:r>
              <a:rPr lang="en-US" sz="2000"/>
              <a:t>Ex: Prototype, 2ndPrototype, FinalVersion, etc.</a:t>
            </a:r>
          </a:p>
          <a:p>
            <a:pPr lvl="1">
              <a:lnSpc>
                <a:spcPct val="90000"/>
              </a:lnSpc>
            </a:pPr>
            <a:r>
              <a:rPr lang="en-US" sz="2200"/>
              <a:t>You can also use them to track other deliverables.</a:t>
            </a:r>
          </a:p>
          <a:p>
            <a:pPr lvl="2">
              <a:lnSpc>
                <a:spcPct val="90000"/>
              </a:lnSpc>
            </a:pPr>
            <a:r>
              <a:rPr lang="en-US" sz="2000"/>
              <a:t>Ex: Requirements, Design, Test Plan, Test Scripts, etc.</a:t>
            </a:r>
          </a:p>
          <a:p>
            <a:pPr>
              <a:lnSpc>
                <a:spcPct val="90000"/>
              </a:lnSpc>
            </a:pPr>
            <a:r>
              <a:rPr lang="en-US" sz="2600"/>
              <a:t>Components</a:t>
            </a:r>
          </a:p>
          <a:p>
            <a:pPr lvl="1">
              <a:lnSpc>
                <a:spcPct val="90000"/>
              </a:lnSpc>
            </a:pPr>
            <a:r>
              <a:rPr lang="en-US" sz="2200"/>
              <a:t>Usually program subsystems.</a:t>
            </a:r>
          </a:p>
          <a:p>
            <a:pPr lvl="1">
              <a:lnSpc>
                <a:spcPct val="90000"/>
              </a:lnSpc>
            </a:pPr>
            <a:r>
              <a:rPr lang="en-US" sz="2200"/>
              <a:t>Can include sections in the documents, e.g., Req_UserReqs, Req_SysReqs, Req_UseCases, etc.</a:t>
            </a:r>
          </a:p>
          <a:p>
            <a:pPr>
              <a:lnSpc>
                <a:spcPct val="90000"/>
              </a:lnSpc>
            </a:pPr>
            <a:r>
              <a:rPr lang="en-US" sz="2600"/>
              <a:t>Versions</a:t>
            </a:r>
          </a:p>
          <a:p>
            <a:pPr lvl="1">
              <a:lnSpc>
                <a:spcPct val="90000"/>
              </a:lnSpc>
            </a:pPr>
            <a:r>
              <a:rPr lang="en-US" sz="2200"/>
              <a:t>You can use this for reporting defects, noting the Subversion revision# where the bug was found.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Wiki editing</a:t>
            </a:r>
          </a:p>
        </p:txBody>
      </p:sp>
      <p:sp>
        <p:nvSpPr>
          <p:cNvPr id="15363" name="Rectangle 3"/>
          <p:cNvSpPr>
            <a:spLocks noGrp="1" noChangeArrowheads="1"/>
          </p:cNvSpPr>
          <p:nvPr>
            <p:ph type="body" idx="1"/>
          </p:nvPr>
        </p:nvSpPr>
        <p:spPr/>
        <p:txBody>
          <a:bodyPr/>
          <a:lstStyle/>
          <a:p>
            <a:r>
              <a:rPr lang="en-US" sz="2600"/>
              <a:t>Wiki – a collection of editable web pages.</a:t>
            </a:r>
          </a:p>
          <a:p>
            <a:pPr lvl="1"/>
            <a:r>
              <a:rPr lang="en-US" sz="2200"/>
              <a:t>Pages are edited with a simple markup language.</a:t>
            </a:r>
          </a:p>
          <a:p>
            <a:r>
              <a:rPr lang="en-US" sz="2600"/>
              <a:t>Edit mode is entered by clicking “Edit this page”.</a:t>
            </a:r>
          </a:p>
          <a:p>
            <a:r>
              <a:rPr lang="en-US" sz="2600"/>
              <a:t>Examine the markup on the start page to get a sense of how to mark up documents.</a:t>
            </a:r>
          </a:p>
          <a:p>
            <a:r>
              <a:rPr lang="en-US" sz="2600"/>
              <a:t>For more info, click on WikiFormatting.</a:t>
            </a:r>
          </a:p>
          <a:p>
            <a:endParaRPr lang="en-US" sz="2600"/>
          </a:p>
          <a:p>
            <a:r>
              <a:rPr lang="en-US" sz="2600"/>
              <a:t>You can create your project documents in Wiki.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Subversion</a:t>
            </a:r>
          </a:p>
        </p:txBody>
      </p:sp>
      <p:sp>
        <p:nvSpPr>
          <p:cNvPr id="17411" name="Rectangle 3"/>
          <p:cNvSpPr>
            <a:spLocks noGrp="1" noChangeArrowheads="1"/>
          </p:cNvSpPr>
          <p:nvPr>
            <p:ph type="body" idx="1"/>
          </p:nvPr>
        </p:nvSpPr>
        <p:spPr/>
        <p:txBody>
          <a:bodyPr/>
          <a:lstStyle/>
          <a:p>
            <a:pPr>
              <a:lnSpc>
                <a:spcPct val="90000"/>
              </a:lnSpc>
            </a:pPr>
            <a:r>
              <a:rPr lang="en-US" sz="2600"/>
              <a:t>A version control system.</a:t>
            </a:r>
          </a:p>
          <a:p>
            <a:pPr>
              <a:lnSpc>
                <a:spcPct val="90000"/>
              </a:lnSpc>
            </a:pPr>
            <a:r>
              <a:rPr lang="en-US" sz="2600"/>
              <a:t>Why use version control?</a:t>
            </a:r>
          </a:p>
          <a:p>
            <a:pPr lvl="1">
              <a:lnSpc>
                <a:spcPct val="90000"/>
              </a:lnSpc>
            </a:pPr>
            <a:r>
              <a:rPr lang="en-US" sz="2200"/>
              <a:t>Facilitates easy storage and access to all versions of a module.</a:t>
            </a:r>
          </a:p>
          <a:p>
            <a:pPr lvl="1">
              <a:lnSpc>
                <a:spcPct val="90000"/>
              </a:lnSpc>
            </a:pPr>
            <a:r>
              <a:rPr lang="en-US" sz="2200"/>
              <a:t>Helps developers remember which versions of which modules go together.</a:t>
            </a:r>
          </a:p>
          <a:p>
            <a:pPr lvl="1">
              <a:lnSpc>
                <a:spcPct val="90000"/>
              </a:lnSpc>
            </a:pPr>
            <a:r>
              <a:rPr lang="en-US" sz="2200"/>
              <a:t>Stores descriptions of each change.</a:t>
            </a:r>
          </a:p>
          <a:p>
            <a:pPr lvl="1">
              <a:lnSpc>
                <a:spcPct val="90000"/>
              </a:lnSpc>
            </a:pPr>
            <a:r>
              <a:rPr lang="en-US" sz="2200"/>
              <a:t>Ensure that two programmers don’t overwrite each others’ work.</a:t>
            </a:r>
          </a:p>
          <a:p>
            <a:pPr lvl="2">
              <a:lnSpc>
                <a:spcPct val="90000"/>
              </a:lnSpc>
            </a:pPr>
            <a:r>
              <a:rPr lang="en-US" sz="2000"/>
              <a:t>Strict locking: lock-modify-unlock</a:t>
            </a:r>
          </a:p>
          <a:p>
            <a:pPr lvl="2">
              <a:lnSpc>
                <a:spcPct val="90000"/>
              </a:lnSpc>
            </a:pPr>
            <a:r>
              <a:rPr lang="en-US" sz="2000"/>
              <a:t>Optimistic locking: copy-modify-merge</a:t>
            </a:r>
          </a:p>
          <a:p>
            <a:pPr>
              <a:lnSpc>
                <a:spcPct val="90000"/>
              </a:lnSpc>
            </a:pPr>
            <a:r>
              <a:rPr lang="en-US" sz="2600"/>
              <a:t>Example: Browse the source code of Trac.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Important directories</a:t>
            </a:r>
          </a:p>
        </p:txBody>
      </p:sp>
      <p:sp>
        <p:nvSpPr>
          <p:cNvPr id="19459" name="Rectangle 3"/>
          <p:cNvSpPr>
            <a:spLocks noGrp="1" noChangeArrowheads="1"/>
          </p:cNvSpPr>
          <p:nvPr>
            <p:ph type="body" idx="1"/>
          </p:nvPr>
        </p:nvSpPr>
        <p:spPr/>
        <p:txBody>
          <a:bodyPr/>
          <a:lstStyle/>
          <a:p>
            <a:pPr>
              <a:lnSpc>
                <a:spcPct val="90000"/>
              </a:lnSpc>
            </a:pPr>
            <a:r>
              <a:rPr lang="en-US" sz="2100"/>
              <a:t>Trunk</a:t>
            </a:r>
          </a:p>
          <a:p>
            <a:pPr lvl="1">
              <a:lnSpc>
                <a:spcPct val="90000"/>
              </a:lnSpc>
            </a:pPr>
            <a:r>
              <a:rPr lang="en-US" sz="2000"/>
              <a:t>Main body of development, originating from the start of the project until the present.</a:t>
            </a:r>
          </a:p>
          <a:p>
            <a:pPr>
              <a:lnSpc>
                <a:spcPct val="90000"/>
              </a:lnSpc>
            </a:pPr>
            <a:r>
              <a:rPr lang="en-US" sz="2100"/>
              <a:t>Branch</a:t>
            </a:r>
          </a:p>
          <a:p>
            <a:pPr lvl="1">
              <a:lnSpc>
                <a:spcPct val="90000"/>
              </a:lnSpc>
            </a:pPr>
            <a:r>
              <a:rPr lang="en-US" sz="2000"/>
              <a:t>A copy of code derived from a certain point in the trunk that is used for applying major changes to the code while preserving the integrity of the code in the trunk. If the major changes work according to plan, they are usually merged back into the trunk.</a:t>
            </a:r>
          </a:p>
          <a:p>
            <a:pPr>
              <a:lnSpc>
                <a:spcPct val="90000"/>
              </a:lnSpc>
            </a:pPr>
            <a:r>
              <a:rPr lang="en-US" sz="2100"/>
              <a:t>Tag</a:t>
            </a:r>
          </a:p>
          <a:p>
            <a:pPr lvl="1">
              <a:lnSpc>
                <a:spcPct val="90000"/>
              </a:lnSpc>
            </a:pPr>
            <a:r>
              <a:rPr lang="en-US" sz="2000"/>
              <a:t>A point in time on the trunk or a branch that you wish to preserve. The two main reasons for preservation would be that either this is a major release of the software, whether alpha, beta, RC or RTM, or this is the most stable point of the software before major revisions on the trunk were applied.</a:t>
            </a:r>
          </a:p>
          <a:p>
            <a:pPr>
              <a:lnSpc>
                <a:spcPct val="90000"/>
              </a:lnSpc>
            </a:pPr>
            <a:endParaRPr lang="en-US"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Subversion exercises</a:t>
            </a:r>
          </a:p>
        </p:txBody>
      </p:sp>
      <p:sp>
        <p:nvSpPr>
          <p:cNvPr id="21507" name="Rectangle 3"/>
          <p:cNvSpPr>
            <a:spLocks noGrp="1" noChangeArrowheads="1"/>
          </p:cNvSpPr>
          <p:nvPr>
            <p:ph type="body" idx="1"/>
          </p:nvPr>
        </p:nvSpPr>
        <p:spPr/>
        <p:txBody>
          <a:bodyPr/>
          <a:lstStyle/>
          <a:p>
            <a:pPr>
              <a:lnSpc>
                <a:spcPct val="80000"/>
              </a:lnSpc>
            </a:pPr>
            <a:r>
              <a:rPr lang="en-US" sz="1700"/>
              <a:t>Reference the commands from </a:t>
            </a:r>
            <a:r>
              <a:rPr lang="en-US" sz="1700">
                <a:hlinkClick r:id="rId3"/>
              </a:rPr>
              <a:t>http://www.linux.org/lessons/advanced/x991.html</a:t>
            </a:r>
            <a:endParaRPr lang="en-US" sz="1700"/>
          </a:p>
          <a:p>
            <a:pPr lvl="1">
              <a:lnSpc>
                <a:spcPct val="80000"/>
              </a:lnSpc>
            </a:pPr>
            <a:r>
              <a:rPr lang="en-US" sz="1500"/>
              <a:t>But use </a:t>
            </a:r>
            <a:r>
              <a:rPr lang="en-US" sz="1500">
                <a:hlinkClick r:id="rId4"/>
              </a:rPr>
              <a:t>http://jrt.ist.unomaha.edu/svn/teamX</a:t>
            </a:r>
            <a:r>
              <a:rPr lang="en-US" sz="1500"/>
              <a:t> in place of </a:t>
            </a:r>
            <a:r>
              <a:rPr lang="en-US" sz="1500">
                <a:hlinkClick r:id="rId5" action="ppaction://hlinkfile"/>
              </a:rPr>
              <a:t>file:///home/mike/dev</a:t>
            </a:r>
            <a:r>
              <a:rPr lang="en-US" sz="1500"/>
              <a:t>... </a:t>
            </a:r>
          </a:p>
          <a:p>
            <a:pPr lvl="1">
              <a:lnSpc>
                <a:spcPct val="80000"/>
              </a:lnSpc>
            </a:pPr>
            <a:r>
              <a:rPr lang="en-US" sz="1500"/>
              <a:t>If that does not work, try </a:t>
            </a:r>
            <a:r>
              <a:rPr lang="en-US" sz="1500">
                <a:hlinkClick r:id="rId6"/>
              </a:rPr>
              <a:t>http://localhost/svn/teamX</a:t>
            </a:r>
            <a:r>
              <a:rPr lang="en-US" sz="1500"/>
              <a:t> </a:t>
            </a:r>
          </a:p>
          <a:p>
            <a:pPr>
              <a:lnSpc>
                <a:spcPct val="80000"/>
              </a:lnSpc>
            </a:pPr>
            <a:endParaRPr lang="en-US" sz="1700"/>
          </a:p>
          <a:p>
            <a:pPr>
              <a:lnSpc>
                <a:spcPct val="80000"/>
              </a:lnSpc>
            </a:pPr>
            <a:r>
              <a:rPr lang="en-US" sz="1700"/>
              <a:t>Have one person from your team do the following:</a:t>
            </a:r>
          </a:p>
          <a:p>
            <a:pPr lvl="1">
              <a:lnSpc>
                <a:spcPct val="80000"/>
              </a:lnSpc>
            </a:pPr>
            <a:r>
              <a:rPr lang="en-US" sz="1500"/>
              <a:t>Create a test project and its main directories.</a:t>
            </a:r>
          </a:p>
          <a:p>
            <a:pPr lvl="1">
              <a:lnSpc>
                <a:spcPct val="80000"/>
              </a:lnSpc>
            </a:pPr>
            <a:r>
              <a:rPr lang="en-US" sz="1500"/>
              <a:t>Add new subdirectory</a:t>
            </a:r>
          </a:p>
          <a:p>
            <a:pPr>
              <a:lnSpc>
                <a:spcPct val="80000"/>
              </a:lnSpc>
            </a:pPr>
            <a:endParaRPr lang="en-US" sz="1700"/>
          </a:p>
          <a:p>
            <a:pPr>
              <a:lnSpc>
                <a:spcPct val="80000"/>
              </a:lnSpc>
            </a:pPr>
            <a:r>
              <a:rPr lang="en-US" sz="1700"/>
              <a:t>Everybody do this part:</a:t>
            </a:r>
          </a:p>
          <a:p>
            <a:pPr lvl="1">
              <a:lnSpc>
                <a:spcPct val="80000"/>
              </a:lnSpc>
            </a:pPr>
            <a:r>
              <a:rPr lang="en-US" sz="1500"/>
              <a:t>Add new file and commit</a:t>
            </a:r>
          </a:p>
          <a:p>
            <a:pPr lvl="1">
              <a:lnSpc>
                <a:spcPct val="80000"/>
              </a:lnSpc>
            </a:pPr>
            <a:r>
              <a:rPr lang="en-US" sz="1500"/>
              <a:t>Checkout the file and edit</a:t>
            </a:r>
          </a:p>
          <a:p>
            <a:pPr lvl="1">
              <a:lnSpc>
                <a:spcPct val="80000"/>
              </a:lnSpc>
            </a:pPr>
            <a:r>
              <a:rPr lang="en-US" sz="1500"/>
              <a:t>Commit again</a:t>
            </a:r>
          </a:p>
          <a:p>
            <a:pPr lvl="1">
              <a:lnSpc>
                <a:spcPct val="80000"/>
              </a:lnSpc>
            </a:pPr>
            <a:r>
              <a:rPr lang="en-US" sz="1500"/>
              <a:t>Checkout teammate’s file and edit</a:t>
            </a:r>
          </a:p>
          <a:p>
            <a:pPr lvl="1">
              <a:lnSpc>
                <a:spcPct val="80000"/>
              </a:lnSpc>
            </a:pPr>
            <a:r>
              <a:rPr lang="en-US" sz="1500"/>
              <a:t>Commit again</a:t>
            </a:r>
          </a:p>
          <a:p>
            <a:pPr lvl="1">
              <a:lnSpc>
                <a:spcPct val="80000"/>
              </a:lnSpc>
            </a:pPr>
            <a:endParaRPr lang="en-US" sz="1500"/>
          </a:p>
          <a:p>
            <a:pPr>
              <a:lnSpc>
                <a:spcPct val="80000"/>
              </a:lnSpc>
            </a:pPr>
            <a:r>
              <a:rPr lang="en-US" sz="1700"/>
              <a:t>You should be able to verify that the repository was updated through Trac </a:t>
            </a:r>
            <a:r>
              <a:rPr lang="en-US" sz="1700">
                <a:hlinkClick r:id="rId7"/>
              </a:rPr>
              <a:t>http://jrt.ist.unomaha.edu/trac/teamX</a:t>
            </a:r>
            <a:r>
              <a:rPr lang="en-US" sz="1700"/>
              <a:t> (go to “Browse Source”).</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89</TotalTime>
  <Words>723</Words>
  <Application>Microsoft Office PowerPoint</Application>
  <PresentationFormat>On-screen Show (4:3)</PresentationFormat>
  <Paragraphs>97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Times New Roman</vt:lpstr>
      <vt:lpstr>Wingdings</vt:lpstr>
      <vt:lpstr>Edge</vt:lpstr>
      <vt:lpstr>Trac and Subversion</vt:lpstr>
      <vt:lpstr>Trac tickets</vt:lpstr>
      <vt:lpstr>Fields in a ticket</vt:lpstr>
      <vt:lpstr>Trac administrative functions</vt:lpstr>
      <vt:lpstr>Recommendations</vt:lpstr>
      <vt:lpstr>Wiki editing</vt:lpstr>
      <vt:lpstr>Subversion</vt:lpstr>
      <vt:lpstr>Important directories</vt:lpstr>
      <vt:lpstr>Subversion exercises</vt:lpstr>
    </vt:vector>
  </TitlesOfParts>
  <Company>UNO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 and Subversion</dc:title>
  <dc:creator>hsiy</dc:creator>
  <cp:lastModifiedBy>Shawn M OBrien</cp:lastModifiedBy>
  <cp:revision>5</cp:revision>
  <dcterms:created xsi:type="dcterms:W3CDTF">2009-02-24T00:16:56Z</dcterms:created>
  <dcterms:modified xsi:type="dcterms:W3CDTF">2012-09-03T15:17:30Z</dcterms:modified>
</cp:coreProperties>
</file>