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563" r:id="rId2"/>
    <p:sldId id="571" r:id="rId3"/>
    <p:sldId id="550" r:id="rId4"/>
    <p:sldId id="557" r:id="rId5"/>
    <p:sldId id="558" r:id="rId6"/>
    <p:sldId id="569" r:id="rId7"/>
    <p:sldId id="568" r:id="rId8"/>
    <p:sldId id="570" r:id="rId9"/>
    <p:sldId id="572" r:id="rId10"/>
    <p:sldId id="566" r:id="rId11"/>
    <p:sldId id="565" r:id="rId12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C5C5"/>
    <a:srgbClr val="003300"/>
    <a:srgbClr val="EDF7EF"/>
    <a:srgbClr val="FF3300"/>
    <a:srgbClr val="E3DBBB"/>
    <a:srgbClr val="00FF00"/>
    <a:srgbClr val="0000CC"/>
    <a:srgbClr val="9999FF"/>
    <a:srgbClr val="00FFCC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21" autoAdjust="0"/>
    <p:restoredTop sz="94698" autoAdjust="0"/>
  </p:normalViewPr>
  <p:slideViewPr>
    <p:cSldViewPr>
      <p:cViewPr>
        <p:scale>
          <a:sx n="77" d="100"/>
          <a:sy n="77" d="100"/>
        </p:scale>
        <p:origin x="-132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2430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7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7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5464299B-5BC3-4EFC-8476-E948D12C88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356C3BAC-7CE1-4253-8B60-4E722ADBE1C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F3983A-E0FE-4280-87B0-28FB4FF34591}" type="slidenum">
              <a:rPr lang="en-US" altLang="zh-TW" smtClean="0"/>
              <a:pPr/>
              <a:t>1</a:t>
            </a:fld>
            <a:endParaRPr lang="en-US" altLang="zh-TW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053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F2D887-8A14-42CD-8B5F-D8A66C3E9F7D}" type="slidenum">
              <a:rPr lang="en-US" altLang="zh-TW" smtClean="0"/>
              <a:pPr/>
              <a:t>3</a:t>
            </a:fld>
            <a:endParaRPr lang="en-US" altLang="zh-TW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1126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CD36AC-448B-4457-BD77-1790F5044662}" type="slidenum">
              <a:rPr lang="en-US" altLang="zh-TW" smtClean="0"/>
              <a:pPr/>
              <a:t>4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6C3BAC-7CE1-4253-8B60-4E722ADBE1CA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6C3BAC-7CE1-4253-8B60-4E722ADBE1CA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順達Logo"/>
          <p:cNvPicPr>
            <a:picLocks noChangeAspect="1" noChangeArrowheads="1"/>
          </p:cNvPicPr>
          <p:nvPr/>
        </p:nvPicPr>
        <p:blipFill>
          <a:blip r:embed="rId2" cstate="print"/>
          <a:srcRect t="34393" b="31364"/>
          <a:stretch>
            <a:fillRect/>
          </a:stretch>
        </p:blipFill>
        <p:spPr bwMode="auto">
          <a:xfrm>
            <a:off x="7415213" y="6499225"/>
            <a:ext cx="17287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1412875"/>
            <a:ext cx="9144000" cy="125888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TW" sz="36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</a:t>
            </a:r>
            <a:fld id="{238B7A95-2750-46DF-991B-5CD01BC94BD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B0597-8FC2-4C48-97C9-3F90453BFA4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</a:t>
            </a:r>
            <a:fld id="{7E11FF30-2C8F-40E3-AC13-8B8E59313D6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F82DC8-E5E8-4C5F-BDCD-E3AA4E3250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</a:t>
            </a:r>
            <a:fld id="{C6F69540-8CA2-4FB8-880E-E4F72F7263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D3534-3977-44FB-89CE-B2C07DD0A92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</a:t>
            </a:r>
            <a:fld id="{6DF89BB4-9FA8-44C5-B9CC-9E626C49970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46081-AD83-4DE8-8F77-E66A9626400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</a:t>
            </a:r>
            <a:fld id="{4F1ABAFF-D949-4E23-B37B-0B3CB2229E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915CC-DDC1-4624-840B-838683564B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</a:t>
            </a:r>
            <a:fld id="{39D32D17-09DB-4F2B-9828-B5B62004FD1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BA14B-4AF0-4A0F-A4E1-02BF337A5AB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</a:t>
            </a:r>
            <a:fld id="{F9A7EC1F-44E6-4D29-8182-B5B3D4C396E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525B21-9BBD-4A2F-839B-585CA29FB5F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</a:t>
            </a:r>
            <a:fld id="{E34C085A-F0C9-4B2D-B8B9-239B94C8DE3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06E6B-327D-4859-8DFD-451FF23434F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</a:t>
            </a:r>
            <a:fld id="{D9442BAA-607B-4BBA-9B77-65F156E74DA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E8E53-E2A1-44FD-A2CF-0D68691AAC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</a:t>
            </a:r>
            <a:fld id="{5D37CEBB-827D-4BB4-A11C-1B9B5B22F4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54443-479A-4250-8D4F-12C468845D9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</a:t>
            </a:r>
            <a:fld id="{CB20B9E1-8365-498A-B26A-292C908343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0EEDE-F197-4AB7-A51B-7F4468FE5FA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</a:t>
            </a:r>
            <a:fld id="{509C9CF0-8AFE-44E9-BCB7-F6AF4795BB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4F2E5-B302-4176-9F24-C7BE7EDC3A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</a:t>
            </a:r>
            <a:fld id="{23512B63-FD18-4F92-848E-E9E6BF4197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2FC34-17B5-42C5-A48C-ED2D360DC7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87663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b="1">
                <a:solidFill>
                  <a:srgbClr val="4D4D4D"/>
                </a:solidFill>
                <a:latin typeface="Tahoma" pitchFamily="34" charset="0"/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Page</a:t>
            </a:r>
            <a:fld id="{22BF9375-5F84-4975-849D-94BEBEBA9A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DC477194-A1BD-4F80-BFC9-5BE042208EF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2" name="Picture 7" descr="順達Logo"/>
          <p:cNvPicPr>
            <a:picLocks noChangeAspect="1" noChangeArrowheads="1"/>
          </p:cNvPicPr>
          <p:nvPr/>
        </p:nvPicPr>
        <p:blipFill>
          <a:blip r:embed="rId15" cstate="print"/>
          <a:srcRect t="34393" b="31364"/>
          <a:stretch>
            <a:fillRect/>
          </a:stretch>
        </p:blipFill>
        <p:spPr bwMode="auto">
          <a:xfrm>
            <a:off x="7415213" y="6499225"/>
            <a:ext cx="17287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612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TW" sz="3600">
                <a:solidFill>
                  <a:schemeClr val="bg1"/>
                </a:solidFill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8" r:id="rId1"/>
    <p:sldLayoutId id="2147484216" r:id="rId2"/>
    <p:sldLayoutId id="2147484217" r:id="rId3"/>
    <p:sldLayoutId id="2147484218" r:id="rId4"/>
    <p:sldLayoutId id="2147484219" r:id="rId5"/>
    <p:sldLayoutId id="2147484220" r:id="rId6"/>
    <p:sldLayoutId id="2147484221" r:id="rId7"/>
    <p:sldLayoutId id="2147484222" r:id="rId8"/>
    <p:sldLayoutId id="2147484223" r:id="rId9"/>
    <p:sldLayoutId id="2147484224" r:id="rId10"/>
    <p:sldLayoutId id="2147484225" r:id="rId11"/>
    <p:sldLayoutId id="2147484226" r:id="rId12"/>
    <p:sldLayoutId id="2147484227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iandung.com.tw/cht/Europe/LT-207-503.html" TargetMode="External"/><Relationship Id="rId13" Type="http://schemas.openxmlformats.org/officeDocument/2006/relationships/image" Target="../media/image19.jpeg"/><Relationship Id="rId3" Type="http://schemas.openxmlformats.org/officeDocument/2006/relationships/image" Target="../media/image13.png"/><Relationship Id="rId7" Type="http://schemas.openxmlformats.org/officeDocument/2006/relationships/image" Target="../media/image16.jpeg"/><Relationship Id="rId12" Type="http://schemas.openxmlformats.org/officeDocument/2006/relationships/hyperlink" Target="http://www.liandung.com.tw/cht/usa/LT-301-503B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liandung.com.tw/cht/usa/LT-202-535.html" TargetMode="External"/><Relationship Id="rId11" Type="http://schemas.openxmlformats.org/officeDocument/2006/relationships/image" Target="../media/image18.jpeg"/><Relationship Id="rId5" Type="http://schemas.openxmlformats.org/officeDocument/2006/relationships/image" Target="../media/image15.png"/><Relationship Id="rId10" Type="http://schemas.openxmlformats.org/officeDocument/2006/relationships/hyperlink" Target="http://www.liandung.com.tw/cht/Europe/LT-322-535.html" TargetMode="External"/><Relationship Id="rId4" Type="http://schemas.openxmlformats.org/officeDocument/2006/relationships/image" Target="../media/image14.png"/><Relationship Id="rId9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TW" smtClean="0"/>
              <a:t>Page</a:t>
            </a:r>
            <a:fld id="{8368BBAC-9ECE-4E87-8B0E-668D87713254}" type="slidenum">
              <a:rPr lang="en-US" altLang="zh-TW" smtClean="0"/>
              <a:pPr/>
              <a:t>1</a:t>
            </a:fld>
            <a:endParaRPr lang="en-US" altLang="zh-TW" smtClean="0"/>
          </a:p>
        </p:txBody>
      </p:sp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3076" name="Rectangle 14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 sz="3600">
              <a:solidFill>
                <a:schemeClr val="bg1"/>
              </a:solidFill>
            </a:endParaRPr>
          </a:p>
        </p:txBody>
      </p:sp>
      <p:sp>
        <p:nvSpPr>
          <p:cNvPr id="3077" name="Text Box 15"/>
          <p:cNvSpPr txBox="1">
            <a:spLocks noChangeArrowheads="1"/>
          </p:cNvSpPr>
          <p:nvPr/>
        </p:nvSpPr>
        <p:spPr bwMode="auto">
          <a:xfrm>
            <a:off x="6929455" y="4143380"/>
            <a:ext cx="22145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3366FF"/>
                </a:solidFill>
              </a:rPr>
              <a:t>     Date:  </a:t>
            </a:r>
            <a:r>
              <a:rPr lang="en-US" altLang="zh-TW" sz="1400" dirty="0" smtClean="0">
                <a:solidFill>
                  <a:srgbClr val="3366FF"/>
                </a:solidFill>
              </a:rPr>
              <a:t>2013/Apr/24 </a:t>
            </a:r>
          </a:p>
          <a:p>
            <a:r>
              <a:rPr lang="en-US" altLang="zh-TW" sz="1400" dirty="0" smtClean="0">
                <a:solidFill>
                  <a:srgbClr val="3366FF"/>
                </a:solidFill>
              </a:rPr>
              <a:t>     Version : V20</a:t>
            </a:r>
            <a:endParaRPr lang="en-US" altLang="zh-TW" sz="1400" dirty="0">
              <a:solidFill>
                <a:srgbClr val="3366FF"/>
              </a:solidFill>
            </a:endParaRPr>
          </a:p>
        </p:txBody>
      </p:sp>
      <p:sp>
        <p:nvSpPr>
          <p:cNvPr id="3078" name="Rectangle 19"/>
          <p:cNvSpPr>
            <a:spLocks noChangeArrowheads="1"/>
          </p:cNvSpPr>
          <p:nvPr/>
        </p:nvSpPr>
        <p:spPr bwMode="auto">
          <a:xfrm>
            <a:off x="0" y="1700213"/>
            <a:ext cx="9144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Dynapack</a:t>
            </a:r>
            <a:r>
              <a:rPr lang="en-US" altLang="zh-TW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LEV </a:t>
            </a:r>
            <a:r>
              <a:rPr lang="en-US" altLang="zh-TW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Charger Concept</a:t>
            </a:r>
          </a:p>
        </p:txBody>
      </p:sp>
      <p:sp>
        <p:nvSpPr>
          <p:cNvPr id="3079" name="文字方塊 11"/>
          <p:cNvSpPr txBox="1">
            <a:spLocks noChangeArrowheads="1"/>
          </p:cNvSpPr>
          <p:nvPr/>
        </p:nvSpPr>
        <p:spPr bwMode="auto">
          <a:xfrm>
            <a:off x="0" y="2857500"/>
            <a:ext cx="914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/>
              <a:t>For 7S/10S/13S Battery Packs</a:t>
            </a:r>
            <a:endParaRPr lang="zh-TW" altLang="en-US"/>
          </a:p>
        </p:txBody>
      </p:sp>
      <p:pic>
        <p:nvPicPr>
          <p:cNvPr id="3080" name="Picture 9" descr="mosquito-ebike-for-urban-environment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51" y="4714875"/>
            <a:ext cx="1857375" cy="150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18" descr="mower-walk-sh12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00773" y="4714875"/>
            <a:ext cx="1928813" cy="150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3" name="Picture 3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86192" y="4786313"/>
            <a:ext cx="142875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31"/>
          <p:cNvPicPr>
            <a:picLocks noChangeAspect="1" noChangeArrowheads="1"/>
          </p:cNvPicPr>
          <p:nvPr/>
        </p:nvPicPr>
        <p:blipFill>
          <a:blip r:embed="rId3" cstate="print"/>
          <a:srcRect l="35000" r="35000"/>
          <a:stretch>
            <a:fillRect/>
          </a:stretch>
        </p:blipFill>
        <p:spPr bwMode="auto">
          <a:xfrm>
            <a:off x="8143900" y="1928802"/>
            <a:ext cx="928694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Page</a:t>
            </a:r>
            <a:fld id="{E34C085A-F0C9-4B2D-B8B9-239B94C8DE31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2495890" y="25460"/>
            <a:ext cx="4179349" cy="52322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2800" b="1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Charger </a:t>
            </a:r>
            <a:r>
              <a:rPr lang="en-US" altLang="zh-TW" sz="28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Block Diagram</a:t>
            </a:r>
            <a:endParaRPr lang="en-US" altLang="zh-TW" sz="2800" b="1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45" name="圓角矩形 44"/>
          <p:cNvSpPr/>
          <p:nvPr/>
        </p:nvSpPr>
        <p:spPr>
          <a:xfrm>
            <a:off x="785786" y="1142984"/>
            <a:ext cx="7072362" cy="4500594"/>
          </a:xfrm>
          <a:prstGeom prst="roundRect">
            <a:avLst/>
          </a:prstGeom>
          <a:solidFill>
            <a:srgbClr val="E3DBBB"/>
          </a:solidFill>
          <a:ln>
            <a:solidFill>
              <a:srgbClr val="FF33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 </a:t>
            </a:r>
            <a:endParaRPr lang="zh-TW" altLang="en-US" dirty="0"/>
          </a:p>
        </p:txBody>
      </p:sp>
      <p:cxnSp>
        <p:nvCxnSpPr>
          <p:cNvPr id="71" name="直線接點 70"/>
          <p:cNvCxnSpPr/>
          <p:nvPr/>
        </p:nvCxnSpPr>
        <p:spPr>
          <a:xfrm rot="5400000" flipH="1" flipV="1">
            <a:off x="1069620" y="2214884"/>
            <a:ext cx="288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357422" y="3357562"/>
            <a:ext cx="71438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1100" dirty="0">
                <a:ea typeface="新細明體" pitchFamily="18" charset="-120"/>
              </a:rPr>
              <a:t>option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/>
          <a:srcRect l="42284" t="31562" r="51216" b="59468"/>
          <a:stretch>
            <a:fillRect/>
          </a:stretch>
        </p:blipFill>
        <p:spPr bwMode="auto">
          <a:xfrm>
            <a:off x="3571868" y="3571876"/>
            <a:ext cx="1714512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5" cstate="print">
            <a:lum bright="-20000"/>
          </a:blip>
          <a:srcRect l="64993" t="4731" r="22946" b="64338"/>
          <a:stretch>
            <a:fillRect/>
          </a:stretch>
        </p:blipFill>
        <p:spPr bwMode="auto">
          <a:xfrm>
            <a:off x="4786314" y="1915175"/>
            <a:ext cx="1285884" cy="1288878"/>
          </a:xfrm>
          <a:prstGeom prst="rect">
            <a:avLst/>
          </a:prstGeom>
          <a:noFill/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5" cstate="print">
            <a:lum bright="-10000"/>
          </a:blip>
          <a:srcRect l="22166" t="2026" r="55073" b="45287"/>
          <a:stretch>
            <a:fillRect/>
          </a:stretch>
        </p:blipFill>
        <p:spPr bwMode="auto">
          <a:xfrm>
            <a:off x="1857356" y="1879741"/>
            <a:ext cx="1857388" cy="1509720"/>
          </a:xfrm>
          <a:prstGeom prst="rect">
            <a:avLst/>
          </a:prstGeom>
          <a:noFill/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5" cstate="print"/>
          <a:srcRect t="4731" r="91783" b="64537"/>
          <a:stretch>
            <a:fillRect/>
          </a:stretch>
        </p:blipFill>
        <p:spPr bwMode="auto">
          <a:xfrm>
            <a:off x="120646" y="1918169"/>
            <a:ext cx="665140" cy="1336056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lum bright="20000"/>
          </a:blip>
          <a:srcRect l="61905" t="44660" r="35933" b="47980"/>
          <a:stretch>
            <a:fillRect/>
          </a:stretch>
        </p:blipFill>
        <p:spPr bwMode="auto">
          <a:xfrm>
            <a:off x="6643702" y="2368063"/>
            <a:ext cx="357190" cy="6429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cxnSp>
        <p:nvCxnSpPr>
          <p:cNvPr id="27" name="直線接點 26"/>
          <p:cNvCxnSpPr/>
          <p:nvPr/>
        </p:nvCxnSpPr>
        <p:spPr>
          <a:xfrm>
            <a:off x="642910" y="3141660"/>
            <a:ext cx="1224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642910" y="2070090"/>
            <a:ext cx="1224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3669752" y="3091488"/>
            <a:ext cx="1188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rot="5400000">
            <a:off x="4607719" y="3321843"/>
            <a:ext cx="50006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5400000">
            <a:off x="3321835" y="2821777"/>
            <a:ext cx="1500198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126"/>
          <p:cNvSpPr>
            <a:spLocks noChangeArrowheads="1"/>
          </p:cNvSpPr>
          <p:nvPr/>
        </p:nvSpPr>
        <p:spPr bwMode="auto">
          <a:xfrm>
            <a:off x="5500694" y="4000504"/>
            <a:ext cx="1071562" cy="57150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C0C0C0"/>
            </a:extrusionClr>
          </a:sp3d>
        </p:spPr>
        <p:txBody>
          <a:bodyPr wrap="none" lIns="0" tIns="0" rIns="0" bIns="0" anchor="ctr">
            <a:flatTx/>
          </a:bodyPr>
          <a:lstStyle/>
          <a:p>
            <a:pPr algn="ctr"/>
            <a:r>
              <a:rPr lang="en-US" altLang="zh-TW" sz="1400" b="1" dirty="0" smtClean="0"/>
              <a:t>Controller </a:t>
            </a:r>
            <a:endParaRPr lang="en-US" altLang="zh-TW" sz="1400" b="1" dirty="0"/>
          </a:p>
        </p:txBody>
      </p:sp>
      <p:sp>
        <p:nvSpPr>
          <p:cNvPr id="35" name="AutoShape 126"/>
          <p:cNvSpPr>
            <a:spLocks noChangeArrowheads="1"/>
          </p:cNvSpPr>
          <p:nvPr/>
        </p:nvSpPr>
        <p:spPr bwMode="auto">
          <a:xfrm>
            <a:off x="5715008" y="5000636"/>
            <a:ext cx="714380" cy="428625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C0C0C0"/>
            </a:extrusionClr>
          </a:sp3d>
        </p:spPr>
        <p:txBody>
          <a:bodyPr wrap="none" lIns="0" tIns="0" rIns="0" bIns="0" anchor="ctr">
            <a:flatTx/>
          </a:bodyPr>
          <a:lstStyle/>
          <a:p>
            <a:pPr algn="ctr"/>
            <a:r>
              <a:rPr lang="en-US" altLang="zh-TW" sz="1400" b="1" dirty="0" smtClean="0"/>
              <a:t>LED</a:t>
            </a:r>
            <a:endParaRPr lang="en-US" altLang="zh-TW" sz="1400" b="1" dirty="0"/>
          </a:p>
        </p:txBody>
      </p:sp>
      <p:cxnSp>
        <p:nvCxnSpPr>
          <p:cNvPr id="37" name="直線接點 36"/>
          <p:cNvCxnSpPr/>
          <p:nvPr/>
        </p:nvCxnSpPr>
        <p:spPr>
          <a:xfrm rot="5400000">
            <a:off x="5893603" y="4749809"/>
            <a:ext cx="357190" cy="1588"/>
          </a:xfrm>
          <a:prstGeom prst="line">
            <a:avLst/>
          </a:prstGeom>
          <a:ln w="1905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34" idx="1"/>
            <a:endCxn id="18" idx="3"/>
          </p:cNvCxnSpPr>
          <p:nvPr/>
        </p:nvCxnSpPr>
        <p:spPr>
          <a:xfrm rot="10800000">
            <a:off x="5286380" y="4286256"/>
            <a:ext cx="214314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接點 41"/>
          <p:cNvCxnSpPr/>
          <p:nvPr/>
        </p:nvCxnSpPr>
        <p:spPr>
          <a:xfrm rot="10800000" flipV="1">
            <a:off x="6572264" y="2571744"/>
            <a:ext cx="1714512" cy="157163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3633752" y="2070090"/>
            <a:ext cx="1224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7000892" y="3929066"/>
            <a:ext cx="4619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 smtClean="0"/>
              <a:t>SOC</a:t>
            </a:r>
            <a:endParaRPr lang="zh-TW" altLang="en-US" sz="10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8143900" y="1571612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Battery Pack</a:t>
            </a:r>
            <a:endParaRPr lang="zh-TW" altLang="en-US" sz="12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2428860" y="165180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PFC</a:t>
            </a:r>
            <a:endParaRPr lang="zh-TW" altLang="en-US" sz="1000" dirty="0"/>
          </a:p>
        </p:txBody>
      </p:sp>
      <p:cxnSp>
        <p:nvCxnSpPr>
          <p:cNvPr id="53" name="直線接點 52"/>
          <p:cNvCxnSpPr/>
          <p:nvPr/>
        </p:nvCxnSpPr>
        <p:spPr>
          <a:xfrm>
            <a:off x="6058572" y="2175015"/>
            <a:ext cx="2232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6050932" y="3191832"/>
            <a:ext cx="2232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rot="5400000" flipH="1" flipV="1">
            <a:off x="6739110" y="2283288"/>
            <a:ext cx="180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rot="5400000" flipH="1" flipV="1">
            <a:off x="6750537" y="3123892"/>
            <a:ext cx="180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785786" y="3357562"/>
            <a:ext cx="857256" cy="214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b="1" dirty="0" smtClean="0"/>
              <a:t>EMI/RFI Filter</a:t>
            </a:r>
            <a:endParaRPr lang="zh-TW" altLang="en-US" sz="800" dirty="0"/>
          </a:p>
        </p:txBody>
      </p:sp>
      <p:cxnSp>
        <p:nvCxnSpPr>
          <p:cNvPr id="72" name="直線接點 71"/>
          <p:cNvCxnSpPr/>
          <p:nvPr/>
        </p:nvCxnSpPr>
        <p:spPr>
          <a:xfrm rot="5400000" flipH="1" flipV="1">
            <a:off x="1105620" y="3036140"/>
            <a:ext cx="216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群組 69"/>
          <p:cNvGrpSpPr/>
          <p:nvPr/>
        </p:nvGrpSpPr>
        <p:grpSpPr>
          <a:xfrm>
            <a:off x="989467" y="2285992"/>
            <a:ext cx="428628" cy="642947"/>
            <a:chOff x="1285852" y="3786185"/>
            <a:chExt cx="428628" cy="714385"/>
          </a:xfrm>
        </p:grpSpPr>
        <p:sp>
          <p:nvSpPr>
            <p:cNvPr id="69" name="矩形 68"/>
            <p:cNvSpPr/>
            <p:nvPr/>
          </p:nvSpPr>
          <p:spPr>
            <a:xfrm>
              <a:off x="1285852" y="3786185"/>
              <a:ext cx="428628" cy="7143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1" name="直線接點 60"/>
            <p:cNvCxnSpPr/>
            <p:nvPr/>
          </p:nvCxnSpPr>
          <p:spPr>
            <a:xfrm>
              <a:off x="1357290" y="4071942"/>
              <a:ext cx="2857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1357290" y="4214818"/>
              <a:ext cx="2857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 rot="5400000" flipH="1" flipV="1">
              <a:off x="1357290" y="3929066"/>
              <a:ext cx="2857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 rot="5400000" flipH="1" flipV="1">
              <a:off x="1356496" y="4356900"/>
              <a:ext cx="2857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文字方塊 72"/>
          <p:cNvSpPr txBox="1"/>
          <p:nvPr/>
        </p:nvSpPr>
        <p:spPr>
          <a:xfrm>
            <a:off x="785786" y="3528956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  X,Y</a:t>
            </a:r>
          </a:p>
          <a:p>
            <a:r>
              <a:rPr lang="en-US" altLang="zh-TW" sz="1000" dirty="0" smtClean="0"/>
              <a:t> Capacitors</a:t>
            </a:r>
            <a:endParaRPr lang="zh-TW" altLang="en-US" sz="100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6357950" y="1857364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Output Filter</a:t>
            </a:r>
            <a:endParaRPr lang="zh-TW" altLang="en-US" sz="1000" dirty="0"/>
          </a:p>
        </p:txBody>
      </p:sp>
      <p:cxnSp>
        <p:nvCxnSpPr>
          <p:cNvPr id="77" name="直線接點 76"/>
          <p:cNvCxnSpPr/>
          <p:nvPr/>
        </p:nvCxnSpPr>
        <p:spPr>
          <a:xfrm rot="5400000">
            <a:off x="6785619" y="4072107"/>
            <a:ext cx="144000" cy="79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橢圓 77"/>
          <p:cNvSpPr/>
          <p:nvPr/>
        </p:nvSpPr>
        <p:spPr>
          <a:xfrm>
            <a:off x="6818477" y="3564236"/>
            <a:ext cx="72000" cy="7143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1" name="直線接點 80"/>
          <p:cNvCxnSpPr/>
          <p:nvPr/>
        </p:nvCxnSpPr>
        <p:spPr>
          <a:xfrm rot="5400000">
            <a:off x="6775780" y="3714917"/>
            <a:ext cx="144000" cy="79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/>
          <p:cNvSpPr txBox="1"/>
          <p:nvPr/>
        </p:nvSpPr>
        <p:spPr>
          <a:xfrm>
            <a:off x="6500826" y="3286124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ID Resistor</a:t>
            </a:r>
            <a:endParaRPr lang="zh-TW" altLang="en-US" sz="1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7813778" y="1857364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Pack+</a:t>
            </a:r>
            <a:endParaRPr lang="zh-TW" altLang="en-US" sz="12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7830984" y="3143248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Pack-</a:t>
            </a:r>
            <a:endParaRPr lang="zh-TW" altLang="en-US" sz="1200" dirty="0"/>
          </a:p>
        </p:txBody>
      </p:sp>
      <p:sp>
        <p:nvSpPr>
          <p:cNvPr id="88" name="矩形 87"/>
          <p:cNvSpPr/>
          <p:nvPr/>
        </p:nvSpPr>
        <p:spPr>
          <a:xfrm>
            <a:off x="7806517" y="2357430"/>
            <a:ext cx="4619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 smtClean="0"/>
              <a:t>SOC</a:t>
            </a:r>
            <a:endParaRPr lang="zh-TW" altLang="en-US" sz="10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214282" y="6488668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Confidential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cxnSp>
        <p:nvCxnSpPr>
          <p:cNvPr id="62" name="肘形接點 61"/>
          <p:cNvCxnSpPr/>
          <p:nvPr/>
        </p:nvCxnSpPr>
        <p:spPr>
          <a:xfrm flipV="1">
            <a:off x="6572264" y="2928934"/>
            <a:ext cx="1714512" cy="1500198"/>
          </a:xfrm>
          <a:prstGeom prst="bentConnector3">
            <a:avLst>
              <a:gd name="adj1" fmla="val 642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7824790" y="2732885"/>
            <a:ext cx="3626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 smtClean="0"/>
              <a:t>NA</a:t>
            </a:r>
            <a:endParaRPr lang="zh-TW" altLang="en-US" sz="1000" dirty="0"/>
          </a:p>
        </p:txBody>
      </p:sp>
      <p:sp>
        <p:nvSpPr>
          <p:cNvPr id="75" name="矩形 74"/>
          <p:cNvSpPr/>
          <p:nvPr/>
        </p:nvSpPr>
        <p:spPr>
          <a:xfrm>
            <a:off x="6786578" y="3736018"/>
            <a:ext cx="142876" cy="2857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3794125" y="785813"/>
            <a:ext cx="928688" cy="465137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 sz="1000" dirty="0">
                <a:latin typeface="Arial" pitchFamily="34" charset="0"/>
                <a:ea typeface="新細明體" pitchFamily="18" charset="-120"/>
              </a:rPr>
              <a:t>Start</a:t>
            </a:r>
          </a:p>
          <a:p>
            <a:pPr algn="ctr">
              <a:defRPr/>
            </a:pPr>
            <a:r>
              <a:rPr lang="en-US" altLang="zh-TW" sz="1000" dirty="0">
                <a:latin typeface="Arial" pitchFamily="34" charset="0"/>
                <a:ea typeface="新細明體" pitchFamily="18" charset="-120"/>
              </a:rPr>
              <a:t>Charger  ON</a:t>
            </a:r>
          </a:p>
        </p:txBody>
      </p:sp>
      <p:cxnSp>
        <p:nvCxnSpPr>
          <p:cNvPr id="7171" name="AutoShape 58"/>
          <p:cNvCxnSpPr>
            <a:cxnSpLocks noChangeShapeType="1"/>
            <a:stCxn id="2056" idx="2"/>
            <a:endCxn id="2060" idx="0"/>
          </p:cNvCxnSpPr>
          <p:nvPr/>
        </p:nvCxnSpPr>
        <p:spPr bwMode="auto">
          <a:xfrm rot="5400000">
            <a:off x="4209260" y="1906584"/>
            <a:ext cx="112706" cy="14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056" name="AutoShape 60"/>
          <p:cNvSpPr>
            <a:spLocks noChangeArrowheads="1"/>
          </p:cNvSpPr>
          <p:nvPr/>
        </p:nvSpPr>
        <p:spPr bwMode="auto">
          <a:xfrm>
            <a:off x="3697288" y="1357313"/>
            <a:ext cx="1150937" cy="500062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 sz="900" dirty="0">
                <a:latin typeface="+mj-lt"/>
                <a:ea typeface="新細明體" pitchFamily="18" charset="-120"/>
              </a:rPr>
              <a:t>Battery  Input</a:t>
            </a:r>
          </a:p>
        </p:txBody>
      </p:sp>
      <p:sp>
        <p:nvSpPr>
          <p:cNvPr id="7173" name="Text Box 66"/>
          <p:cNvSpPr txBox="1">
            <a:spLocks noChangeArrowheads="1"/>
          </p:cNvSpPr>
          <p:nvPr/>
        </p:nvSpPr>
        <p:spPr bwMode="auto">
          <a:xfrm>
            <a:off x="3428992" y="1112823"/>
            <a:ext cx="3603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000" dirty="0"/>
              <a:t>N</a:t>
            </a:r>
          </a:p>
        </p:txBody>
      </p:sp>
      <p:sp>
        <p:nvSpPr>
          <p:cNvPr id="2058" name="Rectangle 68"/>
          <p:cNvSpPr>
            <a:spLocks noChangeArrowheads="1"/>
          </p:cNvSpPr>
          <p:nvPr/>
        </p:nvSpPr>
        <p:spPr bwMode="auto">
          <a:xfrm>
            <a:off x="2071670" y="928670"/>
            <a:ext cx="1225550" cy="4032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 sz="1000" dirty="0">
                <a:latin typeface="Arial" pitchFamily="34" charset="0"/>
                <a:ea typeface="新細明體" pitchFamily="18" charset="-120"/>
              </a:rPr>
              <a:t>Green LED Display</a:t>
            </a:r>
          </a:p>
        </p:txBody>
      </p:sp>
      <p:sp>
        <p:nvSpPr>
          <p:cNvPr id="2060" name="Rectangle 91"/>
          <p:cNvSpPr>
            <a:spLocks noChangeArrowheads="1"/>
          </p:cNvSpPr>
          <p:nvPr/>
        </p:nvSpPr>
        <p:spPr bwMode="auto">
          <a:xfrm>
            <a:off x="3222625" y="1970081"/>
            <a:ext cx="2071688" cy="5302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altLang="zh-TW" sz="1000" dirty="0" smtClean="0">
              <a:latin typeface="Arial" pitchFamily="34" charset="0"/>
              <a:ea typeface="新細明體" pitchFamily="18" charset="-120"/>
            </a:endParaRPr>
          </a:p>
          <a:p>
            <a:pPr algn="ctr">
              <a:defRPr/>
            </a:pPr>
            <a:r>
              <a:rPr lang="en-US" altLang="zh-TW" sz="1000" dirty="0" smtClean="0">
                <a:latin typeface="Arial" pitchFamily="34" charset="0"/>
                <a:ea typeface="新細明體" pitchFamily="18" charset="-120"/>
              </a:rPr>
              <a:t>SOC </a:t>
            </a:r>
            <a:r>
              <a:rPr lang="en-US" altLang="zh-TW" sz="1000" dirty="0">
                <a:latin typeface="Arial" pitchFamily="34" charset="0"/>
                <a:ea typeface="新細明體" pitchFamily="18" charset="-120"/>
              </a:rPr>
              <a:t>Pin check</a:t>
            </a:r>
          </a:p>
          <a:p>
            <a:pPr algn="ctr">
              <a:defRPr/>
            </a:pPr>
            <a:r>
              <a:rPr lang="en-US" altLang="zh-TW" sz="1000" dirty="0">
                <a:latin typeface="Arial" pitchFamily="34" charset="0"/>
                <a:ea typeface="新細明體" pitchFamily="18" charset="-120"/>
              </a:rPr>
              <a:t>  </a:t>
            </a:r>
          </a:p>
        </p:txBody>
      </p:sp>
      <p:sp>
        <p:nvSpPr>
          <p:cNvPr id="2063" name="AutoShape 141"/>
          <p:cNvSpPr>
            <a:spLocks noChangeArrowheads="1"/>
          </p:cNvSpPr>
          <p:nvPr/>
        </p:nvSpPr>
        <p:spPr bwMode="auto">
          <a:xfrm>
            <a:off x="3354867" y="4572012"/>
            <a:ext cx="1785938" cy="57150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 sz="1000" dirty="0">
                <a:latin typeface="Arial" pitchFamily="34" charset="0"/>
                <a:ea typeface="新細明體" pitchFamily="18" charset="-120"/>
              </a:rPr>
              <a:t>Charging  Time </a:t>
            </a:r>
          </a:p>
          <a:p>
            <a:pPr algn="ctr">
              <a:defRPr/>
            </a:pPr>
            <a:r>
              <a:rPr lang="en-US" altLang="zh-TW" sz="1000" dirty="0">
                <a:latin typeface="Arial" pitchFamily="34" charset="0"/>
                <a:ea typeface="新細明體" pitchFamily="18" charset="-120"/>
              </a:rPr>
              <a:t>&lt;10hrs</a:t>
            </a:r>
          </a:p>
        </p:txBody>
      </p:sp>
      <p:cxnSp>
        <p:nvCxnSpPr>
          <p:cNvPr id="7178" name="AutoShape 143"/>
          <p:cNvCxnSpPr>
            <a:cxnSpLocks noChangeShapeType="1"/>
            <a:stCxn id="86" idx="2"/>
            <a:endCxn id="33" idx="0"/>
          </p:cNvCxnSpPr>
          <p:nvPr/>
        </p:nvCxnSpPr>
        <p:spPr bwMode="auto">
          <a:xfrm>
            <a:off x="4244182" y="3643314"/>
            <a:ext cx="13160" cy="1514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068" name="AutoShape 146"/>
          <p:cNvSpPr>
            <a:spLocks noChangeArrowheads="1"/>
          </p:cNvSpPr>
          <p:nvPr/>
        </p:nvSpPr>
        <p:spPr bwMode="auto">
          <a:xfrm>
            <a:off x="3211513" y="5243529"/>
            <a:ext cx="2087562" cy="542925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 sz="1000" dirty="0">
                <a:latin typeface="Arial" pitchFamily="34" charset="0"/>
                <a:ea typeface="新細明體" pitchFamily="18" charset="-120"/>
              </a:rPr>
              <a:t>Charging </a:t>
            </a:r>
            <a:r>
              <a:rPr lang="en-US" altLang="zh-TW" sz="1000" dirty="0" smtClean="0">
                <a:latin typeface="Arial" pitchFamily="34" charset="0"/>
                <a:ea typeface="新細明體" pitchFamily="18" charset="-120"/>
              </a:rPr>
              <a:t>Current</a:t>
            </a:r>
          </a:p>
          <a:p>
            <a:pPr algn="ctr">
              <a:defRPr/>
            </a:pPr>
            <a:r>
              <a:rPr lang="en-US" altLang="zh-TW" sz="1000" dirty="0" smtClean="0">
                <a:latin typeface="Arial" pitchFamily="34" charset="0"/>
                <a:ea typeface="新細明體" pitchFamily="18" charset="-120"/>
              </a:rPr>
              <a:t>10Hr</a:t>
            </a:r>
            <a:endParaRPr lang="en-US" altLang="zh-TW" sz="1000" dirty="0">
              <a:latin typeface="Arial" pitchFamily="34" charset="0"/>
              <a:ea typeface="新細明體" pitchFamily="18" charset="-120"/>
            </a:endParaRPr>
          </a:p>
        </p:txBody>
      </p:sp>
      <p:cxnSp>
        <p:nvCxnSpPr>
          <p:cNvPr id="7180" name="AutoShape 148"/>
          <p:cNvCxnSpPr>
            <a:cxnSpLocks noChangeShapeType="1"/>
            <a:stCxn id="2060" idx="2"/>
            <a:endCxn id="100" idx="0"/>
          </p:cNvCxnSpPr>
          <p:nvPr/>
        </p:nvCxnSpPr>
        <p:spPr bwMode="auto">
          <a:xfrm rot="5400000">
            <a:off x="4194341" y="2550148"/>
            <a:ext cx="113970" cy="14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181" name="Text Box 160"/>
          <p:cNvSpPr txBox="1">
            <a:spLocks noChangeArrowheads="1"/>
          </p:cNvSpPr>
          <p:nvPr/>
        </p:nvSpPr>
        <p:spPr bwMode="auto">
          <a:xfrm>
            <a:off x="3933825" y="5041913"/>
            <a:ext cx="3603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000" dirty="0"/>
              <a:t>Y</a:t>
            </a:r>
          </a:p>
        </p:txBody>
      </p:sp>
      <p:sp>
        <p:nvSpPr>
          <p:cNvPr id="7182" name="Text Box 163"/>
          <p:cNvSpPr txBox="1">
            <a:spLocks noChangeArrowheads="1"/>
          </p:cNvSpPr>
          <p:nvPr/>
        </p:nvSpPr>
        <p:spPr bwMode="auto">
          <a:xfrm>
            <a:off x="3929063" y="1749415"/>
            <a:ext cx="3143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000" dirty="0"/>
              <a:t>Y</a:t>
            </a:r>
          </a:p>
        </p:txBody>
      </p:sp>
      <p:cxnSp>
        <p:nvCxnSpPr>
          <p:cNvPr id="7183" name="AutoShape 175"/>
          <p:cNvCxnSpPr>
            <a:cxnSpLocks noChangeShapeType="1"/>
            <a:stCxn id="2068" idx="2"/>
            <a:endCxn id="142" idx="0"/>
          </p:cNvCxnSpPr>
          <p:nvPr/>
        </p:nvCxnSpPr>
        <p:spPr bwMode="auto">
          <a:xfrm rot="16200000" flipH="1">
            <a:off x="4203698" y="5838049"/>
            <a:ext cx="106366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7184" name="AutoShape 16"/>
          <p:cNvCxnSpPr>
            <a:cxnSpLocks noChangeShapeType="1"/>
            <a:endCxn id="2056" idx="0"/>
          </p:cNvCxnSpPr>
          <p:nvPr/>
        </p:nvCxnSpPr>
        <p:spPr bwMode="auto">
          <a:xfrm rot="16200000" flipH="1">
            <a:off x="4217194" y="1300957"/>
            <a:ext cx="107950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0" name="Rectangle 35"/>
          <p:cNvSpPr>
            <a:spLocks noChangeArrowheads="1"/>
          </p:cNvSpPr>
          <p:nvPr/>
        </p:nvSpPr>
        <p:spPr bwMode="auto">
          <a:xfrm>
            <a:off x="2380783" y="25460"/>
            <a:ext cx="3775393" cy="52322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zh-TW" sz="2800" b="1" dirty="0" smtClean="0">
                <a:solidFill>
                  <a:schemeClr val="bg1"/>
                </a:solidFill>
              </a:rPr>
              <a:t>电池充电器的工作流程</a:t>
            </a:r>
            <a:endParaRPr lang="en-US" altLang="zh-TW" sz="2800" b="1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86" name="Rectangle 68"/>
          <p:cNvSpPr>
            <a:spLocks noChangeArrowheads="1"/>
          </p:cNvSpPr>
          <p:nvPr/>
        </p:nvSpPr>
        <p:spPr bwMode="auto">
          <a:xfrm>
            <a:off x="3208338" y="3214686"/>
            <a:ext cx="2071687" cy="4286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 sz="1000" dirty="0">
                <a:latin typeface="Arial" pitchFamily="34" charset="0"/>
                <a:ea typeface="新細明體" pitchFamily="18" charset="-120"/>
              </a:rPr>
              <a:t>Start Charging</a:t>
            </a:r>
          </a:p>
          <a:p>
            <a:pPr algn="ctr">
              <a:defRPr/>
            </a:pPr>
            <a:r>
              <a:rPr lang="en-US" altLang="zh-TW" sz="1000" dirty="0">
                <a:latin typeface="Arial" pitchFamily="34" charset="0"/>
                <a:ea typeface="新細明體" pitchFamily="18" charset="-120"/>
              </a:rPr>
              <a:t>Red LED </a:t>
            </a:r>
            <a:r>
              <a:rPr lang="en-US" altLang="zh-TW" sz="1000" dirty="0" smtClean="0">
                <a:latin typeface="Arial" pitchFamily="34" charset="0"/>
                <a:ea typeface="新細明體" pitchFamily="18" charset="-120"/>
              </a:rPr>
              <a:t>Display</a:t>
            </a:r>
            <a:endParaRPr lang="en-US" altLang="zh-TW" sz="1000" dirty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00" name="Rectangle 91"/>
          <p:cNvSpPr>
            <a:spLocks noChangeArrowheads="1"/>
          </p:cNvSpPr>
          <p:nvPr/>
        </p:nvSpPr>
        <p:spPr bwMode="auto">
          <a:xfrm>
            <a:off x="3208338" y="2614276"/>
            <a:ext cx="2071687" cy="457534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 sz="1000" dirty="0">
                <a:solidFill>
                  <a:srgbClr val="FF0000"/>
                </a:solidFill>
                <a:latin typeface="Arial" pitchFamily="34" charset="0"/>
                <a:ea typeface="新細明體" pitchFamily="18" charset="-120"/>
              </a:rPr>
              <a:t>Charging constant Current:  </a:t>
            </a:r>
            <a:endParaRPr lang="en-US" altLang="zh-TW" sz="1000" dirty="0" smtClean="0">
              <a:solidFill>
                <a:srgbClr val="FF0000"/>
              </a:solidFill>
              <a:latin typeface="Arial" pitchFamily="34" charset="0"/>
              <a:ea typeface="新細明體" pitchFamily="18" charset="-120"/>
            </a:endParaRPr>
          </a:p>
          <a:p>
            <a:pPr algn="ctr">
              <a:defRPr/>
            </a:pPr>
            <a:r>
              <a:rPr lang="en-US" altLang="zh-TW" sz="1000" dirty="0" smtClean="0">
                <a:solidFill>
                  <a:srgbClr val="FF0000"/>
                </a:solidFill>
                <a:latin typeface="Arial" pitchFamily="34" charset="0"/>
                <a:ea typeface="新細明體" pitchFamily="18" charset="-120"/>
              </a:rPr>
              <a:t>Refer to right side table</a:t>
            </a:r>
            <a:endParaRPr lang="en-US" altLang="zh-TW" sz="1000" dirty="0">
              <a:solidFill>
                <a:srgbClr val="FF0000"/>
              </a:solidFill>
              <a:latin typeface="Arial" pitchFamily="34" charset="0"/>
              <a:ea typeface="新細明體" pitchFamily="18" charset="-120"/>
            </a:endParaRPr>
          </a:p>
        </p:txBody>
      </p:sp>
      <p:cxnSp>
        <p:nvCxnSpPr>
          <p:cNvPr id="7188" name="AutoShape 58"/>
          <p:cNvCxnSpPr>
            <a:cxnSpLocks noChangeShapeType="1"/>
            <a:stCxn id="100" idx="2"/>
            <a:endCxn id="86" idx="0"/>
          </p:cNvCxnSpPr>
          <p:nvPr/>
        </p:nvCxnSpPr>
        <p:spPr bwMode="auto">
          <a:xfrm rot="5400000">
            <a:off x="4172744" y="3143248"/>
            <a:ext cx="142876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7" name="AutoShape 64"/>
          <p:cNvSpPr>
            <a:spLocks noChangeArrowheads="1"/>
          </p:cNvSpPr>
          <p:nvPr/>
        </p:nvSpPr>
        <p:spPr bwMode="auto">
          <a:xfrm>
            <a:off x="3762375" y="6468937"/>
            <a:ext cx="1000125" cy="357188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 sz="1000" dirty="0">
                <a:latin typeface="Arial" pitchFamily="34" charset="0"/>
                <a:ea typeface="新細明體" pitchFamily="18" charset="-120"/>
              </a:rPr>
              <a:t>END</a:t>
            </a:r>
          </a:p>
        </p:txBody>
      </p:sp>
      <p:sp>
        <p:nvSpPr>
          <p:cNvPr id="142" name="Rectangle 91"/>
          <p:cNvSpPr>
            <a:spLocks noChangeArrowheads="1"/>
          </p:cNvSpPr>
          <p:nvPr/>
        </p:nvSpPr>
        <p:spPr bwMode="auto">
          <a:xfrm>
            <a:off x="3519488" y="5892820"/>
            <a:ext cx="1477962" cy="4651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 sz="1000" dirty="0">
                <a:latin typeface="Arial" pitchFamily="34" charset="0"/>
                <a:ea typeface="新細明體" pitchFamily="18" charset="-120"/>
              </a:rPr>
              <a:t>Charger to Full</a:t>
            </a:r>
          </a:p>
          <a:p>
            <a:pPr algn="ctr">
              <a:defRPr/>
            </a:pPr>
            <a:r>
              <a:rPr lang="en-US" altLang="zh-TW" sz="1000" dirty="0">
                <a:latin typeface="Arial" pitchFamily="34" charset="0"/>
                <a:ea typeface="新細明體" pitchFamily="18" charset="-120"/>
              </a:rPr>
              <a:t>Green LED Display</a:t>
            </a:r>
          </a:p>
        </p:txBody>
      </p:sp>
      <p:sp>
        <p:nvSpPr>
          <p:cNvPr id="7191" name="Text Box 160"/>
          <p:cNvSpPr txBox="1">
            <a:spLocks noChangeArrowheads="1"/>
          </p:cNvSpPr>
          <p:nvPr/>
        </p:nvSpPr>
        <p:spPr bwMode="auto">
          <a:xfrm>
            <a:off x="5214942" y="3898905"/>
            <a:ext cx="3603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000" dirty="0"/>
              <a:t>N</a:t>
            </a:r>
          </a:p>
        </p:txBody>
      </p:sp>
      <p:cxnSp>
        <p:nvCxnSpPr>
          <p:cNvPr id="154" name="圖案 153"/>
          <p:cNvCxnSpPr/>
          <p:nvPr/>
        </p:nvCxnSpPr>
        <p:spPr>
          <a:xfrm flipH="1">
            <a:off x="4918557" y="4857760"/>
            <a:ext cx="378305" cy="1789769"/>
          </a:xfrm>
          <a:prstGeom prst="bentConnector3">
            <a:avLst>
              <a:gd name="adj1" fmla="val -105396"/>
            </a:avLst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3" name="AutoShape 175"/>
          <p:cNvCxnSpPr>
            <a:cxnSpLocks noChangeShapeType="1"/>
            <a:stCxn id="142" idx="2"/>
            <a:endCxn id="137" idx="0"/>
          </p:cNvCxnSpPr>
          <p:nvPr/>
        </p:nvCxnSpPr>
        <p:spPr bwMode="auto">
          <a:xfrm rot="16200000" flipH="1">
            <a:off x="4204964" y="6411462"/>
            <a:ext cx="110979" cy="396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7194" name="AutoShape 143"/>
          <p:cNvCxnSpPr>
            <a:cxnSpLocks noChangeShapeType="1"/>
            <a:stCxn id="2063" idx="2"/>
            <a:endCxn id="2068" idx="0"/>
          </p:cNvCxnSpPr>
          <p:nvPr/>
        </p:nvCxnSpPr>
        <p:spPr bwMode="auto">
          <a:xfrm rot="16200000" flipH="1">
            <a:off x="4201557" y="5189791"/>
            <a:ext cx="100017" cy="74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3" name="肘形接點 202"/>
          <p:cNvCxnSpPr>
            <a:stCxn id="2068" idx="1"/>
            <a:endCxn id="86" idx="1"/>
          </p:cNvCxnSpPr>
          <p:nvPr/>
        </p:nvCxnSpPr>
        <p:spPr>
          <a:xfrm rot="10800000">
            <a:off x="3208339" y="3429000"/>
            <a:ext cx="3175" cy="2085992"/>
          </a:xfrm>
          <a:prstGeom prst="bentConnector3">
            <a:avLst>
              <a:gd name="adj1" fmla="val 73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6" name="Text Box 160"/>
          <p:cNvSpPr txBox="1">
            <a:spLocks noChangeArrowheads="1"/>
          </p:cNvSpPr>
          <p:nvPr/>
        </p:nvSpPr>
        <p:spPr bwMode="auto">
          <a:xfrm>
            <a:off x="3000375" y="5256227"/>
            <a:ext cx="3603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000" dirty="0"/>
              <a:t>N</a:t>
            </a:r>
          </a:p>
        </p:txBody>
      </p:sp>
      <p:sp>
        <p:nvSpPr>
          <p:cNvPr id="7197" name="Text Box 160"/>
          <p:cNvSpPr txBox="1">
            <a:spLocks noChangeArrowheads="1"/>
          </p:cNvSpPr>
          <p:nvPr/>
        </p:nvSpPr>
        <p:spPr bwMode="auto">
          <a:xfrm>
            <a:off x="3925886" y="5715016"/>
            <a:ext cx="3603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000" dirty="0"/>
              <a:t>Y</a:t>
            </a:r>
          </a:p>
        </p:txBody>
      </p:sp>
      <p:sp>
        <p:nvSpPr>
          <p:cNvPr id="33" name="AutoShape 141"/>
          <p:cNvSpPr>
            <a:spLocks noChangeArrowheads="1"/>
          </p:cNvSpPr>
          <p:nvPr/>
        </p:nvSpPr>
        <p:spPr bwMode="auto">
          <a:xfrm>
            <a:off x="3042896" y="3794744"/>
            <a:ext cx="2428892" cy="714376"/>
          </a:xfrm>
          <a:prstGeom prst="flowChartDecision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 sz="1000" dirty="0" smtClean="0">
                <a:solidFill>
                  <a:srgbClr val="FF0000"/>
                </a:solidFill>
                <a:latin typeface="Arial" pitchFamily="34" charset="0"/>
                <a:ea typeface="新細明體" pitchFamily="18" charset="-120"/>
              </a:rPr>
              <a:t>Pack Voltage </a:t>
            </a:r>
            <a:endParaRPr lang="en-US" altLang="zh-TW" sz="1000" dirty="0">
              <a:solidFill>
                <a:srgbClr val="FF0000"/>
              </a:solidFill>
              <a:latin typeface="Arial" pitchFamily="34" charset="0"/>
              <a:ea typeface="新細明體" pitchFamily="18" charset="-120"/>
            </a:endParaRPr>
          </a:p>
          <a:p>
            <a:pPr algn="ctr">
              <a:defRPr/>
            </a:pPr>
            <a:r>
              <a:rPr lang="en-US" altLang="zh-TW" sz="1000" dirty="0" smtClean="0">
                <a:solidFill>
                  <a:srgbClr val="FF0000"/>
                </a:solidFill>
                <a:latin typeface="Arial" pitchFamily="34" charset="0"/>
                <a:ea typeface="新細明體" pitchFamily="18" charset="-120"/>
              </a:rPr>
              <a:t>&gt;min voltage after 0.5hr charged</a:t>
            </a:r>
            <a:endParaRPr lang="en-US" altLang="zh-TW" sz="1000" dirty="0">
              <a:solidFill>
                <a:srgbClr val="FF0000"/>
              </a:solidFill>
              <a:latin typeface="Arial" pitchFamily="34" charset="0"/>
              <a:ea typeface="新細明體" pitchFamily="18" charset="-120"/>
            </a:endParaRPr>
          </a:p>
        </p:txBody>
      </p:sp>
      <p:cxnSp>
        <p:nvCxnSpPr>
          <p:cNvPr id="34" name="AutoShape 143"/>
          <p:cNvCxnSpPr>
            <a:cxnSpLocks noChangeShapeType="1"/>
            <a:stCxn id="33" idx="2"/>
            <a:endCxn id="2063" idx="0"/>
          </p:cNvCxnSpPr>
          <p:nvPr/>
        </p:nvCxnSpPr>
        <p:spPr bwMode="auto">
          <a:xfrm flipH="1">
            <a:off x="4247836" y="4509120"/>
            <a:ext cx="9506" cy="628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9" name="Text Box 160"/>
          <p:cNvSpPr txBox="1">
            <a:spLocks noChangeArrowheads="1"/>
          </p:cNvSpPr>
          <p:nvPr/>
        </p:nvSpPr>
        <p:spPr bwMode="auto">
          <a:xfrm>
            <a:off x="4000496" y="4398971"/>
            <a:ext cx="3603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000" dirty="0"/>
              <a:t>Y</a:t>
            </a:r>
          </a:p>
        </p:txBody>
      </p:sp>
      <p:cxnSp>
        <p:nvCxnSpPr>
          <p:cNvPr id="55" name="肘形接點 54"/>
          <p:cNvCxnSpPr>
            <a:stCxn id="33" idx="3"/>
            <a:endCxn id="2063" idx="3"/>
          </p:cNvCxnSpPr>
          <p:nvPr/>
        </p:nvCxnSpPr>
        <p:spPr>
          <a:xfrm flipH="1">
            <a:off x="5140805" y="4151932"/>
            <a:ext cx="330983" cy="705830"/>
          </a:xfrm>
          <a:prstGeom prst="bentConnector3">
            <a:avLst>
              <a:gd name="adj1" fmla="val -690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160"/>
          <p:cNvSpPr txBox="1">
            <a:spLocks noChangeArrowheads="1"/>
          </p:cNvSpPr>
          <p:nvPr/>
        </p:nvSpPr>
        <p:spPr bwMode="auto">
          <a:xfrm>
            <a:off x="5211770" y="4643446"/>
            <a:ext cx="3603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000" dirty="0"/>
              <a:t>N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214282" y="6488668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Confidential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cxnSp>
        <p:nvCxnSpPr>
          <p:cNvPr id="37" name="直線單箭頭接點 36"/>
          <p:cNvCxnSpPr/>
          <p:nvPr/>
        </p:nvCxnSpPr>
        <p:spPr>
          <a:xfrm>
            <a:off x="5357818" y="2857496"/>
            <a:ext cx="214314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5652120" y="1340768"/>
          <a:ext cx="3384376" cy="1646238"/>
        </p:xfrm>
        <a:graphic>
          <a:graphicData uri="http://schemas.openxmlformats.org/drawingml/2006/table">
            <a:tbl>
              <a:tblPr/>
              <a:tblGrid>
                <a:gridCol w="1259303"/>
                <a:gridCol w="2125073"/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Charger Type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Charging </a:t>
                      </a:r>
                      <a:r>
                        <a:rPr lang="en-US" altLang="zh-TW" sz="1200" baseline="0" dirty="0" smtClean="0"/>
                        <a:t>Current define </a:t>
                      </a:r>
                      <a:endParaRPr lang="zh-TW" altLang="en-US" sz="1200" dirty="0"/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24V charger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5V&lt; </a:t>
                      </a:r>
                      <a:r>
                        <a:rPr lang="en-US" altLang="zh-TW" sz="1200" dirty="0" err="1" smtClean="0"/>
                        <a:t>Vpack</a:t>
                      </a:r>
                      <a:r>
                        <a:rPr lang="en-US" altLang="zh-TW" sz="1200" dirty="0" smtClean="0"/>
                        <a:t>&lt;15V=0.15A</a:t>
                      </a:r>
                    </a:p>
                    <a:p>
                      <a:r>
                        <a:rPr lang="en-US" altLang="zh-TW" sz="1200" baseline="0" dirty="0" smtClean="0"/>
                        <a:t>17.6&lt;</a:t>
                      </a:r>
                      <a:r>
                        <a:rPr lang="en-US" altLang="zh-TW" sz="1200" baseline="0" dirty="0" err="1" smtClean="0"/>
                        <a:t>Vpack</a:t>
                      </a:r>
                      <a:r>
                        <a:rPr lang="en-US" altLang="zh-TW" sz="1200" baseline="0" dirty="0" smtClean="0"/>
                        <a:t>&lt;29.6, I=2A</a:t>
                      </a:r>
                      <a:endParaRPr lang="zh-TW" altLang="en-US" sz="1200" dirty="0" smtClean="0"/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36V Charger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 5V&lt;</a:t>
                      </a:r>
                      <a:r>
                        <a:rPr lang="en-US" altLang="zh-TW" sz="1200" dirty="0" err="1" smtClean="0"/>
                        <a:t>Vpack</a:t>
                      </a:r>
                      <a:r>
                        <a:rPr lang="en-US" altLang="zh-TW" sz="1200" dirty="0" smtClean="0"/>
                        <a:t>&lt;</a:t>
                      </a:r>
                      <a:r>
                        <a:rPr lang="en-US" altLang="zh-TW" sz="1200" baseline="0" dirty="0" smtClean="0"/>
                        <a:t>23.</a:t>
                      </a:r>
                      <a:r>
                        <a:rPr lang="en-US" altLang="zh-TW" sz="1200" dirty="0" smtClean="0"/>
                        <a:t>V=0.15A</a:t>
                      </a:r>
                    </a:p>
                    <a:p>
                      <a:r>
                        <a:rPr lang="en-US" altLang="zh-TW" sz="1200" baseline="0" dirty="0" smtClean="0"/>
                        <a:t>25.1&lt;</a:t>
                      </a:r>
                      <a:r>
                        <a:rPr lang="en-US" altLang="zh-TW" sz="1200" baseline="0" dirty="0" err="1" smtClean="0"/>
                        <a:t>Vpack</a:t>
                      </a:r>
                      <a:r>
                        <a:rPr lang="en-US" altLang="zh-TW" sz="1200" baseline="0" dirty="0" smtClean="0"/>
                        <a:t>&lt;42.2, I=2A</a:t>
                      </a:r>
                      <a:endParaRPr lang="zh-TW" altLang="en-US" sz="1200" dirty="0" smtClean="0"/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48V Charger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5V&lt;</a:t>
                      </a:r>
                      <a:r>
                        <a:rPr lang="en-US" altLang="zh-TW" sz="1200" dirty="0" err="1" smtClean="0"/>
                        <a:t>Vpack</a:t>
                      </a:r>
                      <a:r>
                        <a:rPr lang="en-US" altLang="zh-TW" sz="1200" dirty="0" smtClean="0"/>
                        <a:t>&lt;</a:t>
                      </a:r>
                      <a:r>
                        <a:rPr lang="en-US" altLang="zh-TW" sz="1200" baseline="0" dirty="0" smtClean="0"/>
                        <a:t>30</a:t>
                      </a:r>
                      <a:r>
                        <a:rPr lang="en-US" altLang="zh-TW" sz="1200" dirty="0" smtClean="0"/>
                        <a:t>V=0.15A</a:t>
                      </a:r>
                    </a:p>
                    <a:p>
                      <a:r>
                        <a:rPr lang="en-US" altLang="zh-TW" sz="1200" baseline="0" dirty="0" smtClean="0"/>
                        <a:t>32.6&lt;</a:t>
                      </a:r>
                      <a:r>
                        <a:rPr lang="en-US" altLang="zh-TW" sz="1200" baseline="0" dirty="0" err="1" smtClean="0"/>
                        <a:t>Vpack</a:t>
                      </a:r>
                      <a:r>
                        <a:rPr lang="en-US" altLang="zh-TW" sz="1200" baseline="0" dirty="0" smtClean="0"/>
                        <a:t>&lt;54.8, I=2A</a:t>
                      </a:r>
                      <a:endParaRPr lang="zh-TW" altLang="en-US" sz="1200" dirty="0" smtClean="0"/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63" name="文字方塊 62"/>
          <p:cNvSpPr txBox="1"/>
          <p:nvPr/>
        </p:nvSpPr>
        <p:spPr>
          <a:xfrm>
            <a:off x="5929322" y="3714752"/>
            <a:ext cx="3107174" cy="10156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Example: </a:t>
            </a:r>
          </a:p>
          <a:p>
            <a:r>
              <a:rPr lang="en-US" altLang="zh-TW" sz="1200" dirty="0" smtClean="0"/>
              <a:t> Minimum pack voltage after </a:t>
            </a:r>
            <a:r>
              <a:rPr lang="en-US" altLang="zh-TW" sz="1200" dirty="0" smtClean="0">
                <a:solidFill>
                  <a:srgbClr val="FF0000"/>
                </a:solidFill>
              </a:rPr>
              <a:t>0.5hr</a:t>
            </a:r>
            <a:r>
              <a:rPr lang="en-US" altLang="zh-TW" sz="1200" dirty="0" smtClean="0"/>
              <a:t> charged </a:t>
            </a:r>
          </a:p>
          <a:p>
            <a:r>
              <a:rPr lang="en-US" altLang="zh-TW" sz="1200" dirty="0" smtClean="0"/>
              <a:t> 24V</a:t>
            </a:r>
            <a:r>
              <a:rPr lang="en-US" altLang="zh-TW" sz="1200" dirty="0" smtClean="0">
                <a:sym typeface="Wingdings" pitchFamily="2" charset="2"/>
              </a:rPr>
              <a:t> </a:t>
            </a:r>
            <a:r>
              <a:rPr lang="en-US" altLang="zh-TW" sz="1200" dirty="0" smtClean="0"/>
              <a:t>Minimum pack voltage is </a:t>
            </a:r>
            <a:r>
              <a:rPr lang="en-US" altLang="zh-TW" sz="1200" dirty="0" smtClean="0">
                <a:solidFill>
                  <a:srgbClr val="FF0000"/>
                </a:solidFill>
              </a:rPr>
              <a:t>13.5V.</a:t>
            </a:r>
          </a:p>
          <a:p>
            <a:r>
              <a:rPr lang="en-US" altLang="zh-TW" sz="1200" dirty="0" smtClean="0"/>
              <a:t> 36V</a:t>
            </a:r>
            <a:r>
              <a:rPr lang="en-US" altLang="zh-TW" sz="1200" dirty="0" smtClean="0">
                <a:sym typeface="Wingdings" pitchFamily="2" charset="2"/>
              </a:rPr>
              <a:t></a:t>
            </a:r>
            <a:r>
              <a:rPr lang="en-US" altLang="zh-TW" sz="1200" dirty="0" smtClean="0"/>
              <a:t> Minimum pack voltage is </a:t>
            </a:r>
            <a:r>
              <a:rPr lang="en-US" altLang="zh-TW" sz="1200" dirty="0" smtClean="0">
                <a:solidFill>
                  <a:srgbClr val="FF0000"/>
                </a:solidFill>
              </a:rPr>
              <a:t>19V.</a:t>
            </a:r>
          </a:p>
          <a:p>
            <a:r>
              <a:rPr lang="en-US" altLang="zh-TW" sz="1200" dirty="0" smtClean="0"/>
              <a:t> 48V</a:t>
            </a:r>
            <a:r>
              <a:rPr lang="en-US" altLang="zh-TW" sz="1200" dirty="0" smtClean="0">
                <a:sym typeface="Wingdings" pitchFamily="2" charset="2"/>
              </a:rPr>
              <a:t></a:t>
            </a:r>
            <a:r>
              <a:rPr lang="en-US" altLang="zh-TW" sz="1200" dirty="0" smtClean="0"/>
              <a:t> Minimum pack voltage is </a:t>
            </a:r>
            <a:r>
              <a:rPr lang="en-US" altLang="zh-TW" sz="1200" dirty="0" smtClean="0">
                <a:solidFill>
                  <a:srgbClr val="FF0000"/>
                </a:solidFill>
              </a:rPr>
              <a:t>25.7V.</a:t>
            </a:r>
          </a:p>
        </p:txBody>
      </p:sp>
      <p:cxnSp>
        <p:nvCxnSpPr>
          <p:cNvPr id="65" name="直線單箭頭接點 64"/>
          <p:cNvCxnSpPr/>
          <p:nvPr/>
        </p:nvCxnSpPr>
        <p:spPr>
          <a:xfrm>
            <a:off x="5715008" y="4143380"/>
            <a:ext cx="214314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91"/>
          <p:cNvSpPr>
            <a:spLocks noChangeArrowheads="1"/>
          </p:cNvSpPr>
          <p:nvPr/>
        </p:nvSpPr>
        <p:spPr bwMode="auto">
          <a:xfrm>
            <a:off x="785786" y="2041519"/>
            <a:ext cx="2071688" cy="530225"/>
          </a:xfrm>
          <a:prstGeom prst="rect">
            <a:avLst/>
          </a:prstGeom>
          <a:solidFill>
            <a:srgbClr val="EDF7E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 sz="1000" dirty="0" smtClean="0">
                <a:latin typeface="Arial" pitchFamily="34" charset="0"/>
                <a:ea typeface="新細明體" pitchFamily="18" charset="-120"/>
              </a:rPr>
              <a:t>ID </a:t>
            </a:r>
            <a:r>
              <a:rPr lang="en-US" altLang="zh-TW" sz="1000" dirty="0">
                <a:latin typeface="Arial" pitchFamily="34" charset="0"/>
                <a:ea typeface="新細明體" pitchFamily="18" charset="-120"/>
              </a:rPr>
              <a:t>Pin </a:t>
            </a:r>
            <a:r>
              <a:rPr lang="en-US" altLang="zh-TW" sz="1000" dirty="0" smtClean="0">
                <a:latin typeface="Arial" pitchFamily="34" charset="0"/>
                <a:ea typeface="新細明體" pitchFamily="18" charset="-120"/>
              </a:rPr>
              <a:t>check</a:t>
            </a:r>
            <a:endParaRPr lang="en-US" altLang="zh-TW" sz="1000" dirty="0">
              <a:latin typeface="Arial" pitchFamily="34" charset="0"/>
              <a:ea typeface="新細明體" pitchFamily="18" charset="-120"/>
            </a:endParaRPr>
          </a:p>
          <a:p>
            <a:pPr algn="ctr">
              <a:defRPr/>
            </a:pPr>
            <a:r>
              <a:rPr lang="en-US" altLang="zh-TW" sz="1000" dirty="0">
                <a:latin typeface="Arial" pitchFamily="34" charset="0"/>
                <a:ea typeface="新細明體" pitchFamily="18" charset="-120"/>
              </a:rPr>
              <a:t>  </a:t>
            </a:r>
            <a:r>
              <a:rPr lang="en-US" altLang="zh-TW" sz="1000" dirty="0" smtClean="0">
                <a:latin typeface="Arial" pitchFamily="34" charset="0"/>
                <a:ea typeface="新細明體" pitchFamily="18" charset="-120"/>
              </a:rPr>
              <a:t>ID pin - Resistor is correct </a:t>
            </a:r>
            <a:endParaRPr lang="en-US" altLang="zh-TW" sz="1000" dirty="0">
              <a:latin typeface="Arial" pitchFamily="34" charset="0"/>
              <a:ea typeface="新細明體" pitchFamily="18" charset="-120"/>
            </a:endParaRPr>
          </a:p>
        </p:txBody>
      </p:sp>
      <p:cxnSp>
        <p:nvCxnSpPr>
          <p:cNvPr id="43" name="圖案 42"/>
          <p:cNvCxnSpPr/>
          <p:nvPr/>
        </p:nvCxnSpPr>
        <p:spPr>
          <a:xfrm rot="10800000" flipV="1">
            <a:off x="1857356" y="1605603"/>
            <a:ext cx="1875658" cy="434175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AutoShape 140"/>
          <p:cNvCxnSpPr>
            <a:cxnSpLocks noChangeShapeType="1"/>
          </p:cNvCxnSpPr>
          <p:nvPr/>
        </p:nvCxnSpPr>
        <p:spPr bwMode="auto">
          <a:xfrm flipV="1">
            <a:off x="2857488" y="2285992"/>
            <a:ext cx="355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9" name="圖案 48"/>
          <p:cNvCxnSpPr>
            <a:stCxn id="40" idx="2"/>
            <a:endCxn id="137" idx="2"/>
          </p:cNvCxnSpPr>
          <p:nvPr/>
        </p:nvCxnSpPr>
        <p:spPr>
          <a:xfrm rot="16200000" flipH="1">
            <a:off x="754109" y="3639264"/>
            <a:ext cx="4075787" cy="1940745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163"/>
          <p:cNvSpPr txBox="1">
            <a:spLocks noChangeArrowheads="1"/>
          </p:cNvSpPr>
          <p:nvPr/>
        </p:nvSpPr>
        <p:spPr bwMode="auto">
          <a:xfrm>
            <a:off x="2900353" y="2071678"/>
            <a:ext cx="3143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000" dirty="0"/>
              <a:t>Y</a:t>
            </a:r>
          </a:p>
        </p:txBody>
      </p:sp>
      <p:sp>
        <p:nvSpPr>
          <p:cNvPr id="52" name="Text Box 163"/>
          <p:cNvSpPr txBox="1">
            <a:spLocks noChangeArrowheads="1"/>
          </p:cNvSpPr>
          <p:nvPr/>
        </p:nvSpPr>
        <p:spPr bwMode="auto">
          <a:xfrm>
            <a:off x="1785918" y="2606671"/>
            <a:ext cx="3143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000" dirty="0" smtClean="0"/>
              <a:t>N</a:t>
            </a:r>
            <a:endParaRPr lang="en-US" altLang="zh-TW" sz="1000" dirty="0"/>
          </a:p>
        </p:txBody>
      </p:sp>
      <p:cxnSp>
        <p:nvCxnSpPr>
          <p:cNvPr id="60" name="肘形接點 59"/>
          <p:cNvCxnSpPr>
            <a:stCxn id="2056" idx="1"/>
            <a:endCxn id="2058" idx="3"/>
          </p:cNvCxnSpPr>
          <p:nvPr/>
        </p:nvCxnSpPr>
        <p:spPr>
          <a:xfrm rot="10800000">
            <a:off x="3297220" y="1130284"/>
            <a:ext cx="400068" cy="4770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Page</a:t>
            </a:r>
            <a:fld id="{39D32D17-09DB-4F2B-9828-B5B62004FD19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5" name="文字方塊 4"/>
          <p:cNvSpPr txBox="1"/>
          <p:nvPr/>
        </p:nvSpPr>
        <p:spPr>
          <a:xfrm>
            <a:off x="3347864" y="25460"/>
            <a:ext cx="2105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Change List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99592" y="764704"/>
          <a:ext cx="7560840" cy="527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1800200"/>
                <a:gridCol w="4176464"/>
              </a:tblGrid>
              <a:tr h="360348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5716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04/10/2012</a:t>
                      </a:r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V1.0</a:t>
                      </a:r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New version</a:t>
                      </a:r>
                      <a:r>
                        <a:rPr lang="en-US" altLang="zh-TW" sz="1000" baseline="0" dirty="0" smtClean="0"/>
                        <a:t> release</a:t>
                      </a:r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990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05/04/2012</a:t>
                      </a:r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V2.0 &amp; V3.0</a:t>
                      </a:r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Add charging flow </a:t>
                      </a:r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05/11/2012</a:t>
                      </a:r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V4.0</a:t>
                      </a:r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Add function diagram</a:t>
                      </a:r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216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05/23/2012</a:t>
                      </a:r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V5.0 ~</a:t>
                      </a:r>
                      <a:r>
                        <a:rPr lang="en-US" altLang="zh-TW" sz="1000" baseline="0" dirty="0" smtClean="0"/>
                        <a:t> </a:t>
                      </a:r>
                      <a:r>
                        <a:rPr lang="en-US" altLang="zh-TW" sz="1000" dirty="0" smtClean="0"/>
                        <a:t>V7.0</a:t>
                      </a:r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Modify protection</a:t>
                      </a:r>
                      <a:r>
                        <a:rPr lang="en-US" altLang="zh-TW" sz="1000" baseline="0" dirty="0" smtClean="0"/>
                        <a:t> point </a:t>
                      </a:r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05/25/2012</a:t>
                      </a:r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V8.0</a:t>
                      </a:r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Add pin</a:t>
                      </a:r>
                      <a:r>
                        <a:rPr lang="en-US" altLang="zh-TW" sz="1000" baseline="0" dirty="0" smtClean="0"/>
                        <a:t> definition </a:t>
                      </a:r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820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06/21/2012</a:t>
                      </a:r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V9.0</a:t>
                      </a:r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Add charge voltage control for 3.0A cell</a:t>
                      </a:r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240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07/11/2012</a:t>
                      </a:r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V10~V11</a:t>
                      </a:r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Add ID pin definition</a:t>
                      </a:r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4584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07/21/2012</a:t>
                      </a:r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V12</a:t>
                      </a:r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</a:rPr>
                        <a:t>Modify charger voltage from 4.15V to 4.10 for 2</a:t>
                      </a:r>
                      <a:r>
                        <a:rPr lang="en-US" altLang="zh-TW" sz="1000" baseline="30000" dirty="0" smtClean="0">
                          <a:solidFill>
                            <a:schemeClr val="tx1"/>
                          </a:solidFill>
                        </a:rPr>
                        <a:t>nd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</a:rPr>
                        <a:t> CV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0784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08/23/2012</a:t>
                      </a:r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V13</a:t>
                      </a:r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</a:rPr>
                        <a:t>Change Current down to 150mA</a:t>
                      </a:r>
                      <a:r>
                        <a:rPr lang="en-US" altLang="zh-TW" sz="100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aseline="0" dirty="0" smtClean="0">
                          <a:solidFill>
                            <a:schemeClr val="tx1"/>
                          </a:solidFill>
                        </a:rPr>
                        <a:t>(re-charger able function after remove )</a:t>
                      </a:r>
                      <a:endParaRPr lang="zh-TW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576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11/28/2012</a:t>
                      </a:r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V14</a:t>
                      </a:r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Add  MIC Jack</a:t>
                      </a:r>
                      <a:r>
                        <a:rPr lang="en-US" altLang="zh-TW" sz="1000" baseline="0" dirty="0" smtClean="0"/>
                        <a:t> pin define </a:t>
                      </a:r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476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01/08/2013</a:t>
                      </a:r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V15</a:t>
                      </a:r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Modify UVP</a:t>
                      </a:r>
                      <a:r>
                        <a:rPr lang="en-US" altLang="zh-TW" sz="1000" baseline="0" dirty="0" smtClean="0"/>
                        <a:t> point </a:t>
                      </a:r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6944"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latin typeface="+mn-lt"/>
                        </a:rPr>
                        <a:t>01/08/2013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latin typeface="+mn-lt"/>
                        </a:rPr>
                        <a:t>V16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latin typeface="+mn-lt"/>
                        </a:rPr>
                        <a:t>Chinese</a:t>
                      </a:r>
                      <a:r>
                        <a:rPr lang="en-US" altLang="zh-TW" sz="1000" baseline="0" dirty="0" smtClean="0">
                          <a:latin typeface="+mn-lt"/>
                        </a:rPr>
                        <a:t> Version,</a:t>
                      </a:r>
                      <a:r>
                        <a:rPr lang="en-US" altLang="zh-TW" sz="1000" dirty="0" smtClean="0">
                          <a:latin typeface="+mn-lt"/>
                        </a:rPr>
                        <a:t> Change UVP to 0V for</a:t>
                      </a:r>
                      <a:r>
                        <a:rPr lang="en-US" altLang="zh-TW" sz="1000" baseline="0" dirty="0" smtClean="0">
                          <a:latin typeface="+mn-lt"/>
                        </a:rPr>
                        <a:t> 0V charging</a:t>
                      </a:r>
                      <a:endParaRPr lang="zh-TW" altLang="en-US" sz="100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36"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latin typeface="+mn-lt"/>
                        </a:rPr>
                        <a:t>01/22/2013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latin typeface="+mn-lt"/>
                        </a:rPr>
                        <a:t>V17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Add</a:t>
                      </a:r>
                      <a:r>
                        <a:rPr lang="en-US" altLang="zh-TW" sz="1000" baseline="0" dirty="0" smtClean="0"/>
                        <a:t> </a:t>
                      </a:r>
                      <a:r>
                        <a:rPr lang="en-US" altLang="zh-TW" sz="1000" baseline="0" dirty="0" smtClean="0">
                          <a:latin typeface="+mn-lt"/>
                        </a:rPr>
                        <a:t>charging current</a:t>
                      </a:r>
                      <a:r>
                        <a:rPr lang="en-US" altLang="zh-TW" sz="1000" baseline="0" dirty="0" smtClean="0"/>
                        <a:t> define at low voltage.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1352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+mn-lt"/>
                        </a:rPr>
                        <a:t>03/02/2013</a:t>
                      </a:r>
                      <a:endParaRPr lang="zh-TW" altLang="en-US" sz="12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+mn-lt"/>
                        </a:rPr>
                        <a:t>V18</a:t>
                      </a:r>
                      <a:endParaRPr lang="zh-TW" altLang="en-US" sz="12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aseline="0" dirty="0" smtClean="0">
                          <a:solidFill>
                            <a:srgbClr val="FF0000"/>
                          </a:solidFill>
                        </a:rPr>
                        <a:t>Add AC Jack define.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aseline="0" dirty="0" smtClean="0">
                          <a:solidFill>
                            <a:srgbClr val="FF0000"/>
                          </a:solidFill>
                        </a:rPr>
                        <a:t>Modify : 1 charging time in low voltage, 2. pin definition.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348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+mn-lt"/>
                        </a:rPr>
                        <a:t>04/24/2013</a:t>
                      </a:r>
                      <a:endParaRPr lang="zh-TW" altLang="en-US" sz="12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+mn-lt"/>
                        </a:rPr>
                        <a:t>V19</a:t>
                      </a:r>
                      <a:endParaRPr lang="zh-TW" altLang="en-US" sz="12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 down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r>
                        <a:rPr lang="zh-TW" alt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TW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TW" alt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、第三段電壓  </a:t>
                      </a:r>
                      <a:r>
                        <a:rPr lang="en-US" altLang="zh-TW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TW" alt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TW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±0.1V</a:t>
                      </a:r>
                      <a:r>
                        <a:rPr lang="zh-TW" alt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變更為</a:t>
                      </a:r>
                      <a:r>
                        <a:rPr lang="en-US" altLang="zh-TW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0.15V 3</a:t>
                      </a:r>
                      <a:r>
                        <a:rPr lang="zh-TW" alt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、低壓充電壓原</a:t>
                      </a:r>
                      <a:r>
                        <a:rPr lang="en-US" altLang="zh-TW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0.2A</a:t>
                      </a:r>
                      <a:r>
                        <a:rPr lang="zh-TW" alt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變更為</a:t>
                      </a:r>
                      <a:r>
                        <a:rPr lang="en-US" altLang="zh-TW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0.15A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3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+mn-lt"/>
                        </a:rPr>
                        <a:t>05/14/2013</a:t>
                      </a:r>
                      <a:endParaRPr lang="zh-TW" altLang="en-US" sz="1200" dirty="0" smtClean="0">
                        <a:latin typeface="+mn-lt"/>
                      </a:endParaRPr>
                    </a:p>
                    <a:p>
                      <a:endParaRPr lang="zh-TW" altLang="en-US" sz="12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+mn-lt"/>
                        </a:rPr>
                        <a:t>V20</a:t>
                      </a:r>
                      <a:endParaRPr lang="zh-TW" altLang="en-US" sz="12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aseline="0" dirty="0" smtClean="0">
                          <a:solidFill>
                            <a:srgbClr val="FF0000"/>
                          </a:solidFill>
                        </a:rPr>
                        <a:t>Add AC Jack define</a:t>
                      </a:r>
                      <a:endParaRPr lang="en-US" altLang="zh-TW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"/>
            <a:ext cx="8229600" cy="548680"/>
          </a:xfrm>
        </p:spPr>
        <p:txBody>
          <a:bodyPr/>
          <a:lstStyle/>
          <a:p>
            <a:r>
              <a:rPr lang="zh-CN" altLang="zh-TW" sz="2800" b="1" dirty="0" smtClean="0">
                <a:solidFill>
                  <a:schemeClr val="bg1"/>
                </a:solidFill>
                <a:cs typeface="Times New Roman" pitchFamily="18" charset="0"/>
              </a:rPr>
              <a:t>定义产品规格</a:t>
            </a:r>
            <a:endParaRPr lang="en-US" altLang="zh-TW" sz="2800" b="1" dirty="0" smtClean="0">
              <a:solidFill>
                <a:schemeClr val="bg1"/>
              </a:solidFill>
              <a:cs typeface="Times New Roman" pitchFamily="18" charset="0"/>
            </a:endParaRPr>
          </a:p>
        </p:txBody>
      </p:sp>
      <p:graphicFrame>
        <p:nvGraphicFramePr>
          <p:cNvPr id="16655" name="Group 271"/>
          <p:cNvGraphicFramePr>
            <a:graphicFrameLocks noGrp="1"/>
          </p:cNvGraphicFramePr>
          <p:nvPr/>
        </p:nvGraphicFramePr>
        <p:xfrm>
          <a:off x="214313" y="621364"/>
          <a:ext cx="8740978" cy="5854318"/>
        </p:xfrm>
        <a:graphic>
          <a:graphicData uri="http://schemas.openxmlformats.org/drawingml/2006/table">
            <a:tbl>
              <a:tblPr/>
              <a:tblGrid>
                <a:gridCol w="1714512"/>
                <a:gridCol w="427343"/>
                <a:gridCol w="1500198"/>
                <a:gridCol w="642942"/>
                <a:gridCol w="2232102"/>
                <a:gridCol w="2223881"/>
              </a:tblGrid>
              <a:tr h="21431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TW" sz="1200" dirty="0" smtClean="0"/>
                        <a:t>项目</a:t>
                      </a:r>
                      <a:endParaRPr kumimoji="1" lang="en-US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　</a:t>
                      </a:r>
                      <a:r>
                        <a:rPr kumimoji="1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24V/7S</a:t>
                      </a:r>
                      <a:endParaRPr kumimoji="1" lang="zh-TW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36V/10S</a:t>
                      </a:r>
                      <a:endParaRPr kumimoji="1" lang="zh-TW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48V/13S</a:t>
                      </a:r>
                      <a:endParaRPr kumimoji="1" lang="zh-TW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444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TW" sz="1200" dirty="0" smtClean="0"/>
                        <a:t>输入电压范围</a:t>
                      </a:r>
                      <a:endParaRPr kumimoji="1" lang="en-US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+mn-cs"/>
                        </a:rPr>
                        <a:t> </a:t>
                      </a:r>
                      <a:r>
                        <a:rPr kumimoji="1" lang="en-US" altLang="zh-TW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+mn-cs"/>
                        </a:rPr>
                        <a:t>AC220(</a:t>
                      </a:r>
                      <a:r>
                        <a:rPr kumimoji="1" lang="zh-TW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+mn-cs"/>
                        </a:rPr>
                        <a:t>國內版</a:t>
                      </a:r>
                      <a:r>
                        <a:rPr kumimoji="1" lang="en-US" altLang="zh-TW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+mn-cs"/>
                        </a:rPr>
                        <a:t>) </a:t>
                      </a: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Or  AC 90~264V  (</a:t>
                      </a:r>
                      <a:r>
                        <a:rPr kumimoji="1" lang="zh-TW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全電壓</a:t>
                      </a: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TW" sz="1200" dirty="0" smtClean="0"/>
                        <a:t>工作频率范围</a:t>
                      </a:r>
                      <a:endParaRPr kumimoji="1" lang="en-US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47Hz~63Hz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TW" sz="1200" dirty="0" smtClean="0"/>
                        <a:t>浪涌电流</a:t>
                      </a:r>
                      <a:endParaRPr kumimoji="1" lang="en-US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75A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75A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90A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TW" sz="1200" dirty="0" smtClean="0"/>
                        <a:t>无负载功率</a:t>
                      </a:r>
                      <a:endParaRPr kumimoji="1" lang="en-US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&lt;3W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&lt;3W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&lt;4W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53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TW" sz="1200" dirty="0" smtClean="0"/>
                        <a:t>效率/功率因数</a:t>
                      </a:r>
                      <a:endParaRPr kumimoji="1" lang="en-US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≧85%  &amp;  PF≧ 0.8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72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TW" sz="1200" dirty="0" smtClean="0"/>
                        <a:t>输出电压</a:t>
                      </a: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(OV)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29.35±0.15V(for 4.15 cell)</a:t>
                      </a:r>
                      <a:endParaRPr lang="zh-TW" altLang="en-US" sz="12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 41.8±0.15V</a:t>
                      </a: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(for 4.15cell)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54.25±0.15V</a:t>
                      </a: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(for 4.15V Cell)</a:t>
                      </a:r>
                      <a:endParaRPr lang="zh-TW" altLang="en-US" sz="12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72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29.65±0.15V (for 4.20 cell)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42.3±0.15V (for 4.2 cell)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54.9±0.15V (for 4.2V Cell)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90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TW" sz="1200" dirty="0" smtClean="0"/>
                        <a:t>输出电流</a:t>
                      </a:r>
                      <a:endParaRPr kumimoji="1" lang="en-US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                                                  2A±0.2A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TW" sz="1200" dirty="0" smtClean="0"/>
                        <a:t>纹波和噪声（满载）</a:t>
                      </a:r>
                      <a:endParaRPr kumimoji="1" lang="en-US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    420mV</a:t>
                      </a:r>
                      <a:r>
                        <a:rPr lang="en-US" altLang="zh-TW" sz="1200" baseline="0" dirty="0" smtClean="0">
                          <a:solidFill>
                            <a:schemeClr val="tx1"/>
                          </a:solidFill>
                        </a:rPr>
                        <a:t>p-p Max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420mV</a:t>
                      </a:r>
                      <a:r>
                        <a:rPr lang="en-US" altLang="zh-TW" sz="1200" baseline="0" dirty="0" smtClean="0">
                          <a:solidFill>
                            <a:schemeClr val="tx1"/>
                          </a:solidFill>
                        </a:rPr>
                        <a:t>p-p Max</a:t>
                      </a:r>
                      <a:endParaRPr kumimoji="1" lang="en-US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500mV</a:t>
                      </a:r>
                      <a:r>
                        <a:rPr lang="en-US" altLang="zh-TW" sz="1200" baseline="0" dirty="0" smtClean="0">
                          <a:solidFill>
                            <a:schemeClr val="tx1"/>
                          </a:solidFill>
                        </a:rPr>
                        <a:t>p-p Max</a:t>
                      </a:r>
                      <a:endParaRPr kumimoji="1" lang="en-US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TW" sz="1200" dirty="0" smtClean="0"/>
                        <a:t>工作温度</a:t>
                      </a:r>
                      <a:endParaRPr kumimoji="1" lang="en-US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TW" sz="1200" dirty="0" smtClean="0"/>
                        <a:t>工作温度0〜40℃/储存温度-20〜55℃</a:t>
                      </a:r>
                      <a:endParaRPr kumimoji="1" lang="en-US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anchor="ctr" horzOverflow="overflow"/>
                </a:tc>
              </a:tr>
              <a:tr h="2746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TW" sz="1200" dirty="0" smtClean="0"/>
                        <a:t>充电模式</a:t>
                      </a: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(CC-CV)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TW" sz="1200" dirty="0" smtClean="0"/>
                        <a:t>输出电</a:t>
                      </a:r>
                      <a:r>
                        <a:rPr lang="en-US" altLang="zh-TW" sz="1200" dirty="0" smtClean="0"/>
                        <a:t>&lt;</a:t>
                      </a:r>
                      <a:r>
                        <a:rPr lang="en-US" altLang="zh-TW" sz="1200" dirty="0" err="1" smtClean="0"/>
                        <a:t>Vpack</a:t>
                      </a:r>
                      <a:r>
                        <a:rPr lang="en-US" altLang="zh-TW" sz="1200" dirty="0" smtClean="0"/>
                        <a:t>&lt;15V=0.15A</a:t>
                      </a:r>
                    </a:p>
                    <a:p>
                      <a:r>
                        <a:rPr lang="en-US" altLang="zh-TW" sz="1200" baseline="0" dirty="0" smtClean="0"/>
                        <a:t>      15V&lt;</a:t>
                      </a:r>
                      <a:r>
                        <a:rPr lang="en-US" altLang="zh-TW" sz="1200" baseline="0" dirty="0" err="1" smtClean="0"/>
                        <a:t>Vpack</a:t>
                      </a:r>
                      <a:r>
                        <a:rPr lang="en-US" altLang="zh-TW" sz="1200" baseline="0" dirty="0" smtClean="0"/>
                        <a:t>&lt;29.6V, I=2A</a:t>
                      </a:r>
                      <a:endParaRPr lang="zh-TW" altLang="en-US" sz="1200" dirty="0"/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TW" sz="1200" dirty="0" smtClean="0"/>
                        <a:t>输出电压</a:t>
                      </a:r>
                      <a:r>
                        <a:rPr lang="en-US" altLang="zh-TW" sz="1200" dirty="0" smtClean="0"/>
                        <a:t>&lt;</a:t>
                      </a:r>
                      <a:r>
                        <a:rPr lang="en-US" altLang="zh-TW" sz="1200" dirty="0" err="1" smtClean="0"/>
                        <a:t>Vpack</a:t>
                      </a:r>
                      <a:r>
                        <a:rPr lang="en-US" altLang="zh-TW" sz="1200" dirty="0" smtClean="0"/>
                        <a:t>&lt;</a:t>
                      </a:r>
                      <a:r>
                        <a:rPr lang="en-US" altLang="zh-TW" sz="1200" baseline="0" dirty="0" smtClean="0"/>
                        <a:t>23</a:t>
                      </a:r>
                      <a:r>
                        <a:rPr lang="en-US" altLang="zh-TW" sz="1200" dirty="0" smtClean="0"/>
                        <a:t>V=0.15A</a:t>
                      </a:r>
                      <a:endParaRPr lang="en-US" altLang="zh-TW" sz="1200" baseline="0" dirty="0" smtClean="0"/>
                    </a:p>
                    <a:p>
                      <a:r>
                        <a:rPr lang="en-US" altLang="zh-TW" sz="1200" baseline="0" dirty="0" smtClean="0"/>
                        <a:t>     23V&lt;</a:t>
                      </a:r>
                      <a:r>
                        <a:rPr lang="en-US" altLang="zh-TW" sz="1200" baseline="0" dirty="0" err="1" smtClean="0"/>
                        <a:t>Vpack</a:t>
                      </a:r>
                      <a:r>
                        <a:rPr lang="en-US" altLang="zh-TW" sz="1200" baseline="0" dirty="0" smtClean="0"/>
                        <a:t>&lt;42.2V, I=2A</a:t>
                      </a:r>
                      <a:endParaRPr lang="zh-TW" altLang="en-US" sz="1200" dirty="0"/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TW" sz="1200" dirty="0" smtClean="0"/>
                        <a:t>输出电压</a:t>
                      </a:r>
                      <a:r>
                        <a:rPr lang="en-US" altLang="zh-TW" sz="1200" dirty="0" smtClean="0"/>
                        <a:t>&lt;</a:t>
                      </a:r>
                      <a:r>
                        <a:rPr lang="en-US" altLang="zh-TW" sz="1200" dirty="0" err="1" smtClean="0"/>
                        <a:t>Vpack</a:t>
                      </a:r>
                      <a:r>
                        <a:rPr lang="en-US" altLang="zh-TW" sz="1200" dirty="0" smtClean="0"/>
                        <a:t>&lt;30V=0.15A</a:t>
                      </a:r>
                    </a:p>
                    <a:p>
                      <a:r>
                        <a:rPr lang="en-US" altLang="zh-TW" sz="1200" baseline="0" dirty="0" smtClean="0"/>
                        <a:t>     30V&lt;</a:t>
                      </a:r>
                      <a:r>
                        <a:rPr lang="en-US" altLang="zh-TW" sz="1200" baseline="0" dirty="0" err="1" smtClean="0"/>
                        <a:t>Vpack</a:t>
                      </a:r>
                      <a:r>
                        <a:rPr lang="en-US" altLang="zh-TW" sz="1200" baseline="0" dirty="0" smtClean="0"/>
                        <a:t>&lt;54.8V, I=2A</a:t>
                      </a:r>
                      <a:endParaRPr lang="zh-TW" altLang="en-US" sz="1200" dirty="0"/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SOC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TW" sz="1100" dirty="0" smtClean="0"/>
                        <a:t>请参阅第4页的“充电器引脚定义”</a:t>
                      </a:r>
                      <a:endParaRPr lang="en-US" altLang="zh-TW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688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TW" sz="1200" dirty="0" smtClean="0"/>
                        <a:t>LED指示灯</a:t>
                      </a:r>
                      <a:endParaRPr kumimoji="1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         </a:t>
                      </a:r>
                      <a:r>
                        <a:rPr lang="zh-CN" altLang="zh-TW" sz="1400" dirty="0" smtClean="0"/>
                        <a:t>LED状态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TW" sz="1400" dirty="0" smtClean="0"/>
                        <a:t>状态说明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TW" sz="1400" dirty="0" smtClean="0"/>
                        <a:t>备注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TW" sz="1200" dirty="0" smtClean="0"/>
                        <a:t>待机模式</a:t>
                      </a:r>
                      <a:endParaRPr kumimoji="1" lang="en-US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TW" sz="1200" dirty="0" smtClean="0">
                          <a:latin typeface="+mj-ea"/>
                          <a:ea typeface="+mj-ea"/>
                        </a:rPr>
                        <a:t>不带电池的充电器电源。 LED闪烁</a:t>
                      </a:r>
                      <a:r>
                        <a:rPr lang="en-US" altLang="zh-TW" sz="12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TW" sz="1200" dirty="0" smtClean="0"/>
                        <a:t>充电模式</a:t>
                      </a:r>
                      <a:endParaRPr kumimoji="1" lang="en-US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zh-TW" sz="1200" dirty="0" smtClean="0">
                          <a:latin typeface="+mj-ea"/>
                          <a:ea typeface="+mj-ea"/>
                        </a:rPr>
                        <a:t>连接到电池和充电器的电流是&gt;400毫安。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zh-TW" sz="1200" dirty="0" smtClean="0"/>
                        <a:t>充</a:t>
                      </a:r>
                      <a:r>
                        <a:rPr lang="zh-TW" altLang="en-US" sz="1200" dirty="0" smtClean="0"/>
                        <a:t>飽模式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TW" sz="1200" dirty="0" smtClean="0">
                          <a:latin typeface="+mj-ea"/>
                          <a:ea typeface="+mj-ea"/>
                        </a:rPr>
                        <a:t>改变电流下降到150mA不关闭电源直到10小时自动关避。（</a:t>
                      </a:r>
                      <a:r>
                        <a:rPr lang="zh-CN" altLang="en-US" sz="1200" dirty="0" smtClean="0">
                          <a:latin typeface="+mj-ea"/>
                          <a:ea typeface="+mj-ea"/>
                        </a:rPr>
                        <a:t>重新启动功能</a:t>
                      </a:r>
                      <a:r>
                        <a:rPr lang="en-US" altLang="zh-TW" sz="120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zh-TW" altLang="en-US" sz="1200" dirty="0" smtClean="0">
                          <a:latin typeface="+mj-ea"/>
                          <a:ea typeface="+mj-ea"/>
                        </a:rPr>
                        <a:t>当</a:t>
                      </a:r>
                      <a:r>
                        <a:rPr lang="zh-CN" altLang="zh-TW" sz="1200" dirty="0" smtClean="0">
                          <a:latin typeface="+mj-ea"/>
                          <a:ea typeface="+mj-ea"/>
                        </a:rPr>
                        <a:t>重新</a:t>
                      </a:r>
                      <a:r>
                        <a:rPr lang="zh-TW" altLang="en-US" sz="1200" baseline="0" dirty="0" smtClean="0">
                          <a:latin typeface="+mj-ea"/>
                          <a:ea typeface="+mj-ea"/>
                        </a:rPr>
                        <a:t>插拔可再重新</a:t>
                      </a:r>
                      <a:r>
                        <a:rPr lang="zh-CN" altLang="zh-TW" sz="1200" dirty="0" smtClean="0">
                          <a:latin typeface="+mj-ea"/>
                          <a:ea typeface="+mj-ea"/>
                        </a:rPr>
                        <a:t>充电。）</a:t>
                      </a:r>
                      <a:endParaRPr kumimoji="1" lang="en-US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zh-TW" sz="1200" dirty="0" smtClean="0"/>
                        <a:t>低电压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zh-TW" sz="1200" dirty="0" smtClean="0">
                          <a:latin typeface="+mj-ea"/>
                          <a:ea typeface="+mj-ea"/>
                        </a:rPr>
                        <a:t>充电器异常</a:t>
                      </a:r>
                      <a:r>
                        <a:rPr lang="zh-CN" altLang="en-US" sz="1200" dirty="0" smtClean="0">
                          <a:latin typeface="+mj-ea"/>
                          <a:ea typeface="+mj-ea"/>
                        </a:rPr>
                        <a:t>或低电压充电</a:t>
                      </a: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0.5</a:t>
                      </a:r>
                      <a:r>
                        <a:rPr lang="zh-TW" altLang="en-US" sz="12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小时</a:t>
                      </a:r>
                      <a:r>
                        <a:rPr lang="zh-TW" altLang="en-US" sz="1200" dirty="0" smtClean="0">
                          <a:latin typeface="+mj-ea"/>
                          <a:ea typeface="+mj-ea"/>
                        </a:rPr>
                        <a:t>未高于</a:t>
                      </a:r>
                      <a:r>
                        <a:rPr lang="zh-CN" altLang="zh-TW" sz="1200" dirty="0" smtClean="0">
                          <a:latin typeface="+mj-ea"/>
                          <a:ea typeface="+mj-ea"/>
                        </a:rPr>
                        <a:t>最小电压</a:t>
                      </a:r>
                      <a:r>
                        <a:rPr lang="zh-TW" altLang="en-US" sz="1200" dirty="0" smtClean="0">
                          <a:latin typeface="+mj-ea"/>
                          <a:ea typeface="+mj-ea"/>
                        </a:rPr>
                        <a:t>设定值</a:t>
                      </a:r>
                      <a:r>
                        <a:rPr lang="zh-CN" altLang="zh-TW" sz="1200" dirty="0" smtClean="0">
                          <a:latin typeface="+mj-ea"/>
                          <a:ea typeface="+mj-ea"/>
                        </a:rPr>
                        <a:t>，LED会闪烁。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流程圖: 接點 5"/>
          <p:cNvSpPr/>
          <p:nvPr/>
        </p:nvSpPr>
        <p:spPr>
          <a:xfrm>
            <a:off x="1403648" y="5517232"/>
            <a:ext cx="144463" cy="14446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流程圖: 接點 6"/>
          <p:cNvSpPr/>
          <p:nvPr/>
        </p:nvSpPr>
        <p:spPr>
          <a:xfrm>
            <a:off x="467544" y="5517232"/>
            <a:ext cx="144463" cy="144462"/>
          </a:xfrm>
          <a:prstGeom prst="flowChartConnector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683568" y="5517232"/>
            <a:ext cx="647700" cy="10795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流程圖: 接點 8"/>
          <p:cNvSpPr/>
          <p:nvPr/>
        </p:nvSpPr>
        <p:spPr>
          <a:xfrm>
            <a:off x="467544" y="5877272"/>
            <a:ext cx="144463" cy="14446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683568" y="5877272"/>
            <a:ext cx="647700" cy="10795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" name="流程圖: 接點 10"/>
          <p:cNvSpPr/>
          <p:nvPr/>
        </p:nvSpPr>
        <p:spPr>
          <a:xfrm>
            <a:off x="1403648" y="5877272"/>
            <a:ext cx="144462" cy="142875"/>
          </a:xfrm>
          <a:prstGeom prst="flowChartConnector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太陽 11"/>
          <p:cNvSpPr/>
          <p:nvPr/>
        </p:nvSpPr>
        <p:spPr>
          <a:xfrm>
            <a:off x="899592" y="6237312"/>
            <a:ext cx="215900" cy="215900"/>
          </a:xfrm>
          <a:prstGeom prst="su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太陽 12"/>
          <p:cNvSpPr/>
          <p:nvPr/>
        </p:nvSpPr>
        <p:spPr>
          <a:xfrm>
            <a:off x="899592" y="5157192"/>
            <a:ext cx="215900" cy="215900"/>
          </a:xfrm>
          <a:prstGeom prst="sun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323528" y="6519446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Confidential</a:t>
            </a:r>
            <a:r>
              <a:rPr lang="en-US" altLang="zh-TW" sz="1600" dirty="0" smtClean="0"/>
              <a:t> </a:t>
            </a:r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23" name="Group 31"/>
          <p:cNvGraphicFramePr>
            <a:graphicFrameLocks noGrp="1"/>
          </p:cNvGraphicFramePr>
          <p:nvPr>
            <p:ph sz="half" idx="2"/>
          </p:nvPr>
        </p:nvGraphicFramePr>
        <p:xfrm>
          <a:off x="193675" y="836712"/>
          <a:ext cx="8699500" cy="5240717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233178"/>
                <a:gridCol w="1976410"/>
                <a:gridCol w="2244956"/>
                <a:gridCol w="2244956"/>
              </a:tblGrid>
              <a:tr h="2857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TW" sz="1400" dirty="0" smtClean="0"/>
                        <a:t>项目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24V/7S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36V/10S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13S/48V</a:t>
                      </a:r>
                    </a:p>
                  </a:txBody>
                  <a:tcPr anchor="ctr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TW" sz="1200" dirty="0" smtClean="0"/>
                        <a:t>过电压保护</a:t>
                      </a:r>
                      <a:r>
                        <a:rPr lang="en-US" altLang="zh-CN" sz="1200" dirty="0" smtClean="0"/>
                        <a:t>(OVP)</a:t>
                      </a:r>
                      <a:endParaRPr kumimoji="1" lang="en-US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VPack</a:t>
                      </a:r>
                      <a:r>
                        <a:rPr kumimoji="1" lang="en-US" altLang="zh-TW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 &gt; 31.5V</a:t>
                      </a:r>
                      <a:endParaRPr kumimoji="1" lang="en-US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Vpack</a:t>
                      </a:r>
                      <a:r>
                        <a:rPr kumimoji="1" lang="en-US" altLang="zh-TW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 &gt; 45V</a:t>
                      </a:r>
                      <a:endParaRPr kumimoji="1" lang="en-US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Vpack</a:t>
                      </a:r>
                      <a:r>
                        <a:rPr kumimoji="1" lang="en-US" altLang="zh-TW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 &gt; 58.5V</a:t>
                      </a:r>
                      <a:endParaRPr kumimoji="1" lang="en-US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4584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TW" sz="1200" dirty="0" smtClean="0"/>
                        <a:t>欠压保护</a:t>
                      </a:r>
                      <a:r>
                        <a:rPr kumimoji="1" lang="en-US" altLang="zh-TW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(UVP)</a:t>
                      </a:r>
                      <a:endParaRPr kumimoji="1" lang="en-US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NA</a:t>
                      </a:r>
                      <a:endParaRPr kumimoji="1" lang="en-US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NA</a:t>
                      </a:r>
                      <a:endParaRPr kumimoji="1" lang="en-US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NA</a:t>
                      </a:r>
                      <a:endParaRPr kumimoji="1" lang="en-US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3753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TW" sz="1200" dirty="0" smtClean="0"/>
                        <a:t>过电流保护</a:t>
                      </a:r>
                      <a:r>
                        <a:rPr lang="en-US" altLang="zh-CN" sz="1200" dirty="0" smtClean="0"/>
                        <a:t>(OCP)</a:t>
                      </a:r>
                      <a:endParaRPr kumimoji="1" lang="en-US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&gt; 2.4A</a:t>
                      </a:r>
                    </a:p>
                  </a:txBody>
                  <a:tcPr anchor="ctr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/>
                </a:tc>
              </a:tr>
              <a:tr h="47055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TW" sz="1200" dirty="0" smtClean="0"/>
                        <a:t>短路保护</a:t>
                      </a:r>
                      <a:endParaRPr kumimoji="1" lang="en-US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                                      Yes (Input power ≦5W)</a:t>
                      </a:r>
                    </a:p>
                  </a:txBody>
                  <a:tcPr anchor="ctr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9911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TW" sz="1200" dirty="0" smtClean="0"/>
                        <a:t>反向充电保护</a:t>
                      </a:r>
                      <a:endParaRPr kumimoji="1" lang="en-US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                                       Yes</a:t>
                      </a:r>
                    </a:p>
                  </a:txBody>
                  <a:tcPr anchor="ctr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0006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TW" sz="1200" dirty="0" smtClean="0"/>
                        <a:t>静态电流</a:t>
                      </a:r>
                      <a:endParaRPr kumimoji="1" lang="en-US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</a:t>
                      </a:r>
                      <a:r>
                        <a:rPr lang="zh-CN" altLang="zh-TW" sz="1200" dirty="0" smtClean="0"/>
                        <a:t>≦1mA时，没有交流电源，充电器不断消耗负载电流电池</a:t>
                      </a: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.        </a:t>
                      </a:r>
                    </a:p>
                  </a:txBody>
                  <a:tcPr anchor="ctr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9054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TW" sz="1200" dirty="0" smtClean="0"/>
                        <a:t>充电时间</a:t>
                      </a:r>
                      <a:r>
                        <a:rPr lang="en-US" altLang="zh-CN" sz="1200" dirty="0" smtClean="0"/>
                        <a:t> </a:t>
                      </a:r>
                      <a:endParaRPr kumimoji="1" lang="en-US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200" dirty="0" smtClean="0">
                          <a:latin typeface="+mn-ea"/>
                          <a:ea typeface="+mn-ea"/>
                        </a:rPr>
                        <a:t>连续</a:t>
                      </a:r>
                      <a:r>
                        <a:rPr lang="zh-CN" altLang="zh-TW" sz="1200" dirty="0" smtClean="0">
                          <a:latin typeface="+mn-ea"/>
                          <a:ea typeface="+mn-ea"/>
                        </a:rPr>
                        <a:t>10小时</a:t>
                      </a:r>
                      <a:r>
                        <a:rPr lang="zh-TW" altLang="en-US" sz="1200" dirty="0" smtClean="0">
                          <a:latin typeface="+mn-ea"/>
                          <a:ea typeface="+mn-ea"/>
                        </a:rPr>
                        <a:t>后自动断电</a:t>
                      </a:r>
                      <a:r>
                        <a:rPr lang="zh-CN" altLang="zh-TW" sz="1200" dirty="0" smtClean="0">
                          <a:latin typeface="+mn-ea"/>
                          <a:ea typeface="+mn-ea"/>
                        </a:rPr>
                        <a:t>（</a:t>
                      </a:r>
                      <a:r>
                        <a:rPr lang="zh-CN" altLang="en-US" sz="1200" dirty="0" smtClean="0">
                          <a:latin typeface="+mn-ea"/>
                          <a:ea typeface="+mn-ea"/>
                        </a:rPr>
                        <a:t>重新启动功能</a:t>
                      </a:r>
                      <a:r>
                        <a:rPr lang="en-US" altLang="zh-TW" sz="12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zh-TW" altLang="en-US" sz="1200" dirty="0" smtClean="0">
                          <a:latin typeface="+mn-ea"/>
                          <a:ea typeface="+mn-ea"/>
                        </a:rPr>
                        <a:t>当</a:t>
                      </a:r>
                      <a:r>
                        <a:rPr lang="zh-CN" altLang="zh-TW" sz="1200" dirty="0" smtClean="0">
                          <a:latin typeface="+mn-ea"/>
                          <a:ea typeface="+mn-ea"/>
                        </a:rPr>
                        <a:t>重新</a:t>
                      </a:r>
                      <a:r>
                        <a:rPr lang="zh-TW" altLang="en-US" sz="1200" baseline="0" dirty="0" smtClean="0">
                          <a:latin typeface="+mn-ea"/>
                          <a:ea typeface="+mn-ea"/>
                        </a:rPr>
                        <a:t>插拔可再重新</a:t>
                      </a:r>
                      <a:r>
                        <a:rPr lang="zh-CN" altLang="zh-TW" sz="1200" dirty="0" smtClean="0">
                          <a:latin typeface="+mn-ea"/>
                          <a:ea typeface="+mn-ea"/>
                        </a:rPr>
                        <a:t>充电。）</a:t>
                      </a:r>
                      <a:endParaRPr kumimoji="1" lang="en-US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TW" sz="1200" dirty="0" smtClean="0"/>
                        <a:t>绝缘电阻</a:t>
                      </a:r>
                      <a:endParaRPr kumimoji="1" lang="en-US" altLang="zh-TW" sz="12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                                                   ≧20Mohm</a:t>
                      </a:r>
                    </a:p>
                  </a:txBody>
                  <a:tcPr anchor="ctr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TW" sz="1200" dirty="0" smtClean="0"/>
                        <a:t>介电强度</a:t>
                      </a:r>
                      <a:endParaRPr kumimoji="1" lang="en-US" altLang="zh-TW" sz="12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AC3000V @60sec (Leakage current power ≦5mA)</a:t>
                      </a:r>
                    </a:p>
                  </a:txBody>
                  <a:tcPr anchor="ctr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TW" sz="1200" dirty="0" smtClean="0"/>
                        <a:t>过温保护</a:t>
                      </a:r>
                      <a:endParaRPr kumimoji="1" lang="en-US" altLang="zh-TW" sz="12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TW" sz="1200" dirty="0" smtClean="0"/>
                        <a:t>充电器内部温度≧90℃关闭，复位&lt;60℃</a:t>
                      </a:r>
                      <a:endParaRPr kumimoji="1" lang="en-US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TW" sz="1200" dirty="0" smtClean="0"/>
                        <a:t>待机模式</a:t>
                      </a:r>
                      <a:endParaRPr kumimoji="1" lang="en-US" altLang="zh-TW" sz="12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TW" sz="1200" dirty="0" smtClean="0"/>
                        <a:t>当充电器被从电池组中删除</a:t>
                      </a:r>
                      <a:endParaRPr kumimoji="1" lang="en-US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TW" sz="1200" dirty="0" smtClean="0"/>
                        <a:t>安全和EMC标准</a:t>
                      </a:r>
                      <a:endParaRPr kumimoji="1" lang="en-US" altLang="zh-TW" sz="12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EN60335 /UL1310/EN55014/FCC (</a:t>
                      </a:r>
                      <a:r>
                        <a:rPr kumimoji="1" lang="zh-TW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暫定</a:t>
                      </a: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anchor="ctr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3199" name="Rectangle 31"/>
          <p:cNvSpPr>
            <a:spLocks noChangeArrowheads="1"/>
          </p:cNvSpPr>
          <p:nvPr/>
        </p:nvSpPr>
        <p:spPr bwMode="auto">
          <a:xfrm>
            <a:off x="3806766" y="44624"/>
            <a:ext cx="1620957" cy="52322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zh-TW" sz="28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保护功能</a:t>
            </a:r>
            <a:endParaRPr lang="en-US" altLang="zh-TW" sz="2800" b="1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14282" y="6488668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Confidential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27" name="Rectangle 35"/>
          <p:cNvSpPr>
            <a:spLocks noChangeArrowheads="1"/>
          </p:cNvSpPr>
          <p:nvPr/>
        </p:nvSpPr>
        <p:spPr bwMode="auto">
          <a:xfrm>
            <a:off x="3348683" y="35913"/>
            <a:ext cx="2698175" cy="52322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zh-TW" sz="28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充电器引脚定义</a:t>
            </a:r>
            <a:endParaRPr lang="en-US" altLang="zh-TW" sz="2800" b="1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graphicFrame>
        <p:nvGraphicFramePr>
          <p:cNvPr id="9249" name="Group 33"/>
          <p:cNvGraphicFramePr>
            <a:graphicFrameLocks noGrp="1"/>
          </p:cNvGraphicFramePr>
          <p:nvPr>
            <p:ph sz="half" idx="2"/>
          </p:nvPr>
        </p:nvGraphicFramePr>
        <p:xfrm>
          <a:off x="428597" y="620688"/>
          <a:ext cx="7924525" cy="47091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70995"/>
                <a:gridCol w="1795677"/>
                <a:gridCol w="3123582"/>
                <a:gridCol w="2534271"/>
              </a:tblGrid>
              <a:tr h="2857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Pin 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A</a:t>
                      </a:r>
                      <a:r>
                        <a:rPr lang="zh-CN" altLang="zh-TW" sz="1400" dirty="0" smtClean="0"/>
                        <a:t>型引脚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 smtClean="0"/>
                        <a:t>B</a:t>
                      </a:r>
                      <a:r>
                        <a:rPr lang="zh-CN" altLang="zh-TW" sz="1400" dirty="0" smtClean="0"/>
                        <a:t>型引脚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</a:t>
                      </a:r>
                      <a:r>
                        <a:rPr lang="zh-CN" altLang="zh-TW" sz="1400" dirty="0" smtClean="0"/>
                        <a:t>型引脚说明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0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TW" sz="1400" dirty="0" smtClean="0"/>
                        <a:t>正极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(+)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</a:tr>
              <a:tr h="32916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TW" sz="1400" dirty="0" smtClean="0"/>
                        <a:t>负极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(-)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</a:tr>
              <a:tr h="2293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SOC  pin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sym typeface="Wingdings" pitchFamily="2" charset="2"/>
                      </a:endParaRP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  <a:endParaRPr lang="en-US" altLang="zh-TW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en-US" altLang="zh-TW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NA</a:t>
                      </a:r>
                      <a:endParaRPr lang="en-US" altLang="zh-TW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Rx</a:t>
                      </a: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214282" y="6488668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Confidential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grpSp>
        <p:nvGrpSpPr>
          <p:cNvPr id="44" name="群組 43"/>
          <p:cNvGrpSpPr/>
          <p:nvPr/>
        </p:nvGrpSpPr>
        <p:grpSpPr>
          <a:xfrm>
            <a:off x="1691680" y="5661248"/>
            <a:ext cx="5760600" cy="1080120"/>
            <a:chOff x="1691680" y="5661248"/>
            <a:chExt cx="5760600" cy="1080120"/>
          </a:xfrm>
        </p:grpSpPr>
        <p:cxnSp>
          <p:nvCxnSpPr>
            <p:cNvPr id="26" name="直線單箭頭接點 25"/>
            <p:cNvCxnSpPr/>
            <p:nvPr/>
          </p:nvCxnSpPr>
          <p:spPr>
            <a:xfrm flipH="1">
              <a:off x="7092280" y="6165304"/>
              <a:ext cx="360000" cy="0"/>
            </a:xfrm>
            <a:prstGeom prst="straightConnector1">
              <a:avLst/>
            </a:prstGeom>
            <a:ln>
              <a:solidFill>
                <a:srgbClr val="0033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橢圓 9"/>
            <p:cNvSpPr/>
            <p:nvPr/>
          </p:nvSpPr>
          <p:spPr>
            <a:xfrm>
              <a:off x="4360441" y="6049142"/>
              <a:ext cx="622632" cy="5931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076336" y="5661248"/>
              <a:ext cx="752773" cy="2787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chemeClr val="dk1"/>
                  </a:solidFill>
                </a:rPr>
                <a:t>A Type </a:t>
              </a:r>
              <a:endParaRPr lang="zh-TW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140520" y="5661248"/>
              <a:ext cx="762884" cy="2787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chemeClr val="dk1"/>
                  </a:solidFill>
                </a:rPr>
                <a:t>B Type </a:t>
              </a:r>
              <a:endParaRPr lang="zh-TW" altLang="en-US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4413265" y="6102730"/>
              <a:ext cx="509426" cy="4852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4636663" y="6326437"/>
              <a:ext cx="36225" cy="5392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單箭頭接點 12"/>
            <p:cNvCxnSpPr/>
            <p:nvPr/>
          </p:nvCxnSpPr>
          <p:spPr>
            <a:xfrm>
              <a:off x="3957429" y="6379159"/>
              <a:ext cx="396220" cy="119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/>
            <p:nvPr/>
          </p:nvCxnSpPr>
          <p:spPr>
            <a:xfrm>
              <a:off x="4127237" y="6110755"/>
              <a:ext cx="396220" cy="119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>
            <a:xfrm flipH="1">
              <a:off x="4749869" y="6342489"/>
              <a:ext cx="396220" cy="119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3674414" y="6390593"/>
              <a:ext cx="684847" cy="278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900" b="1" dirty="0" smtClean="0"/>
                <a:t>2 Negative</a:t>
              </a:r>
              <a:r>
                <a:rPr lang="en-US" altLang="zh-TW" sz="900" dirty="0" smtClean="0"/>
                <a:t>  -</a:t>
              </a:r>
            </a:p>
            <a:p>
              <a:r>
                <a:rPr lang="en-US" altLang="zh-TW" sz="900" dirty="0" smtClean="0"/>
                <a:t>(Outside)</a:t>
              </a:r>
              <a:endParaRPr lang="zh-TW" altLang="en-US" sz="90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3779912" y="5919066"/>
              <a:ext cx="1188661" cy="174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b="1" dirty="0" smtClean="0"/>
                <a:t>1 Positive + </a:t>
              </a:r>
              <a:r>
                <a:rPr lang="en-US" altLang="zh-TW" sz="900" dirty="0" smtClean="0"/>
                <a:t>(Inside)</a:t>
              </a:r>
              <a:endParaRPr lang="zh-TW" altLang="en-US" sz="90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004048" y="6093296"/>
              <a:ext cx="509571" cy="232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3</a:t>
              </a:r>
              <a:r>
                <a:rPr lang="en-US" altLang="zh-TW" sz="900" dirty="0" smtClean="0"/>
                <a:t> (SOC)</a:t>
              </a:r>
              <a:endParaRPr lang="zh-TW" altLang="en-US" sz="900" dirty="0"/>
            </a:p>
          </p:txBody>
        </p:sp>
        <p:cxnSp>
          <p:nvCxnSpPr>
            <p:cNvPr id="23" name="直線單箭頭接點 22"/>
            <p:cNvCxnSpPr/>
            <p:nvPr/>
          </p:nvCxnSpPr>
          <p:spPr>
            <a:xfrm>
              <a:off x="6138117" y="6200496"/>
              <a:ext cx="332896" cy="0"/>
            </a:xfrm>
            <a:prstGeom prst="straightConnector1">
              <a:avLst/>
            </a:prstGeom>
            <a:ln>
              <a:solidFill>
                <a:srgbClr val="0033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/>
            <p:cNvSpPr txBox="1"/>
            <p:nvPr/>
          </p:nvSpPr>
          <p:spPr>
            <a:xfrm>
              <a:off x="6138117" y="6030575"/>
              <a:ext cx="243397" cy="189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b="1" dirty="0" smtClean="0"/>
                <a:t>1</a:t>
              </a:r>
              <a:endParaRPr lang="zh-TW" altLang="en-US" sz="1100" b="1" dirty="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7136915" y="6120052"/>
              <a:ext cx="243397" cy="189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b="1" dirty="0" smtClean="0"/>
                <a:t>2</a:t>
              </a:r>
              <a:endParaRPr lang="zh-TW" altLang="en-US" sz="1100" b="1" dirty="0"/>
            </a:p>
          </p:txBody>
        </p:sp>
        <p:cxnSp>
          <p:nvCxnSpPr>
            <p:cNvPr id="31" name="直線單箭頭接點 30"/>
            <p:cNvCxnSpPr/>
            <p:nvPr/>
          </p:nvCxnSpPr>
          <p:spPr>
            <a:xfrm flipV="1">
              <a:off x="6767691" y="6408880"/>
              <a:ext cx="0" cy="156288"/>
            </a:xfrm>
            <a:prstGeom prst="straightConnector1">
              <a:avLst/>
            </a:prstGeom>
            <a:ln>
              <a:solidFill>
                <a:srgbClr val="0033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/>
            <p:cNvSpPr txBox="1"/>
            <p:nvPr/>
          </p:nvSpPr>
          <p:spPr>
            <a:xfrm>
              <a:off x="6649599" y="6530834"/>
              <a:ext cx="243397" cy="189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b="1" dirty="0" smtClean="0"/>
                <a:t>3</a:t>
              </a:r>
              <a:endParaRPr lang="zh-TW" altLang="en-US" sz="1100" b="1" dirty="0"/>
            </a:p>
          </p:txBody>
        </p:sp>
        <p:grpSp>
          <p:nvGrpSpPr>
            <p:cNvPr id="37" name="群組 36"/>
            <p:cNvGrpSpPr/>
            <p:nvPr/>
          </p:nvGrpSpPr>
          <p:grpSpPr>
            <a:xfrm>
              <a:off x="6537636" y="5992112"/>
              <a:ext cx="532693" cy="416768"/>
              <a:chOff x="8028384" y="5805264"/>
              <a:chExt cx="576064" cy="576064"/>
            </a:xfrm>
          </p:grpSpPr>
          <p:sp>
            <p:nvSpPr>
              <p:cNvPr id="33" name="橢圓 32"/>
              <p:cNvSpPr/>
              <p:nvPr/>
            </p:nvSpPr>
            <p:spPr>
              <a:xfrm>
                <a:off x="8028384" y="5805264"/>
                <a:ext cx="57606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橢圓 33"/>
              <p:cNvSpPr/>
              <p:nvPr/>
            </p:nvSpPr>
            <p:spPr>
              <a:xfrm>
                <a:off x="8129868" y="6021288"/>
                <a:ext cx="72008" cy="72000"/>
              </a:xfrm>
              <a:prstGeom prst="ellipse">
                <a:avLst/>
              </a:prstGeom>
              <a:solidFill>
                <a:srgbClr val="003300"/>
              </a:solidFill>
              <a:ln>
                <a:solidFill>
                  <a:srgbClr val="00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橢圓 34"/>
              <p:cNvSpPr/>
              <p:nvPr/>
            </p:nvSpPr>
            <p:spPr>
              <a:xfrm>
                <a:off x="8420323" y="6021296"/>
                <a:ext cx="72008" cy="72000"/>
              </a:xfrm>
              <a:prstGeom prst="ellipse">
                <a:avLst/>
              </a:prstGeom>
              <a:solidFill>
                <a:srgbClr val="003300"/>
              </a:solidFill>
              <a:ln>
                <a:solidFill>
                  <a:srgbClr val="00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橢圓 35"/>
              <p:cNvSpPr/>
              <p:nvPr/>
            </p:nvSpPr>
            <p:spPr>
              <a:xfrm>
                <a:off x="8286940" y="6197203"/>
                <a:ext cx="72008" cy="72000"/>
              </a:xfrm>
              <a:prstGeom prst="ellipse">
                <a:avLst/>
              </a:prstGeom>
              <a:solidFill>
                <a:srgbClr val="003300"/>
              </a:solidFill>
              <a:ln>
                <a:solidFill>
                  <a:srgbClr val="00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8" name="矩形 37"/>
            <p:cNvSpPr/>
            <p:nvPr/>
          </p:nvSpPr>
          <p:spPr>
            <a:xfrm>
              <a:off x="6440618" y="5661248"/>
              <a:ext cx="902196" cy="2672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chemeClr val="dk1"/>
                  </a:solidFill>
                </a:rPr>
                <a:t>C Type </a:t>
              </a:r>
              <a:endParaRPr lang="zh-TW" altLang="en-US" dirty="0"/>
            </a:p>
          </p:txBody>
        </p:sp>
        <p:pic>
          <p:nvPicPr>
            <p:cNvPr id="40" name="圖片 39" descr="image001"/>
            <p:cNvPicPr>
              <a:picLocks noChangeAspect="1" noChangeArrowheads="1"/>
            </p:cNvPicPr>
            <p:nvPr/>
          </p:nvPicPr>
          <p:blipFill>
            <a:blip r:embed="rId3" cstate="print"/>
            <a:srcRect l="75915" t="34679" b="9836"/>
            <a:stretch>
              <a:fillRect/>
            </a:stretch>
          </p:blipFill>
          <p:spPr bwMode="auto">
            <a:xfrm>
              <a:off x="2094252" y="5949280"/>
              <a:ext cx="792088" cy="792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圓角矩形 40"/>
            <p:cNvSpPr/>
            <p:nvPr/>
          </p:nvSpPr>
          <p:spPr>
            <a:xfrm>
              <a:off x="1691680" y="5661248"/>
              <a:ext cx="1584176" cy="1080120"/>
            </a:xfrm>
            <a:prstGeom prst="roundRect">
              <a:avLst/>
            </a:prstGeom>
            <a:solidFill>
              <a:schemeClr val="accent1">
                <a:alpha val="5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rgbClr val="FF0000"/>
                  </a:solidFill>
                </a:rPr>
                <a:t>TBD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899592" y="2060848"/>
          <a:ext cx="7416824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317"/>
                <a:gridCol w="1605961"/>
                <a:gridCol w="1911295"/>
                <a:gridCol w="2523251"/>
              </a:tblGrid>
              <a:tr h="248028">
                <a:tc>
                  <a:txBody>
                    <a:bodyPr/>
                    <a:lstStyle/>
                    <a:p>
                      <a:r>
                        <a:rPr lang="zh-CN" altLang="zh-TW" sz="1200" dirty="0" smtClean="0">
                          <a:solidFill>
                            <a:schemeClr val="tx1"/>
                          </a:solidFill>
                        </a:rPr>
                        <a:t>充电器型号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TW" sz="1200" dirty="0" smtClean="0">
                          <a:solidFill>
                            <a:schemeClr val="tx1"/>
                          </a:solidFill>
                        </a:rPr>
                        <a:t>ID电阻器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TW" sz="1200" dirty="0" smtClean="0">
                          <a:solidFill>
                            <a:schemeClr val="tx1"/>
                          </a:solidFill>
                        </a:rPr>
                        <a:t>充电电压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TW" sz="1200" dirty="0" smtClean="0">
                          <a:solidFill>
                            <a:schemeClr val="tx1"/>
                          </a:solidFill>
                        </a:rPr>
                        <a:t>电阻范围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0469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>
                          <a:solidFill>
                            <a:srgbClr val="FF0000"/>
                          </a:solidFill>
                        </a:rPr>
                        <a:t>24V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rgbClr val="FF0000"/>
                          </a:solidFill>
                        </a:rPr>
                        <a:t>95K ~ 105K  (100K)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29.35±0.1V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zh-TW" sz="1000" baseline="0" dirty="0" smtClean="0">
                          <a:solidFill>
                            <a:srgbClr val="FF0000"/>
                          </a:solidFill>
                        </a:rPr>
                        <a:t> 94K &gt; ID&gt; 283K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0469">
                <a:tc v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rgbClr val="FF0000"/>
                          </a:solidFill>
                        </a:rPr>
                        <a:t>190K ~ 210K (200K</a:t>
                      </a:r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zh-TW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29.7±0.1V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469">
                <a:tc v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rgbClr val="FF0000"/>
                          </a:solidFill>
                        </a:rPr>
                        <a:t>254K ~ 282K(268K)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30.75±0.1V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469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>
                          <a:solidFill>
                            <a:srgbClr val="FF0000"/>
                          </a:solidFill>
                        </a:rPr>
                        <a:t>36V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rgbClr val="FF0000"/>
                          </a:solidFill>
                        </a:rPr>
                        <a:t>310K~350K  (330K)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rgbClr val="FF0000"/>
                          </a:solidFill>
                        </a:rPr>
                        <a:t> 41.8±0.1V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zh-TW" sz="1000" baseline="0" dirty="0" smtClean="0">
                          <a:solidFill>
                            <a:srgbClr val="FF0000"/>
                          </a:solidFill>
                        </a:rPr>
                        <a:t> 309K &gt; ID&gt; 561K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0469">
                <a:tc v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rgbClr val="FF0000"/>
                          </a:solidFill>
                        </a:rPr>
                        <a:t>405K ~ 455K(430K)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rgbClr val="FF0000"/>
                          </a:solidFill>
                        </a:rPr>
                        <a:t> 42.3±0.1V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469">
                <a:tc v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rgbClr val="FF0000"/>
                          </a:solidFill>
                        </a:rPr>
                        <a:t>500K </a:t>
                      </a:r>
                      <a:r>
                        <a:rPr lang="en-US" altLang="zh-TW" sz="1000" smtClean="0">
                          <a:solidFill>
                            <a:srgbClr val="FF0000"/>
                          </a:solidFill>
                        </a:rPr>
                        <a:t>~  560K (530K)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rgbClr val="FF0000"/>
                          </a:solidFill>
                        </a:rPr>
                        <a:t> 43.8±0.1V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469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>
                          <a:solidFill>
                            <a:srgbClr val="FF0000"/>
                          </a:solidFill>
                        </a:rPr>
                        <a:t>48V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rgbClr val="FF0000"/>
                          </a:solidFill>
                        </a:rPr>
                        <a:t>645K~715K (680K)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rgbClr val="FF0000"/>
                          </a:solidFill>
                        </a:rPr>
                        <a:t>54.25±0.1V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zh-TW" sz="1000" baseline="0" dirty="0" smtClean="0">
                          <a:solidFill>
                            <a:srgbClr val="FF0000"/>
                          </a:solidFill>
                        </a:rPr>
                        <a:t> 644K &gt; ID&gt; 926K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2046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rgbClr val="FF0000"/>
                          </a:solidFill>
                        </a:rPr>
                        <a:t>740K~820K (780K)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rgbClr val="FF0000"/>
                          </a:solidFill>
                        </a:rPr>
                        <a:t>54.9±0.1V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469">
                <a:tc v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rgbClr val="FF0000"/>
                          </a:solidFill>
                        </a:rPr>
                        <a:t>835K ~ 925K(880K)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rgbClr val="FF0000"/>
                          </a:solidFill>
                        </a:rPr>
                        <a:t>56.85±0.1V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Page</a:t>
            </a:r>
            <a:fld id="{E34C085A-F0C9-4B2D-B8B9-239B94C8DE31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1783311" y="35913"/>
            <a:ext cx="5636479" cy="52322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28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Outline of Charging Connectors</a:t>
            </a:r>
            <a:endParaRPr lang="en-US" altLang="zh-TW" sz="2800" b="1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 l="49963" t="38086" r="42350" b="45313"/>
          <a:stretch>
            <a:fillRect/>
          </a:stretch>
        </p:blipFill>
        <p:spPr bwMode="auto">
          <a:xfrm>
            <a:off x="2339752" y="2708920"/>
            <a:ext cx="157163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文字方塊 13"/>
          <p:cNvSpPr txBox="1"/>
          <p:nvPr/>
        </p:nvSpPr>
        <p:spPr>
          <a:xfrm>
            <a:off x="2673068" y="2132856"/>
            <a:ext cx="96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 Type </a:t>
            </a:r>
            <a:endParaRPr lang="zh-TW" alt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email"/>
          <a:srcRect t="16572" r="84297" b="10648"/>
          <a:stretch>
            <a:fillRect/>
          </a:stretch>
        </p:blipFill>
        <p:spPr bwMode="auto">
          <a:xfrm>
            <a:off x="5436096" y="2780928"/>
            <a:ext cx="151216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文字方塊 15"/>
          <p:cNvSpPr txBox="1"/>
          <p:nvPr/>
        </p:nvSpPr>
        <p:spPr>
          <a:xfrm>
            <a:off x="5769412" y="2132856"/>
            <a:ext cx="97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 Type 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Page</a:t>
            </a:r>
            <a:fld id="{E34C085A-F0C9-4B2D-B8B9-239B94C8DE31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1996215" y="25460"/>
            <a:ext cx="5210657" cy="52322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28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B Type DC Cable For Charger</a:t>
            </a:r>
            <a:endParaRPr lang="en-US" altLang="zh-TW" sz="2800" b="1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642910" y="1071546"/>
            <a:ext cx="7987301" cy="4000528"/>
            <a:chOff x="642910" y="1071546"/>
            <a:chExt cx="7987301" cy="400052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16635" t="14401" r="17286" b="59413"/>
            <a:stretch>
              <a:fillRect/>
            </a:stretch>
          </p:blipFill>
          <p:spPr bwMode="auto">
            <a:xfrm>
              <a:off x="642910" y="1285860"/>
              <a:ext cx="7929618" cy="2857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矩形 8"/>
            <p:cNvSpPr/>
            <p:nvPr/>
          </p:nvSpPr>
          <p:spPr>
            <a:xfrm>
              <a:off x="4214810" y="2143116"/>
              <a:ext cx="2000264" cy="24288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1" name="直線接點 10"/>
            <p:cNvCxnSpPr/>
            <p:nvPr/>
          </p:nvCxnSpPr>
          <p:spPr>
            <a:xfrm>
              <a:off x="3846987" y="3070222"/>
              <a:ext cx="24480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>
              <a:off x="3868253" y="3286124"/>
              <a:ext cx="24120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4071934" y="1643050"/>
              <a:ext cx="932114" cy="6001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altLang="zh-TW" sz="900" dirty="0" smtClean="0"/>
            </a:p>
            <a:p>
              <a:r>
                <a:rPr lang="en-US" altLang="zh-TW" sz="1200" dirty="0" smtClean="0"/>
                <a:t>1800±100 </a:t>
              </a:r>
            </a:p>
            <a:p>
              <a:endParaRPr lang="zh-TW" altLang="en-US" sz="1200" dirty="0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58749" t="66407" r="25329" b="19921"/>
            <a:stretch>
              <a:fillRect/>
            </a:stretch>
          </p:blipFill>
          <p:spPr bwMode="auto">
            <a:xfrm>
              <a:off x="6429388" y="3714752"/>
              <a:ext cx="2071702" cy="1357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" name="文字方塊 17"/>
            <p:cNvSpPr txBox="1"/>
            <p:nvPr/>
          </p:nvSpPr>
          <p:spPr>
            <a:xfrm>
              <a:off x="7786710" y="1071546"/>
              <a:ext cx="8435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Unit : mm</a:t>
              </a:r>
              <a:endParaRPr lang="zh-TW" altLang="en-US" sz="1200" dirty="0"/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 l="49963" t="38086" r="42350" b="45313"/>
          <a:stretch>
            <a:fillRect/>
          </a:stretch>
        </p:blipFill>
        <p:spPr bwMode="auto">
          <a:xfrm>
            <a:off x="2643174" y="4857760"/>
            <a:ext cx="157163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 l="40630" t="29297" r="39604" b="20898"/>
          <a:stretch>
            <a:fillRect/>
          </a:stretch>
        </p:blipFill>
        <p:spPr bwMode="auto">
          <a:xfrm>
            <a:off x="4572000" y="4857760"/>
            <a:ext cx="157163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Page</a:t>
            </a:r>
            <a:fld id="{E34C085A-F0C9-4B2D-B8B9-239B94C8DE31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2632094" y="44624"/>
            <a:ext cx="3938899" cy="52322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28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AC Cable For Charger</a:t>
            </a:r>
            <a:endParaRPr lang="en-US" altLang="zh-TW" sz="2800" b="1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699" t="38003" r="5239" b="24204"/>
          <a:stretch>
            <a:fillRect/>
          </a:stretch>
        </p:blipFill>
        <p:spPr bwMode="auto">
          <a:xfrm>
            <a:off x="323528" y="1988840"/>
            <a:ext cx="828092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字方塊 7"/>
          <p:cNvSpPr txBox="1"/>
          <p:nvPr/>
        </p:nvSpPr>
        <p:spPr>
          <a:xfrm>
            <a:off x="2557318" y="908720"/>
            <a:ext cx="4390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The AC head is base on different country</a:t>
            </a: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AC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接頭會根據各國需求而制定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.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15816" y="1556792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此圖為中國國內市場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AC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接頭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Page</a:t>
            </a:r>
            <a:fld id="{E34C085A-F0C9-4B2D-B8B9-239B94C8DE31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2632094" y="44624"/>
            <a:ext cx="3938899" cy="52322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28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AC Cable For Charger</a:t>
            </a:r>
            <a:endParaRPr lang="en-US" altLang="zh-TW" sz="2800" b="1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395536" y="4149080"/>
            <a:ext cx="3024336" cy="2304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5724128" y="4149080"/>
            <a:ext cx="3024336" cy="2304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71307" y="414908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澳洲市場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AC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接頭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372200" y="414908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英國市場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AC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接頭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4653135"/>
            <a:ext cx="1296144" cy="147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4653136"/>
            <a:ext cx="1368152" cy="1458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4869160"/>
            <a:ext cx="1270427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79712" y="4869160"/>
            <a:ext cx="1288773" cy="1372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圓角矩形 11"/>
          <p:cNvSpPr/>
          <p:nvPr/>
        </p:nvSpPr>
        <p:spPr>
          <a:xfrm>
            <a:off x="3636189" y="1052736"/>
            <a:ext cx="1872208" cy="2304256"/>
          </a:xfrm>
          <a:prstGeom prst="roundRect">
            <a:avLst/>
          </a:prstGeom>
          <a:solidFill>
            <a:srgbClr val="D9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5724421" y="1052736"/>
            <a:ext cx="3024336" cy="2304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395829" y="1052736"/>
            <a:ext cx="3024336" cy="2304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Picture 4" descr="http://www.liandung.com.tw/upload_files/american/LT-202-535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64431" y="1556792"/>
            <a:ext cx="1200150" cy="1524001"/>
          </a:xfrm>
          <a:prstGeom prst="rect">
            <a:avLst/>
          </a:prstGeom>
          <a:noFill/>
        </p:spPr>
      </p:pic>
      <p:pic>
        <p:nvPicPr>
          <p:cNvPr id="16" name="Picture 6" descr="http://www.liandung.com.tw/upload_files/european_union/LT-207503.jp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1853" y="1544959"/>
            <a:ext cx="1162050" cy="1524001"/>
          </a:xfrm>
          <a:prstGeom prst="rect">
            <a:avLst/>
          </a:prstGeom>
          <a:noFill/>
        </p:spPr>
      </p:pic>
      <p:pic>
        <p:nvPicPr>
          <p:cNvPr id="17" name="Picture 8" descr="http://www.liandung.com.tw/upload_files/european_union/LT-322535EU.jpg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980005" y="1556792"/>
            <a:ext cx="1285875" cy="1524001"/>
          </a:xfrm>
          <a:prstGeom prst="rect">
            <a:avLst/>
          </a:prstGeom>
          <a:noFill/>
        </p:spPr>
      </p:pic>
      <p:sp>
        <p:nvSpPr>
          <p:cNvPr id="18" name="文字方塊 17"/>
          <p:cNvSpPr txBox="1"/>
          <p:nvPr/>
        </p:nvSpPr>
        <p:spPr>
          <a:xfrm>
            <a:off x="971600" y="105273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歐洲市場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AC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接頭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00485" y="105273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美國市場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AC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接頭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635896" y="105273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日本市場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AC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接頭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21" name="Picture 2" descr="http://www.liandung.com.tw/upload_files/american/LT-301-503B.jpg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380605" y="1556792"/>
            <a:ext cx="1143000" cy="1524001"/>
          </a:xfrm>
          <a:prstGeom prst="rect">
            <a:avLst/>
          </a:prstGeom>
          <a:noFill/>
        </p:spPr>
      </p:pic>
      <p:pic>
        <p:nvPicPr>
          <p:cNvPr id="22" name="Picture 2" descr="http://www.liandung.com.tw/upload_files/american/LT-301-503B.jpg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05357" y="1556792"/>
            <a:ext cx="1143000" cy="1524001"/>
          </a:xfrm>
          <a:prstGeom prst="rect">
            <a:avLst/>
          </a:prstGeom>
          <a:noFill/>
        </p:spPr>
      </p:pic>
      <p:sp>
        <p:nvSpPr>
          <p:cNvPr id="23" name="文字方塊 22"/>
          <p:cNvSpPr txBox="1"/>
          <p:nvPr/>
        </p:nvSpPr>
        <p:spPr>
          <a:xfrm>
            <a:off x="3203848" y="62068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下圖為外銷市場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AC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接頭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42284</TotalTime>
  <Words>1124</Words>
  <Application>Microsoft Office PowerPoint</Application>
  <PresentationFormat>如螢幕大小 (4:3)</PresentationFormat>
  <Paragraphs>311</Paragraphs>
  <Slides>11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預設簡報設計</vt:lpstr>
      <vt:lpstr>投影片 1</vt:lpstr>
      <vt:lpstr>投影片 2</vt:lpstr>
      <vt:lpstr>定义产品规格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</vt:vector>
  </TitlesOfParts>
  <Company>Dynapack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David.Lin</dc:creator>
  <cp:lastModifiedBy>Jason.Lin</cp:lastModifiedBy>
  <cp:revision>1002</cp:revision>
  <dcterms:created xsi:type="dcterms:W3CDTF">2006-05-29T05:13:09Z</dcterms:created>
  <dcterms:modified xsi:type="dcterms:W3CDTF">2013-05-14T06:31:07Z</dcterms:modified>
</cp:coreProperties>
</file>