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7" r:id="rId21"/>
    <p:sldId id="278" r:id="rId22"/>
    <p:sldId id="274" r:id="rId23"/>
    <p:sldId id="275" r:id="rId24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>
      <p:cViewPr varScale="1">
        <p:scale>
          <a:sx n="100" d="100"/>
          <a:sy n="100" d="100"/>
        </p:scale>
        <p:origin x="-1632" y="-1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4EEFC97-25B0-40CD-9902-10CE802D7711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00695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5D0DDEE-DA39-456B-A90C-63464174C74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>
            <a:spAutoFit/>
          </a:bodyPr>
          <a:lstStyle/>
          <a:p>
            <a:pPr indent="0"/>
            <a:endParaRPr lang="en-US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sz="294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sz="2940">
              <a:latin typeface="Arial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A360F5-FF25-4467-94F6-1A0E4DA2F23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1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ABFE02-B071-4BBD-8590-E0865CCD2F6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7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8C72B7-8E6E-484B-A2E9-DBBCB88B161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5141358"/>
            <a:ext cx="1008844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56047" y="1931918"/>
            <a:ext cx="8568531" cy="20169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56047" y="3981128"/>
            <a:ext cx="8568531" cy="1322451"/>
          </a:xfrm>
        </p:spPr>
        <p:txBody>
          <a:bodyPr lIns="50397" rIns="50397"/>
          <a:lstStyle>
            <a:lvl1pPr marL="0" marR="70556" indent="0" algn="r">
              <a:buNone/>
              <a:defRPr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4150" y="5459765"/>
            <a:ext cx="10084776" cy="2107723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lvl="0"/>
            <a:fld id="{F263DA30-7E68-4E63-9170-12E414126A0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B787370C-BC72-479A-AC3C-5499A9C9733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370" y="1168136"/>
            <a:ext cx="8568531" cy="201591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4518" y="3231669"/>
            <a:ext cx="5040313" cy="1603745"/>
          </a:xfrm>
        </p:spPr>
        <p:txBody>
          <a:bodyPr lIns="100794" rIns="100794" anchor="t"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E913F441-3514-4348-8462-14DB8F9FFFED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Divisa 6"/>
          <p:cNvSpPr/>
          <p:nvPr/>
        </p:nvSpPr>
        <p:spPr>
          <a:xfrm>
            <a:off x="4009187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803676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4031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24318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412B3553-5D13-440E-9BF3-40985400927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031" y="5963744"/>
            <a:ext cx="4454027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5120819" y="5963744"/>
            <a:ext cx="4455776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4031" y="1592067"/>
            <a:ext cx="4454027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0818" y="1592067"/>
            <a:ext cx="4455776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AAB9DE47-7A8C-44AE-802D-0FD37063743E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4448D4C2-1CDA-4FE1-B5EC-43A596C2933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017C633A-2AF6-40CC-A40B-5C38F4D84A0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8063" y="5375769"/>
            <a:ext cx="8248138" cy="50397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872302" y="5903008"/>
            <a:ext cx="4381712" cy="1007957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008063" y="302387"/>
            <a:ext cx="8245951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416086" y="7063571"/>
            <a:ext cx="2116931" cy="403183"/>
          </a:xfrm>
        </p:spPr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1746CD06-22BC-432C-873F-668A68606E51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0DB627-E0B5-4713-9370-1416328BCE2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58129" y="6000343"/>
            <a:ext cx="7896490" cy="714556"/>
          </a:xfrm>
          <a:noFill/>
        </p:spPr>
        <p:txBody>
          <a:bodyPr lIns="100794" tIns="0" rIns="100794" anchor="t"/>
          <a:lstStyle>
            <a:lvl1pPr marL="0" marR="20159" indent="0" algn="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2016" y="209405"/>
            <a:ext cx="9576594" cy="48381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828726" y="7063572"/>
            <a:ext cx="2591463" cy="4024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fld id="{DA1F1BFF-3392-4F5D-9B50-9D20AC5D2D36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016" y="5362896"/>
            <a:ext cx="8902603" cy="62024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550414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535470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9551582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9346071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4031" y="1632891"/>
            <a:ext cx="9072563" cy="483483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37395509-68DD-4A79-806E-00DC874311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45049" y="302740"/>
            <a:ext cx="1959537" cy="6164983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4031" y="302741"/>
            <a:ext cx="6972432" cy="616498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2D2A1975-80C3-4DA1-AFEA-DB796B76541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4AB976-29B3-4C7C-8412-4C74F86E7A0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4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EFB235-B9CF-49BC-94FC-223591C9EB9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6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2A2277-4786-4642-9C9D-79FB4FD557B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1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9E2FFC-CB4D-480F-979E-940CE67A832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6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4C05C6-2E86-4468-9A75-E1FBE2E25D4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7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4224EE-C3C2-4A60-A5B9-E89CC60C076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3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6D6FF1-7585-4D47-90CC-F8472B6B787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4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7FF003F-6B4A-4918-979D-D5BC367698E5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550414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535470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504031" y="1632890"/>
            <a:ext cx="9072563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7416086" y="7063571"/>
            <a:ext cx="2116931" cy="4031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828726" y="7063572"/>
            <a:ext cx="2591463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9533017" y="7063572"/>
            <a:ext cx="403225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pPr lvl="0"/>
            <a:fld id="{57FF003F-6B4A-4918-979D-D5BC367698E5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3177" indent="-282224" algn="l" rtl="0" eaLnBrk="1" latinLnBrk="0" hangingPunct="1">
        <a:spcBef>
          <a:spcPts val="44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01" indent="-251986" algn="l" rtl="0" eaLnBrk="1" latinLnBrk="0" hangingPunct="1">
        <a:spcBef>
          <a:spcPts val="357"/>
        </a:spcBef>
        <a:buClr>
          <a:schemeClr val="accent1"/>
        </a:buClr>
        <a:buFont typeface="Verdana"/>
        <a:buChar char="◦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47467" indent="-251986" algn="l" rtl="0" eaLnBrk="1" latinLnBrk="0" hangingPunct="1">
        <a:spcBef>
          <a:spcPts val="386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929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900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886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872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30870" y="323453"/>
            <a:ext cx="9936856" cy="65577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FACULDADE CENECISTA DE SETE LAGOAS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0" y="461963"/>
            <a:ext cx="9072563" cy="7108825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endParaRPr lang="en-US" sz="3200" dirty="0">
              <a:latin typeface="Arial" pitchFamily="18"/>
            </a:endParaRPr>
          </a:p>
          <a:p>
            <a:pPr marL="0" lvl="0" indent="0" algn="ctr">
              <a:buNone/>
            </a:pPr>
            <a:endParaRPr lang="en-US" sz="3200" dirty="0">
              <a:latin typeface="Arial" pitchFamily="18"/>
            </a:endParaRPr>
          </a:p>
          <a:p>
            <a:pPr marL="0" lvl="0" indent="0" algn="ctr">
              <a:buNone/>
            </a:pPr>
            <a:r>
              <a:rPr lang="en-US" sz="3200" b="1" dirty="0" err="1">
                <a:latin typeface="Arial" pitchFamily="18"/>
              </a:rPr>
              <a:t>Sistemas</a:t>
            </a:r>
            <a:r>
              <a:rPr lang="en-US" sz="3200" b="1" dirty="0">
                <a:latin typeface="Arial" pitchFamily="18"/>
              </a:rPr>
              <a:t> de </a:t>
            </a:r>
            <a:r>
              <a:rPr lang="en-US" sz="3200" b="1" dirty="0" err="1">
                <a:latin typeface="Arial" pitchFamily="18"/>
              </a:rPr>
              <a:t>Informação</a:t>
            </a:r>
            <a:r>
              <a:rPr lang="en-US" sz="3200" b="1" dirty="0">
                <a:latin typeface="Arial" pitchFamily="18"/>
              </a:rPr>
              <a:t> - 5º </a:t>
            </a:r>
            <a:r>
              <a:rPr lang="en-US" sz="3200" b="1" dirty="0" err="1">
                <a:latin typeface="Arial" pitchFamily="18"/>
              </a:rPr>
              <a:t>Período</a:t>
            </a:r>
            <a:endParaRPr lang="en-US" sz="3200" b="1" dirty="0">
              <a:latin typeface="Arial" pitchFamily="18"/>
            </a:endParaRPr>
          </a:p>
          <a:p>
            <a:pPr marL="0" lvl="0" indent="0" algn="ctr">
              <a:buNone/>
            </a:pPr>
            <a:endParaRPr lang="en-US" sz="3200" dirty="0">
              <a:latin typeface="Arial" pitchFamily="18"/>
            </a:endParaRPr>
          </a:p>
          <a:p>
            <a:pPr marL="0" lvl="0" indent="0" algn="ctr">
              <a:buNone/>
            </a:pPr>
            <a:endParaRPr lang="en-US" sz="3200" dirty="0">
              <a:latin typeface="Arial" pitchFamily="18"/>
            </a:endParaRPr>
          </a:p>
          <a:p>
            <a:pPr marL="0" lvl="0" indent="0" algn="ctr">
              <a:buNone/>
            </a:pPr>
            <a:r>
              <a:rPr lang="en-US" sz="3200" dirty="0" err="1">
                <a:latin typeface="Arial" pitchFamily="18"/>
              </a:rPr>
              <a:t>Falhas</a:t>
            </a:r>
            <a:r>
              <a:rPr lang="en-US" sz="3200" dirty="0">
                <a:latin typeface="Arial" pitchFamily="18"/>
              </a:rPr>
              <a:t> </a:t>
            </a:r>
            <a:r>
              <a:rPr lang="en-US" sz="3200" dirty="0" err="1">
                <a:latin typeface="Arial" pitchFamily="18"/>
              </a:rPr>
              <a:t>em</a:t>
            </a:r>
            <a:r>
              <a:rPr lang="en-US" sz="3200" dirty="0">
                <a:latin typeface="Arial" pitchFamily="18"/>
              </a:rPr>
              <a:t> </a:t>
            </a:r>
            <a:r>
              <a:rPr lang="en-US" sz="3200" dirty="0" err="1">
                <a:latin typeface="Arial" pitchFamily="18"/>
              </a:rPr>
              <a:t>Sistemas</a:t>
            </a:r>
            <a:r>
              <a:rPr lang="en-US" sz="3200" dirty="0">
                <a:latin typeface="Arial" pitchFamily="18"/>
              </a:rPr>
              <a:t> </a:t>
            </a:r>
            <a:r>
              <a:rPr lang="en-US" sz="3200" dirty="0" err="1">
                <a:latin typeface="Arial" pitchFamily="18"/>
              </a:rPr>
              <a:t>Distribuídos</a:t>
            </a:r>
            <a:endParaRPr lang="en-US" sz="3200" dirty="0">
              <a:latin typeface="Arial" pitchFamily="18"/>
            </a:endParaRPr>
          </a:p>
          <a:p>
            <a:pPr marL="0" lvl="0" indent="0" algn="ctr">
              <a:buNone/>
            </a:pPr>
            <a:endParaRPr lang="en-US" sz="3200" dirty="0">
              <a:latin typeface="Arial" pitchFamily="18"/>
            </a:endParaRPr>
          </a:p>
          <a:p>
            <a:pPr marL="0" lvl="0" indent="0" algn="ctr">
              <a:buNone/>
            </a:pPr>
            <a:endParaRPr lang="en-US" sz="2600" dirty="0">
              <a:latin typeface="Arial" pitchFamily="18"/>
            </a:endParaRPr>
          </a:p>
          <a:p>
            <a:pPr marL="0" lvl="0" indent="0" algn="ctr">
              <a:buNone/>
            </a:pPr>
            <a:r>
              <a:rPr lang="en-US" sz="2600" dirty="0">
                <a:latin typeface="Arial" pitchFamily="18"/>
              </a:rPr>
              <a:t>Daniel Castro</a:t>
            </a:r>
          </a:p>
          <a:p>
            <a:pPr marL="0" lvl="0" indent="0" algn="ctr">
              <a:buNone/>
            </a:pPr>
            <a:r>
              <a:rPr lang="en-US" sz="2600" dirty="0">
                <a:latin typeface="Arial" pitchFamily="18"/>
              </a:rPr>
              <a:t>Leonardo </a:t>
            </a:r>
            <a:r>
              <a:rPr lang="en-US" sz="2600" dirty="0" err="1">
                <a:latin typeface="Arial" pitchFamily="18"/>
              </a:rPr>
              <a:t>Freitas</a:t>
            </a:r>
            <a:endParaRPr lang="en-US" sz="2600" dirty="0">
              <a:latin typeface="Arial" pitchFamily="18"/>
            </a:endParaRPr>
          </a:p>
          <a:p>
            <a:pPr marL="0" lvl="0" indent="0" algn="ctr">
              <a:buNone/>
            </a:pPr>
            <a:r>
              <a:rPr lang="en-US" sz="2600" dirty="0" err="1">
                <a:latin typeface="Arial" pitchFamily="18"/>
              </a:rPr>
              <a:t>Matheus</a:t>
            </a:r>
            <a:r>
              <a:rPr lang="en-US" sz="2600" dirty="0">
                <a:latin typeface="Arial" pitchFamily="18"/>
              </a:rPr>
              <a:t> Silva</a:t>
            </a:r>
          </a:p>
          <a:p>
            <a:pPr marL="0" lvl="0" indent="0" algn="ctr">
              <a:buNone/>
            </a:pPr>
            <a:r>
              <a:rPr lang="en-US" sz="2600" dirty="0">
                <a:latin typeface="Arial" pitchFamily="18"/>
              </a:rPr>
              <a:t>Ramon Rodrigues</a:t>
            </a:r>
          </a:p>
          <a:p>
            <a:pPr marL="0" lvl="0" indent="0" algn="ctr">
              <a:buNone/>
            </a:pPr>
            <a:r>
              <a:rPr lang="en-US" sz="2600" dirty="0" err="1">
                <a:latin typeface="Arial" pitchFamily="18"/>
              </a:rPr>
              <a:t>Ryuller</a:t>
            </a:r>
            <a:r>
              <a:rPr lang="en-US" sz="2600" dirty="0">
                <a:latin typeface="Arial" pitchFamily="18"/>
              </a:rPr>
              <a:t> Ferreira</a:t>
            </a:r>
          </a:p>
          <a:p>
            <a:pPr marL="0" lvl="0" indent="0" algn="ctr">
              <a:buNone/>
            </a:pPr>
            <a:endParaRPr lang="en-US" sz="3200" dirty="0">
              <a:latin typeface="Arial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7021513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700" b="1" dirty="0">
                <a:solidFill>
                  <a:schemeClr val="bg2">
                    <a:lumMod val="25000"/>
                  </a:schemeClr>
                </a:solidFill>
              </a:rPr>
              <a:t>TOLERÂNCIA A FALHAS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1824038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SzPct val="75000"/>
              <a:buFont typeface="StarSymbol"/>
              <a:buChar char="–"/>
              <a:defRPr lang="en-US" sz="304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/>
          </a:p>
          <a:p>
            <a:pPr lvl="0"/>
            <a:r>
              <a:rPr lang="en-US"/>
              <a:t>Prover recursos independente da ocorrência de falhas.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10008864" cy="1249362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TIPOS DE SISTEMAS DISTRIBUÍDOS - STEAM</a:t>
            </a:r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4294967295"/>
          </p:nvPr>
        </p:nvSpPr>
        <p:spPr>
          <a:xfrm>
            <a:off x="0" y="1824038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SzPct val="75000"/>
              <a:buFont typeface="StarSymbol"/>
              <a:buChar char="–"/>
              <a:defRPr lang="en-US" sz="304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/>
            <a:r>
              <a:rPr lang="en-US" dirty="0" err="1"/>
              <a:t>Plataforma</a:t>
            </a:r>
            <a:r>
              <a:rPr lang="en-US" dirty="0"/>
              <a:t> de </a:t>
            </a:r>
            <a:r>
              <a:rPr lang="en-US" dirty="0" err="1"/>
              <a:t>distribuição</a:t>
            </a:r>
            <a:r>
              <a:rPr lang="en-US" dirty="0"/>
              <a:t> digital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Falha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endParaRPr lang="en-US" dirty="0"/>
          </a:p>
          <a:p>
            <a:pPr lvl="0"/>
            <a:r>
              <a:rPr lang="en-US" dirty="0" err="1"/>
              <a:t>Integração</a:t>
            </a:r>
            <a:r>
              <a:rPr lang="en-US" dirty="0"/>
              <a:t> web da </a:t>
            </a:r>
            <a:r>
              <a:rPr lang="en-US" dirty="0" err="1"/>
              <a:t>plataforma</a:t>
            </a:r>
            <a:r>
              <a:rPr lang="en-US" dirty="0"/>
              <a:t>  Steam</a:t>
            </a:r>
          </a:p>
          <a:p>
            <a:pPr lvl="0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06640" y="5760720"/>
            <a:ext cx="2430360" cy="1554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 txBox="1">
            <a:spLocks noGrp="1"/>
          </p:cNvSpPr>
          <p:nvPr>
            <p:ph type="body" idx="4294967295"/>
          </p:nvPr>
        </p:nvSpPr>
        <p:spPr>
          <a:xfrm>
            <a:off x="0" y="1824038"/>
            <a:ext cx="9072563" cy="4384675"/>
          </a:xfrm>
        </p:spPr>
        <p:txBody>
          <a:bodyPr>
            <a:normAutofit fontScale="92500" lnSpcReduction="20000"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SzPct val="75000"/>
              <a:buFont typeface="StarSymbol"/>
              <a:buChar char="–"/>
              <a:defRPr lang="en-US" sz="304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/>
            <a:r>
              <a:rPr lang="en-US" dirty="0" err="1"/>
              <a:t>Playstation</a:t>
            </a:r>
            <a:r>
              <a:rPr lang="en-US" dirty="0"/>
              <a:t> Network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Falha</a:t>
            </a:r>
            <a:r>
              <a:rPr lang="en-US" dirty="0"/>
              <a:t> de </a:t>
            </a:r>
            <a:r>
              <a:rPr lang="en-US" dirty="0" err="1" smtClean="0"/>
              <a:t>acesso</a:t>
            </a:r>
            <a:r>
              <a:rPr lang="en-US" dirty="0" smtClean="0"/>
              <a:t>:</a:t>
            </a:r>
            <a:endParaRPr lang="en-US" dirty="0"/>
          </a:p>
          <a:p>
            <a:pPr lvl="0"/>
            <a:r>
              <a:rPr lang="en-US" dirty="0" err="1"/>
              <a:t>Falha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PSN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 PlayStation Plus </a:t>
            </a:r>
            <a:r>
              <a:rPr lang="en-US" dirty="0" err="1"/>
              <a:t>por</a:t>
            </a:r>
            <a:r>
              <a:rPr lang="en-US" dirty="0"/>
              <a:t> 20 </a:t>
            </a:r>
            <a:r>
              <a:rPr lang="en-US" dirty="0" err="1"/>
              <a:t>anos</a:t>
            </a:r>
            <a:endParaRPr lang="en-US" dirty="0"/>
          </a:p>
          <a:p>
            <a:pPr lvl="0"/>
            <a:r>
              <a:rPr lang="en-US" dirty="0"/>
              <a:t> </a:t>
            </a:r>
          </a:p>
        </p:txBody>
      </p:sp>
      <p:sp>
        <p:nvSpPr>
          <p:cNvPr id="3" name="Título 2"/>
          <p:cNvSpPr txBox="1">
            <a:spLocks noGrp="1"/>
          </p:cNvSpPr>
          <p:nvPr>
            <p:ph type="title" idx="4294967295"/>
          </p:nvPr>
        </p:nvSpPr>
        <p:spPr>
          <a:xfrm>
            <a:off x="0" y="306388"/>
            <a:ext cx="9936856" cy="124777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TIPOS DE SISTEMAS DISTRIBUÍDOS - PSN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95000" y="5394960"/>
            <a:ext cx="2089080" cy="189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 txBox="1">
            <a:spLocks noGrp="1"/>
          </p:cNvSpPr>
          <p:nvPr>
            <p:ph type="body" idx="4294967295"/>
          </p:nvPr>
        </p:nvSpPr>
        <p:spPr>
          <a:xfrm>
            <a:off x="0" y="1824038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SzPct val="75000"/>
              <a:buFont typeface="StarSymbol"/>
              <a:buChar char="–"/>
              <a:defRPr lang="en-US" sz="304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/>
          </a:p>
          <a:p>
            <a:pPr lvl="0"/>
            <a:r>
              <a:rPr lang="en-US"/>
              <a:t>Facebook (Rede Social)</a:t>
            </a:r>
          </a:p>
          <a:p>
            <a:pPr lvl="0"/>
            <a:endParaRPr lang="en-US"/>
          </a:p>
          <a:p>
            <a:pPr lvl="0"/>
            <a:r>
              <a:rPr lang="en-US"/>
              <a:t>Falha de transparência:</a:t>
            </a:r>
          </a:p>
          <a:p>
            <a:pPr lvl="0"/>
            <a:r>
              <a:rPr lang="en-US"/>
              <a:t>“Brasileiro ganha quase R$ 80 mil por descobrir falha grave no Facebook”</a:t>
            </a:r>
          </a:p>
        </p:txBody>
      </p:sp>
      <p:sp>
        <p:nvSpPr>
          <p:cNvPr id="3" name="Título 2"/>
          <p:cNvSpPr txBox="1">
            <a:spLocks noGrp="1"/>
          </p:cNvSpPr>
          <p:nvPr>
            <p:ph type="title" idx="4294967295"/>
          </p:nvPr>
        </p:nvSpPr>
        <p:spPr>
          <a:xfrm>
            <a:off x="0" y="306388"/>
            <a:ext cx="10008864" cy="124777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TIPOS DE SISTEMAS DISTRIBUÍDOS - FACEBOOK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98080" y="6492240"/>
            <a:ext cx="2382119" cy="93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 noGrp="1"/>
          </p:cNvSpPr>
          <p:nvPr>
            <p:ph type="title" idx="4294967295"/>
          </p:nvPr>
        </p:nvSpPr>
        <p:spPr>
          <a:xfrm>
            <a:off x="0" y="307975"/>
            <a:ext cx="10008864" cy="124777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TIPOS DE SISTEMAS DISTRIBUÍDOS - X-BOX LIVE</a:t>
            </a:r>
          </a:p>
        </p:txBody>
      </p:sp>
      <p:sp>
        <p:nvSpPr>
          <p:cNvPr id="4" name="Espaço Reservado para Texto 1"/>
          <p:cNvSpPr txBox="1">
            <a:spLocks/>
          </p:cNvSpPr>
          <p:nvPr/>
        </p:nvSpPr>
        <p:spPr>
          <a:xfrm>
            <a:off x="0" y="1824038"/>
            <a:ext cx="9072563" cy="4384675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528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en-US" sz="34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225"/>
              </a:spcAft>
              <a:buClr>
                <a:schemeClr val="accent1"/>
              </a:buClr>
              <a:buSzPct val="75000"/>
              <a:buFont typeface="StarSymbol"/>
              <a:buChar char="–"/>
              <a:defRPr kumimoji="0" lang="en-US" sz="304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916"/>
              </a:spcAft>
              <a:buClr>
                <a:schemeClr val="accent2"/>
              </a:buClr>
              <a:buSzPct val="45000"/>
              <a:buFont typeface="StarSymbol"/>
              <a:buChar char="●"/>
              <a:defRPr kumimoji="0" lang="en-US" sz="26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609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2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9pPr>
            <a:extLst/>
          </a:lstStyle>
          <a:p>
            <a:pPr>
              <a:buFont typeface="StarSymbol"/>
              <a:buNone/>
            </a:pPr>
            <a:endParaRPr lang="pt-BR" dirty="0" smtClean="0"/>
          </a:p>
          <a:p>
            <a:r>
              <a:rPr lang="pt-BR" dirty="0" smtClean="0"/>
              <a:t>Falha de Segurança</a:t>
            </a:r>
          </a:p>
          <a:p>
            <a:endParaRPr lang="pt-BR" dirty="0"/>
          </a:p>
          <a:p>
            <a:r>
              <a:rPr lang="pt-BR" dirty="0"/>
              <a:t>“Garoto de 5 anos acha falha no </a:t>
            </a:r>
            <a:r>
              <a:rPr lang="pt-BR" dirty="0" err="1"/>
              <a:t>login</a:t>
            </a:r>
            <a:r>
              <a:rPr lang="pt-BR" dirty="0"/>
              <a:t> do Xbox </a:t>
            </a:r>
            <a:r>
              <a:rPr lang="pt-BR" dirty="0" err="1" smtClean="0"/>
              <a:t>One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793" y="5580037"/>
            <a:ext cx="2713832" cy="18609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 noGrp="1"/>
          </p:cNvSpPr>
          <p:nvPr>
            <p:ph type="title" idx="4294967295"/>
          </p:nvPr>
        </p:nvSpPr>
        <p:spPr>
          <a:xfrm>
            <a:off x="0" y="306388"/>
            <a:ext cx="9936856" cy="1249362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TIPOS DE SISTEMAS DISTRIBUÍDOS - SKYPE</a:t>
            </a:r>
          </a:p>
        </p:txBody>
      </p:sp>
      <p:sp>
        <p:nvSpPr>
          <p:cNvPr id="4" name="Espaço Reservado para Texto 1"/>
          <p:cNvSpPr txBox="1">
            <a:spLocks/>
          </p:cNvSpPr>
          <p:nvPr/>
        </p:nvSpPr>
        <p:spPr>
          <a:xfrm>
            <a:off x="0" y="1824038"/>
            <a:ext cx="9072563" cy="4384675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528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en-US" sz="34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225"/>
              </a:spcAft>
              <a:buClr>
                <a:schemeClr val="accent1"/>
              </a:buClr>
              <a:buSzPct val="75000"/>
              <a:buFont typeface="StarSymbol"/>
              <a:buChar char="–"/>
              <a:defRPr kumimoji="0" lang="en-US" sz="304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916"/>
              </a:spcAft>
              <a:buClr>
                <a:schemeClr val="accent2"/>
              </a:buClr>
              <a:buSzPct val="45000"/>
              <a:buFont typeface="StarSymbol"/>
              <a:buChar char="●"/>
              <a:defRPr kumimoji="0" lang="en-US" sz="26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609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2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9pPr>
            <a:extLst/>
          </a:lstStyle>
          <a:p>
            <a:pPr>
              <a:buFont typeface="StarSymbol"/>
              <a:buNone/>
            </a:pPr>
            <a:endParaRPr lang="pt-BR" dirty="0" smtClean="0"/>
          </a:p>
          <a:p>
            <a:r>
              <a:rPr lang="pt-BR" dirty="0" smtClean="0"/>
              <a:t>Falha: Acesso a recursos, abertura</a:t>
            </a:r>
          </a:p>
          <a:p>
            <a:endParaRPr lang="pt-BR" dirty="0"/>
          </a:p>
          <a:p>
            <a:r>
              <a:rPr lang="pt-BR" dirty="0"/>
              <a:t>“Falhas comuns no Skype apagam contato, impedem conversa e irritam </a:t>
            </a:r>
            <a:r>
              <a:rPr lang="pt-BR" dirty="0" smtClean="0"/>
              <a:t>usuários”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11" y="5734671"/>
            <a:ext cx="3240113" cy="1825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 txBox="1">
            <a:spLocks noGrp="1"/>
          </p:cNvSpPr>
          <p:nvPr>
            <p:ph type="body" idx="4294967295"/>
          </p:nvPr>
        </p:nvSpPr>
        <p:spPr>
          <a:xfrm>
            <a:off x="0" y="1824038"/>
            <a:ext cx="9072563" cy="4384675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SzPct val="75000"/>
              <a:buFont typeface="StarSymbol"/>
              <a:buChar char="–"/>
              <a:defRPr lang="en-US" sz="304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/>
            <a:r>
              <a:rPr lang="en-US" dirty="0" err="1" smtClean="0"/>
              <a:t>Falha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endParaRPr lang="en-US" dirty="0" smtClean="0"/>
          </a:p>
          <a:p>
            <a:pPr lvl="0"/>
            <a:endParaRPr lang="en-US" dirty="0"/>
          </a:p>
          <a:p>
            <a:r>
              <a:rPr lang="pt-BR" dirty="0" smtClean="0"/>
              <a:t>“Falha </a:t>
            </a:r>
            <a:r>
              <a:rPr lang="pt-BR" dirty="0"/>
              <a:t>que permite interceptar ligações foi descoberta no Google </a:t>
            </a:r>
            <a:r>
              <a:rPr lang="pt-BR" dirty="0" err="1" smtClean="0"/>
              <a:t>Maps</a:t>
            </a:r>
            <a:r>
              <a:rPr lang="pt-BR" dirty="0" smtClean="0"/>
              <a:t>”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  <p:sp>
        <p:nvSpPr>
          <p:cNvPr id="3" name="Título 2"/>
          <p:cNvSpPr txBox="1">
            <a:spLocks noGrp="1"/>
          </p:cNvSpPr>
          <p:nvPr>
            <p:ph type="title" idx="4294967295"/>
          </p:nvPr>
        </p:nvSpPr>
        <p:spPr>
          <a:xfrm>
            <a:off x="0" y="307975"/>
            <a:ext cx="9936856" cy="124777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TIPOS DE SISTEMAS DISTRIBUÍDOS –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GOOGLE 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MAPS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0" y="6372125"/>
            <a:ext cx="1043534" cy="10435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 txBox="1">
            <a:spLocks noGrp="1"/>
          </p:cNvSpPr>
          <p:nvPr>
            <p:ph type="body" idx="4294967295"/>
          </p:nvPr>
        </p:nvSpPr>
        <p:spPr>
          <a:xfrm>
            <a:off x="0" y="1824038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SzPct val="75000"/>
              <a:buFont typeface="StarSymbol"/>
              <a:buChar char="–"/>
              <a:defRPr lang="en-US" sz="304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3" name="Título 2"/>
          <p:cNvSpPr txBox="1">
            <a:spLocks noGrp="1"/>
          </p:cNvSpPr>
          <p:nvPr>
            <p:ph type="title" idx="4294967295"/>
          </p:nvPr>
        </p:nvSpPr>
        <p:spPr>
          <a:xfrm>
            <a:off x="0" y="307975"/>
            <a:ext cx="10008864" cy="1247775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TIPOS DE SISTEMAS DISTRIBUÍDOS - ORIGIN</a:t>
            </a:r>
          </a:p>
        </p:txBody>
      </p:sp>
      <p:sp>
        <p:nvSpPr>
          <p:cNvPr id="4" name="Espaço Reservado para Texto 1"/>
          <p:cNvSpPr txBox="1">
            <a:spLocks/>
          </p:cNvSpPr>
          <p:nvPr/>
        </p:nvSpPr>
        <p:spPr>
          <a:xfrm>
            <a:off x="152400" y="1976438"/>
            <a:ext cx="9072563" cy="4384675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528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en-US" sz="34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225"/>
              </a:spcAft>
              <a:buClr>
                <a:schemeClr val="accent1"/>
              </a:buClr>
              <a:buSzPct val="75000"/>
              <a:buFont typeface="StarSymbol"/>
              <a:buChar char="–"/>
              <a:defRPr kumimoji="0" lang="en-US" sz="304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916"/>
              </a:spcAft>
              <a:buClr>
                <a:schemeClr val="accent2"/>
              </a:buClr>
              <a:buSzPct val="45000"/>
              <a:buFont typeface="StarSymbol"/>
              <a:buChar char="●"/>
              <a:defRPr kumimoji="0" lang="en-US" sz="26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609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2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9pPr>
            <a:extLst/>
          </a:lstStyle>
          <a:p>
            <a:pPr>
              <a:buFont typeface="StarSymbol"/>
              <a:buNone/>
            </a:pPr>
            <a:endParaRPr lang="pt-BR" dirty="0" smtClean="0"/>
          </a:p>
          <a:p>
            <a:pPr marL="108000" indent="0">
              <a:buNone/>
            </a:pPr>
            <a:endParaRPr lang="pt-BR" dirty="0"/>
          </a:p>
        </p:txBody>
      </p:sp>
      <p:sp>
        <p:nvSpPr>
          <p:cNvPr id="5" name="Espaço Reservado para Texto 1"/>
          <p:cNvSpPr txBox="1">
            <a:spLocks/>
          </p:cNvSpPr>
          <p:nvPr/>
        </p:nvSpPr>
        <p:spPr>
          <a:xfrm>
            <a:off x="304800" y="2128838"/>
            <a:ext cx="9072563" cy="4384675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528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en-US" sz="34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225"/>
              </a:spcAft>
              <a:buClr>
                <a:schemeClr val="accent1"/>
              </a:buClr>
              <a:buSzPct val="75000"/>
              <a:buFont typeface="StarSymbol"/>
              <a:buChar char="–"/>
              <a:defRPr kumimoji="0" lang="en-US" sz="304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916"/>
              </a:spcAft>
              <a:buClr>
                <a:schemeClr val="accent2"/>
              </a:buClr>
              <a:buSzPct val="45000"/>
              <a:buFont typeface="StarSymbol"/>
              <a:buChar char="●"/>
              <a:defRPr kumimoji="0" lang="en-US" sz="26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609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2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9pPr>
            <a:extLst/>
          </a:lstStyle>
          <a:p>
            <a:pPr>
              <a:buFont typeface="StarSymbol"/>
              <a:buNone/>
            </a:pPr>
            <a:endParaRPr lang="pt-BR" dirty="0" smtClean="0"/>
          </a:p>
        </p:txBody>
      </p:sp>
      <p:sp>
        <p:nvSpPr>
          <p:cNvPr id="6" name="Espaço Reservado para Texto 1"/>
          <p:cNvSpPr txBox="1">
            <a:spLocks/>
          </p:cNvSpPr>
          <p:nvPr/>
        </p:nvSpPr>
        <p:spPr>
          <a:xfrm>
            <a:off x="457200" y="2281238"/>
            <a:ext cx="9479656" cy="4384675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528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en-US" sz="34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225"/>
              </a:spcAft>
              <a:buClr>
                <a:schemeClr val="accent1"/>
              </a:buClr>
              <a:buSzPct val="75000"/>
              <a:buFont typeface="StarSymbol"/>
              <a:buChar char="–"/>
              <a:defRPr kumimoji="0" lang="en-US" sz="304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916"/>
              </a:spcAft>
              <a:buClr>
                <a:schemeClr val="accent2"/>
              </a:buClr>
              <a:buSzPct val="45000"/>
              <a:buFont typeface="StarSymbol"/>
              <a:buChar char="●"/>
              <a:defRPr kumimoji="0" lang="en-US" sz="26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609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2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9pPr>
            <a:extLst/>
          </a:lstStyle>
          <a:p>
            <a:pPr algn="just">
              <a:buFont typeface="StarSymbol"/>
              <a:buNone/>
            </a:pPr>
            <a:r>
              <a:rPr lang="pt-BR" dirty="0" smtClean="0"/>
              <a:t>Falha de Segurança.</a:t>
            </a:r>
          </a:p>
          <a:p>
            <a:pPr algn="just">
              <a:buFont typeface="StarSymbol"/>
              <a:buNone/>
            </a:pPr>
            <a:endParaRPr lang="pt-BR" dirty="0"/>
          </a:p>
          <a:p>
            <a:pPr algn="just">
              <a:buNone/>
            </a:pPr>
            <a:r>
              <a:rPr lang="pt-BR" dirty="0" smtClean="0"/>
              <a:t>“Falha </a:t>
            </a:r>
            <a:r>
              <a:rPr lang="pt-BR" dirty="0"/>
              <a:t>no </a:t>
            </a:r>
            <a:r>
              <a:rPr lang="pt-BR" dirty="0" err="1"/>
              <a:t>Origin</a:t>
            </a:r>
            <a:r>
              <a:rPr lang="pt-BR" dirty="0"/>
              <a:t> expõe usuários a </a:t>
            </a:r>
            <a:r>
              <a:rPr lang="pt-BR" dirty="0" err="1"/>
              <a:t>malwares</a:t>
            </a:r>
            <a:r>
              <a:rPr lang="pt-BR" dirty="0" smtClean="0"/>
              <a:t>.”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389" y="5993247"/>
            <a:ext cx="1345332" cy="1345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0" y="307975"/>
            <a:ext cx="10008864" cy="1247775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>
              <a:buFont typeface="StarSymbol"/>
              <a:buNone/>
            </a:pPr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</a:rPr>
              <a:t>TIPOS DE SISTEMAS DISTRIBUÍDOS - CEMIG</a:t>
            </a:r>
            <a:endParaRPr 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Espaço Reservado para Texto 1"/>
          <p:cNvSpPr txBox="1">
            <a:spLocks/>
          </p:cNvSpPr>
          <p:nvPr/>
        </p:nvSpPr>
        <p:spPr>
          <a:xfrm>
            <a:off x="143768" y="1835621"/>
            <a:ext cx="9479656" cy="4384675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528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en-US" sz="34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225"/>
              </a:spcAft>
              <a:buClr>
                <a:schemeClr val="accent1"/>
              </a:buClr>
              <a:buSzPct val="75000"/>
              <a:buFont typeface="StarSymbol"/>
              <a:buChar char="–"/>
              <a:defRPr kumimoji="0" lang="en-US" sz="304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916"/>
              </a:spcAft>
              <a:buClr>
                <a:schemeClr val="accent2"/>
              </a:buClr>
              <a:buSzPct val="45000"/>
              <a:buFont typeface="StarSymbol"/>
              <a:buChar char="●"/>
              <a:defRPr kumimoji="0" lang="en-US" sz="26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609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2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9pPr>
            <a:extLst/>
          </a:lstStyle>
          <a:p>
            <a:pPr algn="just">
              <a:buFont typeface="StarSymbol"/>
              <a:buNone/>
            </a:pPr>
            <a:endParaRPr lang="pt-BR" dirty="0" smtClean="0"/>
          </a:p>
          <a:p>
            <a:pPr algn="just">
              <a:buFont typeface="StarSymbol"/>
              <a:buNone/>
            </a:pPr>
            <a:endParaRPr lang="pt-BR" dirty="0"/>
          </a:p>
          <a:p>
            <a:r>
              <a:rPr lang="pt-BR" dirty="0" smtClean="0"/>
              <a:t>“Granja </a:t>
            </a:r>
            <a:r>
              <a:rPr lang="pt-BR" dirty="0"/>
              <a:t>perde 100 mil codornas asfixiadas e culpa Cemig por problema de </a:t>
            </a:r>
            <a:r>
              <a:rPr lang="pt-BR" dirty="0" smtClean="0"/>
              <a:t>energia”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812" y="5737776"/>
            <a:ext cx="2793579" cy="182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4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8" y="251445"/>
            <a:ext cx="3901448" cy="1630683"/>
          </a:xfrm>
          <a:prstGeom prst="rect">
            <a:avLst/>
          </a:prstGeom>
        </p:spPr>
      </p:pic>
      <p:sp>
        <p:nvSpPr>
          <p:cNvPr id="3" name="Espaço Reservado para Texto 1"/>
          <p:cNvSpPr txBox="1">
            <a:spLocks/>
          </p:cNvSpPr>
          <p:nvPr/>
        </p:nvSpPr>
        <p:spPr>
          <a:xfrm>
            <a:off x="143768" y="2195661"/>
            <a:ext cx="9479656" cy="4384675"/>
          </a:xfrm>
          <a:prstGeom prst="rect">
            <a:avLst/>
          </a:prstGeom>
        </p:spPr>
        <p:txBody>
          <a:bodyPr vert="horz" lIns="100794" tIns="50397" rIns="100794" bIns="50397"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528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en-US" sz="34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225"/>
              </a:spcAft>
              <a:buClr>
                <a:schemeClr val="accent1"/>
              </a:buClr>
              <a:buSzPct val="75000"/>
              <a:buFont typeface="StarSymbol"/>
              <a:buChar char="–"/>
              <a:defRPr kumimoji="0" lang="en-US" sz="304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916"/>
              </a:spcAft>
              <a:buClr>
                <a:schemeClr val="accent2"/>
              </a:buClr>
              <a:buSzPct val="45000"/>
              <a:buFont typeface="StarSymbol"/>
              <a:buChar char="●"/>
              <a:defRPr kumimoji="0" lang="en-US" sz="26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609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2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9pPr>
            <a:extLst/>
          </a:lstStyle>
          <a:p>
            <a:r>
              <a:rPr lang="pt-BR" dirty="0" smtClean="0"/>
              <a:t>Berkeley </a:t>
            </a:r>
            <a:r>
              <a:rPr lang="pt-BR" dirty="0"/>
              <a:t>Open </a:t>
            </a:r>
            <a:r>
              <a:rPr lang="pt-BR" dirty="0" err="1"/>
              <a:t>Infrastucture</a:t>
            </a:r>
            <a:r>
              <a:rPr lang="pt-BR" dirty="0"/>
              <a:t> For Network </a:t>
            </a:r>
            <a:r>
              <a:rPr lang="pt-BR" dirty="0" err="1" smtClean="0"/>
              <a:t>Computing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T</a:t>
            </a:r>
            <a:r>
              <a:rPr lang="pt-BR" dirty="0" smtClean="0"/>
              <a:t>ornar </a:t>
            </a:r>
            <a:r>
              <a:rPr lang="pt-BR" dirty="0"/>
              <a:t>possível a utilização da capacidade de processamento de computadores pessoais ligados à Internet por meio da disponibilização voluntária de seus recursos </a:t>
            </a:r>
            <a:r>
              <a:rPr lang="pt-BR" dirty="0" smtClean="0"/>
              <a:t>ociosos.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60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7021513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CONCEITO</a:t>
            </a:r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4294967295"/>
          </p:nvPr>
        </p:nvSpPr>
        <p:spPr>
          <a:xfrm>
            <a:off x="0" y="1824038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SzPct val="75000"/>
              <a:buFont typeface="StarSymbol"/>
              <a:buChar char="–"/>
              <a:defRPr lang="en-US" sz="304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/>
          </a:p>
          <a:p>
            <a:pPr lvl="0"/>
            <a:r>
              <a:rPr lang="en-US"/>
              <a:t>Sistemas Distribuídos</a:t>
            </a:r>
          </a:p>
          <a:p>
            <a:pPr lvl="0"/>
            <a:r>
              <a:rPr lang="en-US" sz="2000"/>
              <a:t/>
            </a:r>
            <a:br>
              <a:rPr lang="en-US" sz="2000"/>
            </a:br>
            <a:r>
              <a:rPr lang="en-US" sz="2000"/>
              <a:t>Conjunto de computadores ligados em rede provendo recursos e funcionando como um único sistema coerente.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69279" y="4206240"/>
            <a:ext cx="4297680" cy="335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57" y="1475581"/>
            <a:ext cx="9865096" cy="59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7" y="179437"/>
            <a:ext cx="2592288" cy="108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43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7021513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CONCLUSÃO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1824038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SzPct val="75000"/>
              <a:buFont typeface="StarSymbol"/>
              <a:buChar char="–"/>
              <a:defRPr lang="en-US" sz="304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</p:txBody>
      </p:sp>
      <p:sp>
        <p:nvSpPr>
          <p:cNvPr id="4" name="Espaço Reservado para Texto 1"/>
          <p:cNvSpPr txBox="1">
            <a:spLocks/>
          </p:cNvSpPr>
          <p:nvPr/>
        </p:nvSpPr>
        <p:spPr>
          <a:xfrm>
            <a:off x="304800" y="2128838"/>
            <a:ext cx="9072563" cy="4384675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528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en-US" sz="34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225"/>
              </a:spcAft>
              <a:buClr>
                <a:schemeClr val="accent1"/>
              </a:buClr>
              <a:buSzPct val="75000"/>
              <a:buFont typeface="StarSymbol"/>
              <a:buChar char="–"/>
              <a:defRPr kumimoji="0" lang="en-US" sz="304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916"/>
              </a:spcAft>
              <a:buClr>
                <a:schemeClr val="accent2"/>
              </a:buClr>
              <a:buSzPct val="45000"/>
              <a:buFont typeface="StarSymbol"/>
              <a:buChar char="●"/>
              <a:defRPr kumimoji="0" lang="en-US" sz="26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609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2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9pPr>
            <a:extLst/>
          </a:lstStyle>
          <a:p>
            <a:pPr>
              <a:buFont typeface="StarSymbol"/>
              <a:buNone/>
            </a:pPr>
            <a:endParaRPr lang="pt-BR" dirty="0" smtClean="0"/>
          </a:p>
        </p:txBody>
      </p:sp>
      <p:sp>
        <p:nvSpPr>
          <p:cNvPr id="5" name="Espaço Reservado para Texto 1"/>
          <p:cNvSpPr txBox="1">
            <a:spLocks/>
          </p:cNvSpPr>
          <p:nvPr/>
        </p:nvSpPr>
        <p:spPr>
          <a:xfrm>
            <a:off x="304800" y="1907629"/>
            <a:ext cx="9479656" cy="4384675"/>
          </a:xfrm>
          <a:prstGeom prst="rect">
            <a:avLst/>
          </a:prstGeom>
        </p:spPr>
        <p:txBody>
          <a:bodyPr vert="horz" lIns="100794" tIns="50397" rIns="100794" bIns="50397">
            <a:normAutofit fontScale="85000" lnSpcReduction="20000"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528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en-US" sz="34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225"/>
              </a:spcAft>
              <a:buClr>
                <a:schemeClr val="accent1"/>
              </a:buClr>
              <a:buSzPct val="75000"/>
              <a:buFont typeface="StarSymbol"/>
              <a:buChar char="–"/>
              <a:defRPr kumimoji="0" lang="en-US" sz="304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916"/>
              </a:spcAft>
              <a:buClr>
                <a:schemeClr val="accent2"/>
              </a:buClr>
              <a:buSzPct val="45000"/>
              <a:buFont typeface="StarSymbol"/>
              <a:buChar char="●"/>
              <a:defRPr kumimoji="0" lang="en-US" sz="26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609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2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9pPr>
            <a:extLst/>
          </a:lstStyle>
          <a:p>
            <a:pPr algn="just"/>
            <a:r>
              <a:rPr lang="pt-BR" dirty="0"/>
              <a:t>Com o crescimento da internet e consequentemente o crescimento das redes e do compartilhamento de dados, a demanda por processamento e disponibilidade para prover compartilhamento de informações tornou-se prioridade. Sistemas distribuídos deram suporte a essa demanda provendo compartilhamento de dados e recursos computacionais de uma forma economicamente viável e acessível a todos, garantindo flexibilidade relativa ao acesso e disponibilidade integral das informações.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-7913" y="110381"/>
            <a:ext cx="7021513" cy="1005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REFERÊNCIAS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1824038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SzPct val="75000"/>
              <a:buFont typeface="StarSymbol"/>
              <a:buChar char="–"/>
              <a:defRPr lang="en-US" sz="304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Espaço Reservado para Texto 1"/>
          <p:cNvSpPr txBox="1">
            <a:spLocks/>
          </p:cNvSpPr>
          <p:nvPr/>
        </p:nvSpPr>
        <p:spPr>
          <a:xfrm>
            <a:off x="71760" y="1043533"/>
            <a:ext cx="9793088" cy="5976664"/>
          </a:xfrm>
          <a:prstGeom prst="rect">
            <a:avLst/>
          </a:prstGeom>
        </p:spPr>
        <p:txBody>
          <a:bodyPr vert="horz" lIns="100794" tIns="50397" rIns="100794" bIns="50397">
            <a:normAutofit fontScale="92500"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528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en-US" sz="34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225"/>
              </a:spcAft>
              <a:buClr>
                <a:schemeClr val="accent1"/>
              </a:buClr>
              <a:buSzPct val="75000"/>
              <a:buFont typeface="StarSymbol"/>
              <a:buChar char="–"/>
              <a:defRPr kumimoji="0" lang="en-US" sz="304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916"/>
              </a:spcAft>
              <a:buClr>
                <a:schemeClr val="accent2"/>
              </a:buClr>
              <a:buSzPct val="45000"/>
              <a:buFont typeface="StarSymbol"/>
              <a:buChar char="●"/>
              <a:defRPr kumimoji="0" lang="en-US" sz="26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609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2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30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17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34"/>
                <a:ea typeface="Droid Sans Fallback" pitchFamily="2"/>
                <a:cs typeface="Lohit Hindi" pitchFamily="2"/>
              </a:defRPr>
            </a:lvl9pPr>
            <a:extLst/>
          </a:lstStyle>
          <a:p>
            <a:pPr algn="just"/>
            <a:r>
              <a:rPr lang="pt-BR" sz="1600" dirty="0" smtClean="0"/>
              <a:t>Sistemas </a:t>
            </a:r>
            <a:r>
              <a:rPr lang="pt-BR" sz="1600" dirty="0" smtClean="0"/>
              <a:t>Distribuídos. </a:t>
            </a:r>
            <a:r>
              <a:rPr lang="pt-BR" sz="1600" dirty="0"/>
              <a:t>Disponível em: </a:t>
            </a:r>
            <a:r>
              <a:rPr lang="pt-BR" sz="1600" dirty="0" smtClean="0"/>
              <a:t>&lt;</a:t>
            </a:r>
            <a:r>
              <a:rPr lang="pt-BR" sz="1600" dirty="0"/>
              <a:t>www.cesar.org.br/~</a:t>
            </a:r>
            <a:r>
              <a:rPr lang="pt-BR" sz="1600" dirty="0" err="1"/>
              <a:t>ccbs</a:t>
            </a:r>
            <a:r>
              <a:rPr lang="pt-BR" sz="1600" dirty="0"/>
              <a:t>/.../01_SAI-IntroSD-Conceitos&amp;Exemplos.pdf</a:t>
            </a:r>
            <a:r>
              <a:rPr lang="pt-BR" sz="1600" dirty="0" smtClean="0"/>
              <a:t>&gt; </a:t>
            </a:r>
            <a:r>
              <a:rPr lang="pt-BR" sz="1600" dirty="0"/>
              <a:t>Acesso em </a:t>
            </a:r>
            <a:r>
              <a:rPr lang="pt-BR" sz="1600" dirty="0" smtClean="0"/>
              <a:t>26 </a:t>
            </a:r>
            <a:r>
              <a:rPr lang="pt-BR" sz="1600" dirty="0"/>
              <a:t>de </a:t>
            </a:r>
            <a:r>
              <a:rPr lang="pt-BR" sz="1600" dirty="0" smtClean="0"/>
              <a:t>fevereiro </a:t>
            </a:r>
            <a:r>
              <a:rPr lang="pt-BR" sz="1600" dirty="0"/>
              <a:t>de </a:t>
            </a:r>
            <a:r>
              <a:rPr lang="pt-BR" sz="1600" dirty="0" smtClean="0"/>
              <a:t>2105.</a:t>
            </a:r>
            <a:endParaRPr lang="pt-BR" sz="1600" dirty="0"/>
          </a:p>
          <a:p>
            <a:pPr algn="just"/>
            <a:r>
              <a:rPr lang="pt-BR" sz="1600" dirty="0" smtClean="0"/>
              <a:t>Computação </a:t>
            </a:r>
            <a:r>
              <a:rPr lang="pt-BR" sz="1600" dirty="0" smtClean="0"/>
              <a:t>distribuída, </a:t>
            </a:r>
            <a:r>
              <a:rPr lang="pt-BR" sz="1600" dirty="0" smtClean="0"/>
              <a:t>Wikipédia. </a:t>
            </a:r>
            <a:r>
              <a:rPr lang="pt-BR" sz="1600" dirty="0"/>
              <a:t>Disponível em: &lt;http://pt.wikipedia.org/wiki/Computa%C3%A7%C3%A3o_distribu%C3%ADda&gt; Acesso em </a:t>
            </a:r>
            <a:r>
              <a:rPr lang="pt-BR" sz="1600" dirty="0" smtClean="0"/>
              <a:t>27 </a:t>
            </a:r>
            <a:r>
              <a:rPr lang="pt-BR" sz="1600" dirty="0"/>
              <a:t>de fevereiro de 2105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Falha plataforma </a:t>
            </a:r>
            <a:r>
              <a:rPr lang="pt-BR" sz="1600" dirty="0" err="1" smtClean="0"/>
              <a:t>Steam</a:t>
            </a:r>
            <a:r>
              <a:rPr lang="pt-BR" sz="1600" dirty="0" smtClean="0"/>
              <a:t>, G1. </a:t>
            </a:r>
            <a:r>
              <a:rPr lang="pt-BR" sz="1600" dirty="0"/>
              <a:t>Disponível em: </a:t>
            </a:r>
            <a:r>
              <a:rPr lang="pt-BR" sz="1600" dirty="0" smtClean="0"/>
              <a:t>&lt;</a:t>
            </a:r>
            <a:r>
              <a:rPr lang="pt-BR" sz="1600" dirty="0"/>
              <a:t>http://</a:t>
            </a:r>
            <a:r>
              <a:rPr lang="pt-BR" sz="1600" dirty="0" smtClean="0"/>
              <a:t>g1.globo.com/tecnologia/noticia/2012/10/especialistas-identificam-falha-na-integracao-web-da-plataforma-steam.html&gt; </a:t>
            </a:r>
            <a:r>
              <a:rPr lang="pt-BR" sz="1600" dirty="0"/>
              <a:t>Acesso em </a:t>
            </a:r>
            <a:r>
              <a:rPr lang="pt-BR" sz="1600" dirty="0" smtClean="0"/>
              <a:t>25 </a:t>
            </a:r>
            <a:r>
              <a:rPr lang="pt-BR" sz="1600" dirty="0"/>
              <a:t>de fevereiro de 2105.</a:t>
            </a:r>
          </a:p>
          <a:p>
            <a:r>
              <a:rPr lang="pt-BR" sz="1600" dirty="0" smtClean="0"/>
              <a:t>Falha PSN, Game Vício. </a:t>
            </a:r>
            <a:r>
              <a:rPr lang="pt-BR" sz="1600" dirty="0"/>
              <a:t>Disponível em: </a:t>
            </a:r>
            <a:r>
              <a:rPr lang="pt-BR" sz="1600" dirty="0" smtClean="0"/>
              <a:t>&lt;</a:t>
            </a:r>
            <a:r>
              <a:rPr lang="pt-BR" sz="1600" dirty="0"/>
              <a:t>http://www.gamevicio.com/i/noticias/181/181968-falha-na-psn-permite-testar-playstation-plus-por-20-anos</a:t>
            </a:r>
            <a:r>
              <a:rPr lang="pt-BR" sz="1600" dirty="0" smtClean="0"/>
              <a:t>/&gt; </a:t>
            </a:r>
            <a:r>
              <a:rPr lang="pt-BR" sz="1600" dirty="0"/>
              <a:t>Acesso em </a:t>
            </a:r>
            <a:r>
              <a:rPr lang="pt-BR" sz="1600" dirty="0" smtClean="0"/>
              <a:t>25 </a:t>
            </a:r>
            <a:r>
              <a:rPr lang="pt-BR" sz="1600" dirty="0"/>
              <a:t>de fevereiro de 2105.</a:t>
            </a:r>
          </a:p>
          <a:p>
            <a:r>
              <a:rPr lang="pt-BR" sz="1600" dirty="0" smtClean="0"/>
              <a:t>Falha </a:t>
            </a:r>
            <a:r>
              <a:rPr lang="pt-BR" sz="1600" dirty="0" err="1" smtClean="0"/>
              <a:t>Facebook</a:t>
            </a:r>
            <a:r>
              <a:rPr lang="pt-BR" sz="1600" dirty="0" smtClean="0"/>
              <a:t>, </a:t>
            </a:r>
            <a:r>
              <a:rPr lang="pt-BR" sz="1600" dirty="0" err="1" smtClean="0"/>
              <a:t>Gizmodo</a:t>
            </a:r>
            <a:r>
              <a:rPr lang="pt-BR" sz="1600" dirty="0" smtClean="0"/>
              <a:t>. </a:t>
            </a:r>
            <a:r>
              <a:rPr lang="pt-BR" sz="1600" dirty="0"/>
              <a:t>Disponível em: </a:t>
            </a:r>
            <a:r>
              <a:rPr lang="pt-BR" sz="1600" dirty="0" smtClean="0"/>
              <a:t>&lt;</a:t>
            </a:r>
            <a:r>
              <a:rPr lang="pt-BR" sz="1600" dirty="0"/>
              <a:t>http://gizmodo.uol.com.br/brasileiro-ganha-r-80-mil-por-descobrir-falha-grave-no-facebook</a:t>
            </a:r>
            <a:r>
              <a:rPr lang="pt-BR" sz="1600" dirty="0" smtClean="0"/>
              <a:t>/&gt; </a:t>
            </a:r>
            <a:r>
              <a:rPr lang="pt-BR" sz="1600" dirty="0"/>
              <a:t>Acesso em </a:t>
            </a:r>
            <a:r>
              <a:rPr lang="pt-BR" sz="1600" dirty="0" smtClean="0"/>
              <a:t>27 </a:t>
            </a:r>
            <a:r>
              <a:rPr lang="pt-BR" sz="1600" dirty="0"/>
              <a:t>de fevereiro de 2105.</a:t>
            </a:r>
          </a:p>
          <a:p>
            <a:r>
              <a:rPr lang="pt-BR" sz="1600" dirty="0" smtClean="0"/>
              <a:t>Falha de acesso Skype, UOL. </a:t>
            </a:r>
            <a:r>
              <a:rPr lang="pt-BR" sz="1600" dirty="0"/>
              <a:t>Disponível em: </a:t>
            </a:r>
            <a:r>
              <a:rPr lang="pt-BR" sz="1600" dirty="0" smtClean="0"/>
              <a:t>&lt;</a:t>
            </a:r>
            <a:r>
              <a:rPr lang="pt-BR" sz="1600" dirty="0"/>
              <a:t>http://</a:t>
            </a:r>
            <a:r>
              <a:rPr lang="pt-BR" sz="1600" dirty="0" smtClean="0"/>
              <a:t>tecnologia.uol.com.br/noticias/redacao/2013/11/25/ainda-sem-solucao-falhas-no-skype-impedem-conversas-e-somem-com-contatos.htm&gt; </a:t>
            </a:r>
            <a:r>
              <a:rPr lang="pt-BR" sz="1600" dirty="0"/>
              <a:t>Acesso em </a:t>
            </a:r>
            <a:r>
              <a:rPr lang="pt-BR" sz="1600" dirty="0" smtClean="0"/>
              <a:t>27 </a:t>
            </a:r>
            <a:r>
              <a:rPr lang="pt-BR" sz="1600" dirty="0"/>
              <a:t>de fevereiro de 2105</a:t>
            </a:r>
            <a:r>
              <a:rPr lang="pt-BR" sz="1600" dirty="0" smtClean="0"/>
              <a:t>.</a:t>
            </a:r>
          </a:p>
          <a:p>
            <a:r>
              <a:rPr lang="pt-BR" sz="1600" dirty="0"/>
              <a:t>Falha </a:t>
            </a:r>
            <a:r>
              <a:rPr lang="pt-BR" sz="1600" dirty="0" smtClean="0"/>
              <a:t>de acesso </a:t>
            </a:r>
            <a:r>
              <a:rPr lang="pt-BR" sz="1600" dirty="0" err="1" smtClean="0"/>
              <a:t>google</a:t>
            </a:r>
            <a:r>
              <a:rPr lang="pt-BR" sz="1600" dirty="0" smtClean="0"/>
              <a:t> </a:t>
            </a:r>
            <a:r>
              <a:rPr lang="pt-BR" sz="1600" dirty="0" err="1" smtClean="0"/>
              <a:t>maps</a:t>
            </a:r>
            <a:r>
              <a:rPr lang="pt-BR" sz="1600" dirty="0" smtClean="0"/>
              <a:t>, </a:t>
            </a:r>
            <a:r>
              <a:rPr lang="pt-BR" sz="1600" dirty="0" err="1" smtClean="0"/>
              <a:t>Tecmundo</a:t>
            </a:r>
            <a:r>
              <a:rPr lang="pt-BR" sz="1600" dirty="0" smtClean="0"/>
              <a:t>. </a:t>
            </a:r>
            <a:r>
              <a:rPr lang="pt-BR" sz="1600" dirty="0"/>
              <a:t>Disponível em: </a:t>
            </a:r>
            <a:r>
              <a:rPr lang="pt-BR" sz="1600" dirty="0" smtClean="0"/>
              <a:t>&lt;</a:t>
            </a:r>
            <a:r>
              <a:rPr lang="pt-BR" sz="1600" dirty="0"/>
              <a:t>http://</a:t>
            </a:r>
            <a:r>
              <a:rPr lang="pt-BR" sz="1600" dirty="0" smtClean="0"/>
              <a:t>www.tecmundo.com.br/google-maps/51949-falha-que-permite-interceptar-ligacoes-foi-descoberta-no-google-maps.htm&gt; </a:t>
            </a:r>
            <a:r>
              <a:rPr lang="pt-BR" sz="1600" dirty="0"/>
              <a:t>Acesso em 27 de fevereiro de 2105</a:t>
            </a:r>
            <a:r>
              <a:rPr lang="pt-BR" sz="1600" dirty="0" smtClean="0"/>
              <a:t>.</a:t>
            </a:r>
          </a:p>
          <a:p>
            <a:r>
              <a:rPr lang="pt-BR" sz="1600" dirty="0"/>
              <a:t>Falha de </a:t>
            </a:r>
            <a:r>
              <a:rPr lang="pt-BR" sz="1600" dirty="0" smtClean="0"/>
              <a:t>plataforma </a:t>
            </a:r>
            <a:r>
              <a:rPr lang="pt-BR" sz="1600" dirty="0" err="1" smtClean="0"/>
              <a:t>Origin</a:t>
            </a:r>
            <a:r>
              <a:rPr lang="pt-BR" sz="1600" dirty="0" smtClean="0"/>
              <a:t>, Olhar digital. </a:t>
            </a:r>
            <a:r>
              <a:rPr lang="pt-BR" sz="1600" dirty="0"/>
              <a:t>Disponível em: </a:t>
            </a:r>
            <a:r>
              <a:rPr lang="pt-BR" sz="1600" dirty="0" smtClean="0"/>
              <a:t>&lt;</a:t>
            </a:r>
            <a:r>
              <a:rPr lang="pt-BR" sz="1600" dirty="0"/>
              <a:t>http://</a:t>
            </a:r>
            <a:r>
              <a:rPr lang="pt-BR" sz="1600" dirty="0" smtClean="0"/>
              <a:t>olhardigital.uol.com.br/noticia/falha-no-origin-expoe-usuarios-a-malwares/33335&gt; </a:t>
            </a:r>
            <a:r>
              <a:rPr lang="pt-BR" sz="1600" dirty="0"/>
              <a:t>Acesso em </a:t>
            </a:r>
            <a:r>
              <a:rPr lang="pt-BR" sz="1600" dirty="0" smtClean="0"/>
              <a:t>26 </a:t>
            </a:r>
            <a:r>
              <a:rPr lang="pt-BR" sz="1600" dirty="0"/>
              <a:t>de fevereiro de 2105.</a:t>
            </a:r>
          </a:p>
          <a:p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7021513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MIDDLEWARE</a:t>
            </a:r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4294967295"/>
          </p:nvPr>
        </p:nvSpPr>
        <p:spPr>
          <a:xfrm>
            <a:off x="0" y="1920875"/>
            <a:ext cx="9070975" cy="50292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SzPct val="75000"/>
              <a:buFont typeface="StarSymbol"/>
              <a:buChar char="–"/>
              <a:defRPr lang="en-US" sz="304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O </a:t>
            </a:r>
            <a:r>
              <a:rPr lang="en-US" dirty="0" err="1"/>
              <a:t>que</a:t>
            </a:r>
            <a:r>
              <a:rPr lang="en-US" dirty="0"/>
              <a:t> é?</a:t>
            </a:r>
            <a:br>
              <a:rPr lang="en-US" dirty="0"/>
            </a:br>
            <a:endParaRPr lang="en-US" dirty="0"/>
          </a:p>
          <a:p>
            <a:pPr lvl="0"/>
            <a:r>
              <a:rPr lang="en-US" sz="2600" dirty="0" err="1"/>
              <a:t>Camada</a:t>
            </a:r>
            <a:r>
              <a:rPr lang="en-US" sz="2600" dirty="0"/>
              <a:t> de software entre </a:t>
            </a:r>
            <a:r>
              <a:rPr lang="en-US" sz="2600" dirty="0" err="1"/>
              <a:t>usuário</a:t>
            </a:r>
            <a:r>
              <a:rPr lang="en-US" sz="2600" dirty="0"/>
              <a:t>, </a:t>
            </a:r>
            <a:r>
              <a:rPr lang="en-US" sz="2600" dirty="0" err="1"/>
              <a:t>aplicação</a:t>
            </a:r>
            <a:r>
              <a:rPr lang="en-US" sz="2600" dirty="0"/>
              <a:t> e </a:t>
            </a:r>
            <a:r>
              <a:rPr lang="en-US" sz="2600" dirty="0" err="1"/>
              <a:t>sistema</a:t>
            </a:r>
            <a:r>
              <a:rPr lang="en-US" sz="2600" dirty="0"/>
              <a:t> </a:t>
            </a:r>
            <a:r>
              <a:rPr lang="en-US" sz="2600" dirty="0" err="1"/>
              <a:t>operacional</a:t>
            </a:r>
            <a:r>
              <a:rPr lang="en-US" sz="2600" dirty="0"/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6480" y="4480560"/>
            <a:ext cx="3566160" cy="2926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7021513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METAS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1824038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SzPct val="75000"/>
              <a:buFont typeface="StarSymbol"/>
              <a:buChar char="–"/>
              <a:defRPr lang="en-US" sz="304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/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recursos</a:t>
            </a:r>
            <a:endParaRPr lang="en-US" dirty="0"/>
          </a:p>
          <a:p>
            <a:pPr lvl="0"/>
            <a:r>
              <a:rPr lang="en-US" dirty="0" err="1"/>
              <a:t>Transparência</a:t>
            </a:r>
            <a:endParaRPr lang="en-US" dirty="0"/>
          </a:p>
          <a:p>
            <a:pPr lvl="0"/>
            <a:r>
              <a:rPr lang="en-US" dirty="0" err="1"/>
              <a:t>Abertura</a:t>
            </a:r>
            <a:endParaRPr lang="en-US" dirty="0"/>
          </a:p>
          <a:p>
            <a:pPr lvl="0"/>
            <a:r>
              <a:rPr lang="en-US" dirty="0" err="1"/>
              <a:t>Escalabilidade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7021513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ACESSO A RECURSOS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1824038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SzPct val="75000"/>
              <a:buFont typeface="StarSymbol"/>
              <a:buChar char="–"/>
              <a:defRPr lang="en-US" sz="304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/>
          </a:p>
          <a:p>
            <a:pPr lvl="0"/>
            <a:r>
              <a:rPr lang="en-US"/>
              <a:t>Prover acesso a compartilhamento e acesso a recursos remotos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15959" y="4297680"/>
            <a:ext cx="5751000" cy="318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7021513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TRANSPARÊNCIA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1824038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SzPct val="75000"/>
              <a:buFont typeface="StarSymbol"/>
              <a:buChar char="–"/>
              <a:defRPr lang="en-US" sz="304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/>
          </a:p>
          <a:p>
            <a:pPr lvl="0"/>
            <a:r>
              <a:rPr lang="en-US"/>
              <a:t>Tem a finalidade de ocultar a estrutura de funcionamento de um sistema distribuído para os usuários.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7021513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TIPOS DE TRANSPARÊNCIA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2286000"/>
            <a:ext cx="9070975" cy="4384675"/>
          </a:xfrm>
        </p:spPr>
        <p:txBody>
          <a:bodyPr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SzPct val="75000"/>
              <a:buFont typeface="StarSymbol"/>
              <a:buChar char="–"/>
              <a:defRPr lang="en-US" sz="304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ACESSO</a:t>
            </a:r>
          </a:p>
          <a:p>
            <a:pPr lvl="0"/>
            <a:r>
              <a:rPr lang="en-US" dirty="0"/>
              <a:t>LOCALIZAÇÃO</a:t>
            </a:r>
          </a:p>
          <a:p>
            <a:pPr lvl="0"/>
            <a:r>
              <a:rPr lang="en-US" dirty="0"/>
              <a:t>MIGRAÇÃO</a:t>
            </a:r>
          </a:p>
          <a:p>
            <a:pPr lvl="0"/>
            <a:r>
              <a:rPr lang="en-US" dirty="0"/>
              <a:t>REPLICAÇÃO</a:t>
            </a:r>
          </a:p>
          <a:p>
            <a:pPr lvl="0"/>
            <a:r>
              <a:rPr lang="en-US" dirty="0"/>
              <a:t>CONCORRÊNCIA</a:t>
            </a:r>
          </a:p>
          <a:p>
            <a:pPr lvl="0"/>
            <a:r>
              <a:rPr lang="en-US" dirty="0"/>
              <a:t>FALHA</a:t>
            </a:r>
          </a:p>
          <a:p>
            <a:pPr lvl="0"/>
            <a:r>
              <a:rPr lang="en-US" dirty="0"/>
              <a:t>RELOCAÇÃO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7021513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ABERTURA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1824038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SzPct val="75000"/>
              <a:buFont typeface="StarSymbol"/>
              <a:buChar char="–"/>
              <a:defRPr lang="en-US" sz="304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/>
          </a:p>
          <a:p>
            <a:pPr lvl="0"/>
            <a:r>
              <a:rPr lang="en-US"/>
              <a:t>Capacidade de interação com serviços de outros sistemas.</a:t>
            </a:r>
          </a:p>
          <a:p>
            <a:pPr lvl="0"/>
            <a:endParaRPr lang="en-US"/>
          </a:p>
          <a:p>
            <a:pPr lvl="0"/>
            <a:r>
              <a:rPr lang="en-US"/>
              <a:t>Interoperabilidade</a:t>
            </a:r>
          </a:p>
          <a:p>
            <a:pPr lvl="0"/>
            <a:r>
              <a:rPr lang="en-US"/>
              <a:t>Portabilidade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7021513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ESCALABILIDADE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1824038"/>
            <a:ext cx="9072563" cy="4384675"/>
          </a:xfrm>
        </p:spPr>
        <p:txBody>
          <a:bodyPr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None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28"/>
              </a:spcAft>
              <a:buSzPct val="45000"/>
              <a:buFont typeface="StarSymbol"/>
              <a:buChar char="●"/>
              <a:defRPr lang="en-US" sz="34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SzPct val="75000"/>
              <a:buFont typeface="StarSymbol"/>
              <a:buChar char="–"/>
              <a:defRPr lang="en-US" sz="304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6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09"/>
              </a:spcAft>
              <a:buSzPct val="75000"/>
              <a:buFont typeface="StarSymbol"/>
              <a:buChar char="–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3"/>
              </a:spcAft>
              <a:buSzPct val="45000"/>
              <a:buFont typeface="StarSymbol"/>
              <a:buChar char="●"/>
              <a:defRPr lang="en-US" sz="217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/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 smtClean="0"/>
              <a:t>ampliação</a:t>
            </a:r>
            <a:r>
              <a:rPr lang="en-US" dirty="0" smtClean="0"/>
              <a:t> </a:t>
            </a:r>
            <a:r>
              <a:rPr lang="en-US" dirty="0"/>
              <a:t>de um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distribuído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o </a:t>
            </a:r>
            <a:r>
              <a:rPr lang="en-US" dirty="0" err="1"/>
              <a:t>pico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Escalabilidade</a:t>
            </a:r>
            <a:r>
              <a:rPr lang="en-US" dirty="0"/>
              <a:t> Vertical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Escalabilidade</a:t>
            </a:r>
            <a:r>
              <a:rPr lang="en-US" dirty="0"/>
              <a:t> Horizontal(</a:t>
            </a:r>
            <a:r>
              <a:rPr lang="en-US" dirty="0" err="1"/>
              <a:t>Clusterização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583</Words>
  <Application>Microsoft Office PowerPoint</Application>
  <PresentationFormat>Personalizar</PresentationFormat>
  <Paragraphs>118</Paragraphs>
  <Slides>22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24" baseType="lpstr">
      <vt:lpstr>Default</vt:lpstr>
      <vt:lpstr>Concurso</vt:lpstr>
      <vt:lpstr>FACULDADE CENECISTA DE SETE LAGOAS</vt:lpstr>
      <vt:lpstr>CONCEITO</vt:lpstr>
      <vt:lpstr>MIDDLEWARE</vt:lpstr>
      <vt:lpstr>METAS</vt:lpstr>
      <vt:lpstr>ACESSO A RECURSOS</vt:lpstr>
      <vt:lpstr>TRANSPARÊNCIA</vt:lpstr>
      <vt:lpstr>TIPOS DE TRANSPARÊNCIA</vt:lpstr>
      <vt:lpstr>ABERTURA</vt:lpstr>
      <vt:lpstr>ESCALABILIDADE</vt:lpstr>
      <vt:lpstr>TOLERÂNCIA A FALHAS</vt:lpstr>
      <vt:lpstr>TIPOS DE SISTEMAS DISTRIBUÍDOS - STEAM</vt:lpstr>
      <vt:lpstr>TIPOS DE SISTEMAS DISTRIBUÍDOS - PSN</vt:lpstr>
      <vt:lpstr>TIPOS DE SISTEMAS DISTRIBUÍDOS - FACEBOOK</vt:lpstr>
      <vt:lpstr>TIPOS DE SISTEMAS DISTRIBUÍDOS - X-BOX LIVE</vt:lpstr>
      <vt:lpstr>TIPOS DE SISTEMAS DISTRIBUÍDOS - SKYPE</vt:lpstr>
      <vt:lpstr>TIPOS DE SISTEMAS DISTRIBUÍDOS – GOOGLE MAPS</vt:lpstr>
      <vt:lpstr>TIPOS DE SISTEMAS DISTRIBUÍDOS - ORIGIN</vt:lpstr>
      <vt:lpstr>Apresentação do PowerPoint</vt:lpstr>
      <vt:lpstr>Apresentação do PowerPoint</vt:lpstr>
      <vt:lpstr>Apresentação do PowerPoint</vt:lpstr>
      <vt:lpstr>CONCLUSÃO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FACULDADE CENECISTA DE SETE LAGOAS</dc:title>
  <dc:creator>Malaga</dc:creator>
  <cp:lastModifiedBy>Malaga</cp:lastModifiedBy>
  <cp:revision>57</cp:revision>
  <dcterms:created xsi:type="dcterms:W3CDTF">2015-03-01T17:43:27Z</dcterms:created>
  <dcterms:modified xsi:type="dcterms:W3CDTF">2015-03-03T16:08:03Z</dcterms:modified>
</cp:coreProperties>
</file>