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charts/chart6.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handoutMasterIdLst>
    <p:handoutMasterId r:id="rId17"/>
  </p:handoutMasterIdLst>
  <p:sldIdLst>
    <p:sldId id="256" r:id="rId2"/>
    <p:sldId id="268" r:id="rId3"/>
    <p:sldId id="264" r:id="rId4"/>
    <p:sldId id="269" r:id="rId5"/>
    <p:sldId id="266" r:id="rId6"/>
    <p:sldId id="273" r:id="rId7"/>
    <p:sldId id="267" r:id="rId8"/>
    <p:sldId id="257" r:id="rId9"/>
    <p:sldId id="261" r:id="rId10"/>
    <p:sldId id="262" r:id="rId11"/>
    <p:sldId id="263" r:id="rId12"/>
    <p:sldId id="270" r:id="rId13"/>
    <p:sldId id="271" r:id="rId14"/>
    <p:sldId id="272" r:id="rId15"/>
  </p:sldIdLst>
  <p:sldSz cx="9144000" cy="6858000" type="screen4x3"/>
  <p:notesSz cx="6858000" cy="9144000"/>
  <p:embeddedFontLst>
    <p:embeddedFont>
      <p:font typeface="楷体_GB2312" pitchFamily="49" charset="-122"/>
      <p:regular r:id="rId18"/>
    </p:embeddedFont>
    <p:embeddedFont>
      <p:font typeface="CMMI10" pitchFamily="34" charset="0"/>
      <p:regular r:id="rId19"/>
    </p:embeddedFont>
    <p:embeddedFont>
      <p:font typeface="CMR10" pitchFamily="34" charset="0"/>
      <p:regular r:id="rId20"/>
    </p:embeddedFont>
    <p:embeddedFont>
      <p:font typeface="CMMI7" pitchFamily="34" charset="0"/>
      <p:regular r:id="rId21"/>
    </p:embeddedFont>
    <p:embeddedFont>
      <p:font typeface="CMSY10ORIG" pitchFamily="34" charset="0"/>
      <p:regular r:id="rId22"/>
    </p:embeddedFont>
    <p:embeddedFont>
      <p:font typeface="CMR7" pitchFamily="34" charset="0"/>
      <p:regular r:id="rId23"/>
    </p:embeddedFont>
    <p:embeddedFont>
      <p:font typeface="CMMI5" pitchFamily="34" charset="0"/>
      <p:regular r:id="rId24"/>
    </p:embeddedFont>
    <p:embeddedFont>
      <p:font typeface="CMSY7" pitchFamily="34" charset="0"/>
      <p:regular r:id="rId25"/>
    </p:embeddedFont>
    <p:embeddedFont>
      <p:font typeface="CMR5" pitchFamily="34" charset="0"/>
      <p:regular r:id="rId26"/>
    </p:embeddedFont>
    <p:embeddedFont>
      <p:font typeface="CMEX10" pitchFamily="34" charset="0"/>
      <p:regular r:id="rId27"/>
    </p:embeddedFont>
    <p:embeddedFont>
      <p:font typeface="Calibri" pitchFamily="34" charset="0"/>
      <p:regular r:id="rId28"/>
      <p:bold r:id="rId29"/>
      <p:italic r:id="rId30"/>
      <p:boldItalic r:id="rId31"/>
    </p:embeddedFont>
    <p:embeddedFont>
      <p:font typeface="黑体" pitchFamily="2" charset="-122"/>
      <p:regular r:id="rId32"/>
    </p:embeddedFont>
    <p:embeddedFont>
      <p:font typeface="Corbel" pitchFamily="34" charset="0"/>
      <p:regular r:id="rId33"/>
      <p:bold r:id="rId34"/>
      <p:italic r:id="rId35"/>
      <p:boldItalic r:id="rId36"/>
    </p:embeddedFont>
    <p:embeddedFont>
      <p:font typeface="华文楷体" pitchFamily="2" charset="-122"/>
      <p:regular r:id="rId37"/>
    </p:embeddedFont>
    <p:embeddedFont>
      <p:font typeface="MS PGothic" pitchFamily="34" charset="-128"/>
      <p:regular r:id="rId38"/>
    </p:embeddedFont>
  </p:embeddedFontLst>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58" autoAdjust="0"/>
  </p:normalViewPr>
  <p:slideViewPr>
    <p:cSldViewPr>
      <p:cViewPr varScale="1">
        <p:scale>
          <a:sx n="101" d="100"/>
          <a:sy n="101" d="100"/>
        </p:scale>
        <p:origin x="-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9" d="100"/>
          <a:sy n="79" d="100"/>
        </p:scale>
        <p:origin x="-208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Administrator\&#26700;&#38754;\zhiqiang\illiquility\&#23450;&#21521;&#22686;&#21457;-&#35831;&#21247;&#21024;.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dministrator\My%20Documents\MATLAB\illiquility\all.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My%20Documemts\MATLAB\illiquility\all.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My%20Documemts\MATLAB\illiquility\all.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My%20Documemts\MATLAB\illiquility\all.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Administrator\&#26700;&#38754;\zhiqiang\illiquility\&#23450;&#21521;&#22686;&#21457;-&#35831;&#21247;&#21024;.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3.0730096237970253E-2"/>
          <c:y val="5.0925925925925923E-2"/>
          <c:w val="0.92666491688539043"/>
          <c:h val="0.8031558034412366"/>
        </c:manualLayout>
      </c:layout>
      <c:lineChart>
        <c:grouping val="standard"/>
        <c:ser>
          <c:idx val="0"/>
          <c:order val="0"/>
          <c:marker>
            <c:symbol val="none"/>
          </c:marker>
          <c:cat>
            <c:strRef>
              <c:f>Sheet2!$B$1:$B$244</c:f>
              <c:strCache>
                <c:ptCount val="244"/>
                <c:pt idx="0">
                  <c:v>0</c:v>
                </c:pt>
                <c:pt idx="240">
                  <c:v>T</c:v>
                </c:pt>
                <c:pt idx="241">
                  <c:v>T</c:v>
                </c:pt>
                <c:pt idx="242">
                  <c:v>T</c:v>
                </c:pt>
                <c:pt idx="243">
                  <c:v>T</c:v>
                </c:pt>
              </c:strCache>
            </c:strRef>
          </c:cat>
          <c:val>
            <c:numRef>
              <c:f>Sheet2!$C$1:$C$244</c:f>
              <c:numCache>
                <c:formatCode>General</c:formatCode>
                <c:ptCount val="244"/>
                <c:pt idx="0">
                  <c:v>28.225599999999947</c:v>
                </c:pt>
                <c:pt idx="1">
                  <c:v>27.91359999999996</c:v>
                </c:pt>
                <c:pt idx="2">
                  <c:v>28.6</c:v>
                </c:pt>
                <c:pt idx="3">
                  <c:v>29.182399999999959</c:v>
                </c:pt>
                <c:pt idx="4">
                  <c:v>28.683199999999989</c:v>
                </c:pt>
                <c:pt idx="5">
                  <c:v>28.891200000000001</c:v>
                </c:pt>
                <c:pt idx="6">
                  <c:v>28.537600000000001</c:v>
                </c:pt>
                <c:pt idx="7">
                  <c:v>29.619199999999999</c:v>
                </c:pt>
                <c:pt idx="8">
                  <c:v>29.660799999999956</c:v>
                </c:pt>
                <c:pt idx="9">
                  <c:v>30.596800000000005</c:v>
                </c:pt>
                <c:pt idx="10">
                  <c:v>28.5792</c:v>
                </c:pt>
                <c:pt idx="11">
                  <c:v>29.9312</c:v>
                </c:pt>
                <c:pt idx="12">
                  <c:v>31.407999999999987</c:v>
                </c:pt>
                <c:pt idx="13">
                  <c:v>30.991999999999987</c:v>
                </c:pt>
                <c:pt idx="14">
                  <c:v>30.180800000000001</c:v>
                </c:pt>
                <c:pt idx="15">
                  <c:v>30.243200000000002</c:v>
                </c:pt>
                <c:pt idx="16">
                  <c:v>29.286399999999947</c:v>
                </c:pt>
                <c:pt idx="17">
                  <c:v>28.911999999999999</c:v>
                </c:pt>
                <c:pt idx="18">
                  <c:v>29.660799999999956</c:v>
                </c:pt>
                <c:pt idx="19">
                  <c:v>30.991999999999987</c:v>
                </c:pt>
                <c:pt idx="20">
                  <c:v>30.596800000000005</c:v>
                </c:pt>
                <c:pt idx="21">
                  <c:v>29.619199999999999</c:v>
                </c:pt>
                <c:pt idx="22">
                  <c:v>29.327999999999999</c:v>
                </c:pt>
                <c:pt idx="23">
                  <c:v>28.059200000000001</c:v>
                </c:pt>
                <c:pt idx="24">
                  <c:v>28.662400000000002</c:v>
                </c:pt>
                <c:pt idx="25">
                  <c:v>29.20319999999996</c:v>
                </c:pt>
                <c:pt idx="26">
                  <c:v>28.891200000000001</c:v>
                </c:pt>
                <c:pt idx="27">
                  <c:v>29.660799999999956</c:v>
                </c:pt>
                <c:pt idx="28">
                  <c:v>30.347200000000001</c:v>
                </c:pt>
                <c:pt idx="29">
                  <c:v>30.68</c:v>
                </c:pt>
                <c:pt idx="30">
                  <c:v>29.619199999999999</c:v>
                </c:pt>
                <c:pt idx="31">
                  <c:v>30.659199999999988</c:v>
                </c:pt>
                <c:pt idx="32">
                  <c:v>31.407999999999987</c:v>
                </c:pt>
                <c:pt idx="33">
                  <c:v>31.948799999999917</c:v>
                </c:pt>
                <c:pt idx="34">
                  <c:v>28.745599999999936</c:v>
                </c:pt>
                <c:pt idx="35">
                  <c:v>26.665599999999959</c:v>
                </c:pt>
                <c:pt idx="36">
                  <c:v>24.211200000000005</c:v>
                </c:pt>
                <c:pt idx="37">
                  <c:v>25.10559999999996</c:v>
                </c:pt>
                <c:pt idx="38">
                  <c:v>25.9376</c:v>
                </c:pt>
                <c:pt idx="39">
                  <c:v>25.7088</c:v>
                </c:pt>
                <c:pt idx="40">
                  <c:v>26.312000000000001</c:v>
                </c:pt>
                <c:pt idx="41">
                  <c:v>26.06239999999994</c:v>
                </c:pt>
                <c:pt idx="42">
                  <c:v>26.249599999999951</c:v>
                </c:pt>
                <c:pt idx="43">
                  <c:v>26.187200000000001</c:v>
                </c:pt>
                <c:pt idx="44">
                  <c:v>27.289599999999947</c:v>
                </c:pt>
                <c:pt idx="45">
                  <c:v>26.395199999999964</c:v>
                </c:pt>
                <c:pt idx="46">
                  <c:v>28.391999999999999</c:v>
                </c:pt>
                <c:pt idx="47">
                  <c:v>29.49439999999996</c:v>
                </c:pt>
                <c:pt idx="48">
                  <c:v>28.84959999999996</c:v>
                </c:pt>
                <c:pt idx="49">
                  <c:v>28.891200000000001</c:v>
                </c:pt>
                <c:pt idx="50">
                  <c:v>28.6</c:v>
                </c:pt>
                <c:pt idx="51">
                  <c:v>28.6</c:v>
                </c:pt>
                <c:pt idx="52">
                  <c:v>25.750399999999964</c:v>
                </c:pt>
                <c:pt idx="53">
                  <c:v>25.04319999999996</c:v>
                </c:pt>
                <c:pt idx="54">
                  <c:v>26.436800000000005</c:v>
                </c:pt>
                <c:pt idx="55">
                  <c:v>24.751999999999999</c:v>
                </c:pt>
                <c:pt idx="56">
                  <c:v>26.06239999999994</c:v>
                </c:pt>
                <c:pt idx="57">
                  <c:v>26.124800000000043</c:v>
                </c:pt>
                <c:pt idx="58">
                  <c:v>26.374400000000001</c:v>
                </c:pt>
                <c:pt idx="59">
                  <c:v>27.081600000000002</c:v>
                </c:pt>
                <c:pt idx="60">
                  <c:v>29.265599999999925</c:v>
                </c:pt>
                <c:pt idx="61">
                  <c:v>32.198400000000063</c:v>
                </c:pt>
                <c:pt idx="62">
                  <c:v>35.422400000000003</c:v>
                </c:pt>
                <c:pt idx="63">
                  <c:v>38.958400000000005</c:v>
                </c:pt>
                <c:pt idx="64">
                  <c:v>35.089600000000004</c:v>
                </c:pt>
                <c:pt idx="65">
                  <c:v>38.604800000000004</c:v>
                </c:pt>
                <c:pt idx="66">
                  <c:v>41.08</c:v>
                </c:pt>
                <c:pt idx="67">
                  <c:v>37.273600000000002</c:v>
                </c:pt>
                <c:pt idx="68">
                  <c:v>37.9392</c:v>
                </c:pt>
                <c:pt idx="69">
                  <c:v>35.984000000000002</c:v>
                </c:pt>
                <c:pt idx="70">
                  <c:v>35.7136</c:v>
                </c:pt>
                <c:pt idx="71">
                  <c:v>35.880000000000003</c:v>
                </c:pt>
                <c:pt idx="72">
                  <c:v>38.396800000000006</c:v>
                </c:pt>
                <c:pt idx="73">
                  <c:v>38.6464</c:v>
                </c:pt>
                <c:pt idx="74">
                  <c:v>39.145600000000002</c:v>
                </c:pt>
                <c:pt idx="75">
                  <c:v>39.561600000000006</c:v>
                </c:pt>
                <c:pt idx="76">
                  <c:v>38.958400000000005</c:v>
                </c:pt>
                <c:pt idx="77">
                  <c:v>42.847999999999999</c:v>
                </c:pt>
                <c:pt idx="78">
                  <c:v>43.492800000000003</c:v>
                </c:pt>
                <c:pt idx="79">
                  <c:v>44.262400000000063</c:v>
                </c:pt>
                <c:pt idx="80">
                  <c:v>48.692800000000013</c:v>
                </c:pt>
                <c:pt idx="81">
                  <c:v>49.316800000000001</c:v>
                </c:pt>
                <c:pt idx="82">
                  <c:v>49.4208</c:v>
                </c:pt>
                <c:pt idx="83">
                  <c:v>47.881599999999999</c:v>
                </c:pt>
                <c:pt idx="84">
                  <c:v>44.616</c:v>
                </c:pt>
                <c:pt idx="85">
                  <c:v>44.9696</c:v>
                </c:pt>
                <c:pt idx="86">
                  <c:v>42.951999999999998</c:v>
                </c:pt>
                <c:pt idx="87">
                  <c:v>40.664000000000001</c:v>
                </c:pt>
                <c:pt idx="88">
                  <c:v>44.345600000000005</c:v>
                </c:pt>
                <c:pt idx="89">
                  <c:v>45.614400000000003</c:v>
                </c:pt>
                <c:pt idx="90">
                  <c:v>43.804799999999993</c:v>
                </c:pt>
                <c:pt idx="91">
                  <c:v>41.828800000000001</c:v>
                </c:pt>
                <c:pt idx="92">
                  <c:v>44.657600000000002</c:v>
                </c:pt>
                <c:pt idx="93">
                  <c:v>43.867200000000004</c:v>
                </c:pt>
                <c:pt idx="94">
                  <c:v>43.451199999999993</c:v>
                </c:pt>
                <c:pt idx="95">
                  <c:v>44.116800000000005</c:v>
                </c:pt>
                <c:pt idx="96">
                  <c:v>43.430400000000006</c:v>
                </c:pt>
                <c:pt idx="97">
                  <c:v>43.887999999999998</c:v>
                </c:pt>
                <c:pt idx="98">
                  <c:v>42.494400000000006</c:v>
                </c:pt>
                <c:pt idx="99">
                  <c:v>41.225600000000071</c:v>
                </c:pt>
                <c:pt idx="100">
                  <c:v>41.766400000000012</c:v>
                </c:pt>
                <c:pt idx="101">
                  <c:v>41.350399999999993</c:v>
                </c:pt>
                <c:pt idx="102">
                  <c:v>41.787200000000006</c:v>
                </c:pt>
                <c:pt idx="103">
                  <c:v>45.406400000000005</c:v>
                </c:pt>
                <c:pt idx="104">
                  <c:v>43.950400000000002</c:v>
                </c:pt>
                <c:pt idx="105">
                  <c:v>44.470400000000005</c:v>
                </c:pt>
                <c:pt idx="106">
                  <c:v>44.553600000000003</c:v>
                </c:pt>
                <c:pt idx="107">
                  <c:v>47.923200000000001</c:v>
                </c:pt>
                <c:pt idx="108">
                  <c:v>43.243200000000002</c:v>
                </c:pt>
                <c:pt idx="109">
                  <c:v>41.6</c:v>
                </c:pt>
                <c:pt idx="110">
                  <c:v>41.974400000000003</c:v>
                </c:pt>
                <c:pt idx="111">
                  <c:v>41.516800000000003</c:v>
                </c:pt>
                <c:pt idx="112">
                  <c:v>42.411200000000001</c:v>
                </c:pt>
                <c:pt idx="113">
                  <c:v>44.470400000000005</c:v>
                </c:pt>
                <c:pt idx="114">
                  <c:v>42.931200000000004</c:v>
                </c:pt>
                <c:pt idx="115">
                  <c:v>42.203200000000002</c:v>
                </c:pt>
                <c:pt idx="116">
                  <c:v>41.5792</c:v>
                </c:pt>
                <c:pt idx="117">
                  <c:v>42.827200000000005</c:v>
                </c:pt>
                <c:pt idx="118">
                  <c:v>41.308800000000005</c:v>
                </c:pt>
                <c:pt idx="119">
                  <c:v>40.331200000000003</c:v>
                </c:pt>
                <c:pt idx="120">
                  <c:v>39.353599999999993</c:v>
                </c:pt>
                <c:pt idx="121">
                  <c:v>39.936</c:v>
                </c:pt>
                <c:pt idx="122">
                  <c:v>37.96</c:v>
                </c:pt>
                <c:pt idx="123">
                  <c:v>37.065600000000003</c:v>
                </c:pt>
                <c:pt idx="124">
                  <c:v>37.294400000000003</c:v>
                </c:pt>
                <c:pt idx="125">
                  <c:v>35.921600000000005</c:v>
                </c:pt>
                <c:pt idx="126">
                  <c:v>34.507200000000005</c:v>
                </c:pt>
                <c:pt idx="127">
                  <c:v>35.214400000000005</c:v>
                </c:pt>
                <c:pt idx="128">
                  <c:v>35.984000000000002</c:v>
                </c:pt>
                <c:pt idx="129">
                  <c:v>34.528000000000013</c:v>
                </c:pt>
                <c:pt idx="130">
                  <c:v>33.300800000000002</c:v>
                </c:pt>
                <c:pt idx="131">
                  <c:v>32.864000000000004</c:v>
                </c:pt>
                <c:pt idx="132">
                  <c:v>30.78399999999996</c:v>
                </c:pt>
                <c:pt idx="133">
                  <c:v>30.888000000000002</c:v>
                </c:pt>
                <c:pt idx="134">
                  <c:v>29.702399999999951</c:v>
                </c:pt>
                <c:pt idx="135">
                  <c:v>30.846399999999964</c:v>
                </c:pt>
                <c:pt idx="136">
                  <c:v>28.412800000000001</c:v>
                </c:pt>
                <c:pt idx="137">
                  <c:v>28.100800000000035</c:v>
                </c:pt>
                <c:pt idx="138">
                  <c:v>28.9328</c:v>
                </c:pt>
                <c:pt idx="139">
                  <c:v>30.201599999999964</c:v>
                </c:pt>
                <c:pt idx="140">
                  <c:v>28.3504</c:v>
                </c:pt>
                <c:pt idx="141">
                  <c:v>27.143999999999988</c:v>
                </c:pt>
                <c:pt idx="142">
                  <c:v>27.91359999999996</c:v>
                </c:pt>
                <c:pt idx="143">
                  <c:v>29.952000000000002</c:v>
                </c:pt>
                <c:pt idx="144">
                  <c:v>28.995199999999951</c:v>
                </c:pt>
                <c:pt idx="145">
                  <c:v>28.5792</c:v>
                </c:pt>
                <c:pt idx="146">
                  <c:v>27.435199999999956</c:v>
                </c:pt>
                <c:pt idx="147">
                  <c:v>26.457599999999989</c:v>
                </c:pt>
                <c:pt idx="148">
                  <c:v>26.97759999999996</c:v>
                </c:pt>
                <c:pt idx="149">
                  <c:v>27.91359999999996</c:v>
                </c:pt>
                <c:pt idx="150">
                  <c:v>27.123200000000001</c:v>
                </c:pt>
                <c:pt idx="151">
                  <c:v>27.56</c:v>
                </c:pt>
                <c:pt idx="152">
                  <c:v>30.3264</c:v>
                </c:pt>
                <c:pt idx="153">
                  <c:v>31.0336</c:v>
                </c:pt>
                <c:pt idx="154">
                  <c:v>30.929599999999951</c:v>
                </c:pt>
                <c:pt idx="155">
                  <c:v>28.287999999999986</c:v>
                </c:pt>
                <c:pt idx="156">
                  <c:v>29.307200000000005</c:v>
                </c:pt>
                <c:pt idx="157">
                  <c:v>28.4544</c:v>
                </c:pt>
                <c:pt idx="158">
                  <c:v>28.017600000000005</c:v>
                </c:pt>
                <c:pt idx="159">
                  <c:v>29.5776</c:v>
                </c:pt>
                <c:pt idx="160">
                  <c:v>30.0976</c:v>
                </c:pt>
                <c:pt idx="161">
                  <c:v>30.596800000000005</c:v>
                </c:pt>
                <c:pt idx="162">
                  <c:v>32.635200000000012</c:v>
                </c:pt>
                <c:pt idx="163">
                  <c:v>31.407999999999987</c:v>
                </c:pt>
                <c:pt idx="164">
                  <c:v>31.761599999999959</c:v>
                </c:pt>
                <c:pt idx="165">
                  <c:v>31.491199999999989</c:v>
                </c:pt>
                <c:pt idx="166">
                  <c:v>31.824000000000005</c:v>
                </c:pt>
                <c:pt idx="167">
                  <c:v>32.656000000000006</c:v>
                </c:pt>
                <c:pt idx="168">
                  <c:v>32.281600000000005</c:v>
                </c:pt>
                <c:pt idx="169">
                  <c:v>33.7376</c:v>
                </c:pt>
                <c:pt idx="170">
                  <c:v>31.844799999999989</c:v>
                </c:pt>
                <c:pt idx="171">
                  <c:v>32.926400000000001</c:v>
                </c:pt>
                <c:pt idx="172">
                  <c:v>34.008000000000003</c:v>
                </c:pt>
                <c:pt idx="173">
                  <c:v>34.070400000000006</c:v>
                </c:pt>
                <c:pt idx="174">
                  <c:v>33.904000000000003</c:v>
                </c:pt>
                <c:pt idx="175">
                  <c:v>34.049600000000005</c:v>
                </c:pt>
                <c:pt idx="176">
                  <c:v>34.236800000000002</c:v>
                </c:pt>
                <c:pt idx="177">
                  <c:v>34.153600000000004</c:v>
                </c:pt>
                <c:pt idx="178">
                  <c:v>34.236800000000002</c:v>
                </c:pt>
                <c:pt idx="179">
                  <c:v>35.464000000000006</c:v>
                </c:pt>
                <c:pt idx="180">
                  <c:v>35.089600000000004</c:v>
                </c:pt>
                <c:pt idx="181">
                  <c:v>34.340800000000002</c:v>
                </c:pt>
                <c:pt idx="182">
                  <c:v>35.692800000000013</c:v>
                </c:pt>
                <c:pt idx="183">
                  <c:v>36.92</c:v>
                </c:pt>
                <c:pt idx="184">
                  <c:v>37.190400000000011</c:v>
                </c:pt>
                <c:pt idx="185">
                  <c:v>37.419200000000004</c:v>
                </c:pt>
                <c:pt idx="186">
                  <c:v>35.796800000000012</c:v>
                </c:pt>
                <c:pt idx="187">
                  <c:v>36.379200000000004</c:v>
                </c:pt>
                <c:pt idx="188">
                  <c:v>37.169600000000003</c:v>
                </c:pt>
                <c:pt idx="189">
                  <c:v>36.857599999999998</c:v>
                </c:pt>
                <c:pt idx="190">
                  <c:v>37.752000000000002</c:v>
                </c:pt>
                <c:pt idx="191">
                  <c:v>38.272000000000013</c:v>
                </c:pt>
                <c:pt idx="192">
                  <c:v>42.078400000000002</c:v>
                </c:pt>
                <c:pt idx="193">
                  <c:v>39.270400000000002</c:v>
                </c:pt>
                <c:pt idx="194">
                  <c:v>40.248000000000012</c:v>
                </c:pt>
                <c:pt idx="195">
                  <c:v>36.233600000000003</c:v>
                </c:pt>
                <c:pt idx="196">
                  <c:v>32.614400000000003</c:v>
                </c:pt>
                <c:pt idx="197">
                  <c:v>33.092800000000011</c:v>
                </c:pt>
                <c:pt idx="198">
                  <c:v>34.736000000000011</c:v>
                </c:pt>
                <c:pt idx="199">
                  <c:v>34.736000000000011</c:v>
                </c:pt>
                <c:pt idx="200">
                  <c:v>33.092800000000011</c:v>
                </c:pt>
                <c:pt idx="201">
                  <c:v>33.28</c:v>
                </c:pt>
                <c:pt idx="202">
                  <c:v>33.404800000000002</c:v>
                </c:pt>
                <c:pt idx="203">
                  <c:v>31.616000000000035</c:v>
                </c:pt>
                <c:pt idx="204">
                  <c:v>29.078399999999956</c:v>
                </c:pt>
                <c:pt idx="205">
                  <c:v>31.782399999999924</c:v>
                </c:pt>
                <c:pt idx="206">
                  <c:v>31.6784</c:v>
                </c:pt>
                <c:pt idx="207">
                  <c:v>31.36639999999996</c:v>
                </c:pt>
                <c:pt idx="208">
                  <c:v>32.011200000000002</c:v>
                </c:pt>
                <c:pt idx="209">
                  <c:v>32.593600000000002</c:v>
                </c:pt>
                <c:pt idx="210">
                  <c:v>33.196800000000003</c:v>
                </c:pt>
                <c:pt idx="211">
                  <c:v>33.654400000000003</c:v>
                </c:pt>
                <c:pt idx="212">
                  <c:v>32.656000000000006</c:v>
                </c:pt>
                <c:pt idx="213">
                  <c:v>33.072000000000003</c:v>
                </c:pt>
                <c:pt idx="214">
                  <c:v>32.219200000000001</c:v>
                </c:pt>
                <c:pt idx="215">
                  <c:v>30.638400000000001</c:v>
                </c:pt>
                <c:pt idx="216">
                  <c:v>31.407999999999987</c:v>
                </c:pt>
                <c:pt idx="217">
                  <c:v>32.177600000000005</c:v>
                </c:pt>
                <c:pt idx="218">
                  <c:v>32.24</c:v>
                </c:pt>
                <c:pt idx="219">
                  <c:v>33.404800000000002</c:v>
                </c:pt>
                <c:pt idx="220">
                  <c:v>34.112000000000002</c:v>
                </c:pt>
                <c:pt idx="221">
                  <c:v>33.488</c:v>
                </c:pt>
                <c:pt idx="222">
                  <c:v>33.904000000000003</c:v>
                </c:pt>
                <c:pt idx="223">
                  <c:v>34.881599999999999</c:v>
                </c:pt>
                <c:pt idx="224">
                  <c:v>34.736000000000011</c:v>
                </c:pt>
                <c:pt idx="225">
                  <c:v>32.968000000000011</c:v>
                </c:pt>
                <c:pt idx="226">
                  <c:v>33.488</c:v>
                </c:pt>
                <c:pt idx="227">
                  <c:v>33.592000000000013</c:v>
                </c:pt>
                <c:pt idx="228">
                  <c:v>32.011200000000002</c:v>
                </c:pt>
                <c:pt idx="229">
                  <c:v>31.886399999999956</c:v>
                </c:pt>
                <c:pt idx="230">
                  <c:v>28.704000000000001</c:v>
                </c:pt>
                <c:pt idx="231">
                  <c:v>25.833600000000001</c:v>
                </c:pt>
                <c:pt idx="232">
                  <c:v>27.019200000000001</c:v>
                </c:pt>
                <c:pt idx="233">
                  <c:v>27.102399999999989</c:v>
                </c:pt>
                <c:pt idx="234">
                  <c:v>29.224</c:v>
                </c:pt>
                <c:pt idx="235">
                  <c:v>27.664000000000001</c:v>
                </c:pt>
                <c:pt idx="236">
                  <c:v>27.476800000000001</c:v>
                </c:pt>
                <c:pt idx="237">
                  <c:v>26.665599999999959</c:v>
                </c:pt>
                <c:pt idx="238">
                  <c:v>24.980799999999917</c:v>
                </c:pt>
                <c:pt idx="239">
                  <c:v>25.438399999999959</c:v>
                </c:pt>
                <c:pt idx="240">
                  <c:v>23.54559999999994</c:v>
                </c:pt>
                <c:pt idx="241">
                  <c:v>23.212800000000001</c:v>
                </c:pt>
                <c:pt idx="242">
                  <c:v>20.88319999999996</c:v>
                </c:pt>
                <c:pt idx="243">
                  <c:v>21.216000000000001</c:v>
                </c:pt>
              </c:numCache>
            </c:numRef>
          </c:val>
        </c:ser>
        <c:marker val="1"/>
        <c:axId val="117478912"/>
        <c:axId val="117480448"/>
      </c:lineChart>
      <c:catAx>
        <c:axId val="117478912"/>
        <c:scaling>
          <c:orientation val="minMax"/>
        </c:scaling>
        <c:axPos val="b"/>
        <c:numFmt formatCode="General" sourceLinked="1"/>
        <c:tickLblPos val="nextTo"/>
        <c:crossAx val="117480448"/>
        <c:crosses val="autoZero"/>
        <c:auto val="1"/>
        <c:lblAlgn val="ctr"/>
        <c:lblOffset val="100"/>
      </c:catAx>
      <c:valAx>
        <c:axId val="117480448"/>
        <c:scaling>
          <c:orientation val="minMax"/>
        </c:scaling>
        <c:delete val="1"/>
        <c:axPos val="l"/>
        <c:numFmt formatCode="General" sourceLinked="1"/>
        <c:tickLblPos val="nextTo"/>
        <c:crossAx val="117478912"/>
        <c:crosses val="autoZero"/>
        <c:crossBetween val="between"/>
      </c:valAx>
      <c:spPr>
        <a:ln>
          <a:solidFill>
            <a:srgbClr val="C9E4FF"/>
          </a:solidFill>
        </a:ln>
      </c:spPr>
    </c:plotArea>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0.15261329833770873"/>
          <c:y val="4.5689381419915097E-2"/>
          <c:w val="0.74460892388451838"/>
          <c:h val="0.76145069829234313"/>
        </c:manualLayout>
      </c:layout>
      <c:scatterChart>
        <c:scatterStyle val="lineMarker"/>
        <c:ser>
          <c:idx val="0"/>
          <c:order val="0"/>
          <c:tx>
            <c:strRef>
              <c:f>draw2!$G$1</c:f>
              <c:strCache>
                <c:ptCount val="1"/>
                <c:pt idx="0">
                  <c:v>间隔时间</c:v>
                </c:pt>
              </c:strCache>
            </c:strRef>
          </c:tx>
          <c:spPr>
            <a:ln w="28575">
              <a:noFill/>
            </a:ln>
          </c:spPr>
          <c:xVal>
            <c:numRef>
              <c:f>draw2!$F$2:$F$335</c:f>
              <c:numCache>
                <c:formatCode>yyyy/m/d</c:formatCode>
                <c:ptCount val="334"/>
                <c:pt idx="0">
                  <c:v>39939</c:v>
                </c:pt>
                <c:pt idx="1">
                  <c:v>39938</c:v>
                </c:pt>
                <c:pt idx="2">
                  <c:v>39933</c:v>
                </c:pt>
                <c:pt idx="3">
                  <c:v>39930</c:v>
                </c:pt>
                <c:pt idx="4">
                  <c:v>39923</c:v>
                </c:pt>
                <c:pt idx="5">
                  <c:v>39919</c:v>
                </c:pt>
                <c:pt idx="6">
                  <c:v>39919</c:v>
                </c:pt>
                <c:pt idx="7">
                  <c:v>39888</c:v>
                </c:pt>
                <c:pt idx="8">
                  <c:v>39913</c:v>
                </c:pt>
                <c:pt idx="9">
                  <c:v>39912</c:v>
                </c:pt>
                <c:pt idx="10">
                  <c:v>39911</c:v>
                </c:pt>
                <c:pt idx="11">
                  <c:v>39903</c:v>
                </c:pt>
                <c:pt idx="13">
                  <c:v>39898</c:v>
                </c:pt>
                <c:pt idx="14">
                  <c:v>39889</c:v>
                </c:pt>
                <c:pt idx="15">
                  <c:v>39876</c:v>
                </c:pt>
                <c:pt idx="16">
                  <c:v>39881</c:v>
                </c:pt>
                <c:pt idx="17">
                  <c:v>39877</c:v>
                </c:pt>
                <c:pt idx="19">
                  <c:v>39857</c:v>
                </c:pt>
                <c:pt idx="20">
                  <c:v>39862</c:v>
                </c:pt>
                <c:pt idx="21">
                  <c:v>39857</c:v>
                </c:pt>
                <c:pt idx="22">
                  <c:v>39854</c:v>
                </c:pt>
                <c:pt idx="23">
                  <c:v>39849</c:v>
                </c:pt>
                <c:pt idx="24">
                  <c:v>39826</c:v>
                </c:pt>
                <c:pt idx="25">
                  <c:v>39827</c:v>
                </c:pt>
                <c:pt idx="26">
                  <c:v>39829</c:v>
                </c:pt>
                <c:pt idx="27">
                  <c:v>39822</c:v>
                </c:pt>
                <c:pt idx="28">
                  <c:v>39819</c:v>
                </c:pt>
                <c:pt idx="29">
                  <c:v>39811</c:v>
                </c:pt>
                <c:pt idx="30">
                  <c:v>39811</c:v>
                </c:pt>
                <c:pt idx="31">
                  <c:v>39818</c:v>
                </c:pt>
                <c:pt idx="32">
                  <c:v>39811</c:v>
                </c:pt>
                <c:pt idx="33">
                  <c:v>39813</c:v>
                </c:pt>
                <c:pt idx="34">
                  <c:v>39811</c:v>
                </c:pt>
                <c:pt idx="35">
                  <c:v>39808</c:v>
                </c:pt>
                <c:pt idx="36">
                  <c:v>39797</c:v>
                </c:pt>
                <c:pt idx="37">
                  <c:v>39808</c:v>
                </c:pt>
                <c:pt idx="38">
                  <c:v>39804</c:v>
                </c:pt>
                <c:pt idx="39">
                  <c:v>39799</c:v>
                </c:pt>
                <c:pt idx="40">
                  <c:v>39797</c:v>
                </c:pt>
                <c:pt idx="41">
                  <c:v>39790</c:v>
                </c:pt>
                <c:pt idx="42">
                  <c:v>39787</c:v>
                </c:pt>
                <c:pt idx="43">
                  <c:v>39790</c:v>
                </c:pt>
                <c:pt idx="44">
                  <c:v>39787</c:v>
                </c:pt>
                <c:pt idx="45">
                  <c:v>39779</c:v>
                </c:pt>
                <c:pt idx="46">
                  <c:v>39717</c:v>
                </c:pt>
                <c:pt idx="47">
                  <c:v>39779</c:v>
                </c:pt>
                <c:pt idx="48">
                  <c:v>39772</c:v>
                </c:pt>
                <c:pt idx="49">
                  <c:v>39772</c:v>
                </c:pt>
                <c:pt idx="50">
                  <c:v>39764</c:v>
                </c:pt>
                <c:pt idx="51">
                  <c:v>39763</c:v>
                </c:pt>
                <c:pt idx="52">
                  <c:v>39741</c:v>
                </c:pt>
                <c:pt idx="53">
                  <c:v>39728</c:v>
                </c:pt>
                <c:pt idx="54">
                  <c:v>39730</c:v>
                </c:pt>
                <c:pt idx="55">
                  <c:v>39688</c:v>
                </c:pt>
                <c:pt idx="56">
                  <c:v>39687</c:v>
                </c:pt>
                <c:pt idx="58">
                  <c:v>39679</c:v>
                </c:pt>
                <c:pt idx="59">
                  <c:v>39675</c:v>
                </c:pt>
                <c:pt idx="60">
                  <c:v>39665</c:v>
                </c:pt>
                <c:pt idx="61">
                  <c:v>39668</c:v>
                </c:pt>
                <c:pt idx="62">
                  <c:v>39664</c:v>
                </c:pt>
                <c:pt idx="63">
                  <c:v>39652</c:v>
                </c:pt>
                <c:pt idx="64">
                  <c:v>39650</c:v>
                </c:pt>
                <c:pt idx="65">
                  <c:v>39643</c:v>
                </c:pt>
                <c:pt idx="66">
                  <c:v>39639</c:v>
                </c:pt>
                <c:pt idx="67">
                  <c:v>39633</c:v>
                </c:pt>
                <c:pt idx="68">
                  <c:v>39639</c:v>
                </c:pt>
                <c:pt idx="69">
                  <c:v>39629</c:v>
                </c:pt>
                <c:pt idx="70">
                  <c:v>39630</c:v>
                </c:pt>
                <c:pt idx="71">
                  <c:v>39625</c:v>
                </c:pt>
                <c:pt idx="72">
                  <c:v>39624</c:v>
                </c:pt>
                <c:pt idx="73">
                  <c:v>39616</c:v>
                </c:pt>
                <c:pt idx="74">
                  <c:v>39611</c:v>
                </c:pt>
                <c:pt idx="75">
                  <c:v>39611</c:v>
                </c:pt>
                <c:pt idx="76">
                  <c:v>39605</c:v>
                </c:pt>
                <c:pt idx="77">
                  <c:v>39603</c:v>
                </c:pt>
                <c:pt idx="78">
                  <c:v>39601</c:v>
                </c:pt>
                <c:pt idx="79">
                  <c:v>39601</c:v>
                </c:pt>
                <c:pt idx="80">
                  <c:v>39603</c:v>
                </c:pt>
                <c:pt idx="81">
                  <c:v>39598</c:v>
                </c:pt>
                <c:pt idx="82">
                  <c:v>39590</c:v>
                </c:pt>
                <c:pt idx="83">
                  <c:v>39594</c:v>
                </c:pt>
                <c:pt idx="84">
                  <c:v>39591</c:v>
                </c:pt>
                <c:pt idx="85">
                  <c:v>39580</c:v>
                </c:pt>
                <c:pt idx="86">
                  <c:v>39583</c:v>
                </c:pt>
                <c:pt idx="87">
                  <c:v>39567</c:v>
                </c:pt>
                <c:pt idx="88">
                  <c:v>39577</c:v>
                </c:pt>
                <c:pt idx="89">
                  <c:v>39567</c:v>
                </c:pt>
                <c:pt idx="90">
                  <c:v>39560</c:v>
                </c:pt>
                <c:pt idx="91">
                  <c:v>39553</c:v>
                </c:pt>
                <c:pt idx="92">
                  <c:v>39556</c:v>
                </c:pt>
                <c:pt idx="93">
                  <c:v>39553</c:v>
                </c:pt>
                <c:pt idx="94">
                  <c:v>39554</c:v>
                </c:pt>
                <c:pt idx="95">
                  <c:v>39539</c:v>
                </c:pt>
                <c:pt idx="96">
                  <c:v>39539</c:v>
                </c:pt>
                <c:pt idx="97">
                  <c:v>39535</c:v>
                </c:pt>
                <c:pt idx="98">
                  <c:v>39540</c:v>
                </c:pt>
                <c:pt idx="99">
                  <c:v>39534</c:v>
                </c:pt>
                <c:pt idx="100">
                  <c:v>39534</c:v>
                </c:pt>
                <c:pt idx="101">
                  <c:v>39532</c:v>
                </c:pt>
                <c:pt idx="102">
                  <c:v>39524</c:v>
                </c:pt>
                <c:pt idx="103">
                  <c:v>39519</c:v>
                </c:pt>
                <c:pt idx="104">
                  <c:v>39518</c:v>
                </c:pt>
                <c:pt idx="105">
                  <c:v>39512</c:v>
                </c:pt>
                <c:pt idx="106">
                  <c:v>39518</c:v>
                </c:pt>
                <c:pt idx="107">
                  <c:v>39506</c:v>
                </c:pt>
                <c:pt idx="108">
                  <c:v>39507</c:v>
                </c:pt>
                <c:pt idx="109">
                  <c:v>39505</c:v>
                </c:pt>
                <c:pt idx="110">
                  <c:v>39503</c:v>
                </c:pt>
                <c:pt idx="111">
                  <c:v>39503</c:v>
                </c:pt>
                <c:pt idx="112">
                  <c:v>39500</c:v>
                </c:pt>
                <c:pt idx="113">
                  <c:v>39493</c:v>
                </c:pt>
                <c:pt idx="114">
                  <c:v>39492</c:v>
                </c:pt>
                <c:pt idx="115">
                  <c:v>39482</c:v>
                </c:pt>
                <c:pt idx="116">
                  <c:v>39482</c:v>
                </c:pt>
                <c:pt idx="117">
                  <c:v>39478</c:v>
                </c:pt>
                <c:pt idx="118">
                  <c:v>39492</c:v>
                </c:pt>
                <c:pt idx="119">
                  <c:v>39477</c:v>
                </c:pt>
                <c:pt idx="120">
                  <c:v>39471</c:v>
                </c:pt>
                <c:pt idx="121">
                  <c:v>39475</c:v>
                </c:pt>
                <c:pt idx="122">
                  <c:v>39479</c:v>
                </c:pt>
                <c:pt idx="123">
                  <c:v>39471</c:v>
                </c:pt>
                <c:pt idx="124">
                  <c:v>39470</c:v>
                </c:pt>
                <c:pt idx="125">
                  <c:v>39469</c:v>
                </c:pt>
                <c:pt idx="126">
                  <c:v>39464</c:v>
                </c:pt>
                <c:pt idx="127">
                  <c:v>39468</c:v>
                </c:pt>
                <c:pt idx="128">
                  <c:v>39444</c:v>
                </c:pt>
                <c:pt idx="129">
                  <c:v>39465</c:v>
                </c:pt>
                <c:pt idx="130">
                  <c:v>39456</c:v>
                </c:pt>
                <c:pt idx="131">
                  <c:v>39463</c:v>
                </c:pt>
                <c:pt idx="132">
                  <c:v>39455</c:v>
                </c:pt>
                <c:pt idx="133">
                  <c:v>39461</c:v>
                </c:pt>
                <c:pt idx="134">
                  <c:v>39455</c:v>
                </c:pt>
                <c:pt idx="135">
                  <c:v>39454</c:v>
                </c:pt>
                <c:pt idx="136">
                  <c:v>39451</c:v>
                </c:pt>
                <c:pt idx="137">
                  <c:v>39449</c:v>
                </c:pt>
                <c:pt idx="138">
                  <c:v>39443</c:v>
                </c:pt>
                <c:pt idx="139">
                  <c:v>39443</c:v>
                </c:pt>
                <c:pt idx="140">
                  <c:v>39449</c:v>
                </c:pt>
                <c:pt idx="141">
                  <c:v>39441</c:v>
                </c:pt>
                <c:pt idx="142">
                  <c:v>39440</c:v>
                </c:pt>
                <c:pt idx="143">
                  <c:v>39436</c:v>
                </c:pt>
                <c:pt idx="144">
                  <c:v>39435</c:v>
                </c:pt>
                <c:pt idx="146">
                  <c:v>39436</c:v>
                </c:pt>
                <c:pt idx="147">
                  <c:v>39434</c:v>
                </c:pt>
                <c:pt idx="148">
                  <c:v>39430</c:v>
                </c:pt>
                <c:pt idx="149">
                  <c:v>39421</c:v>
                </c:pt>
                <c:pt idx="150">
                  <c:v>39420</c:v>
                </c:pt>
                <c:pt idx="151">
                  <c:v>39419</c:v>
                </c:pt>
                <c:pt idx="152">
                  <c:v>39413</c:v>
                </c:pt>
                <c:pt idx="153">
                  <c:v>39407</c:v>
                </c:pt>
                <c:pt idx="154">
                  <c:v>39412</c:v>
                </c:pt>
                <c:pt idx="155">
                  <c:v>39406</c:v>
                </c:pt>
                <c:pt idx="156">
                  <c:v>39406</c:v>
                </c:pt>
                <c:pt idx="157">
                  <c:v>39401</c:v>
                </c:pt>
                <c:pt idx="158">
                  <c:v>39400</c:v>
                </c:pt>
                <c:pt idx="159">
                  <c:v>39399</c:v>
                </c:pt>
                <c:pt idx="160">
                  <c:v>39394</c:v>
                </c:pt>
                <c:pt idx="161">
                  <c:v>39393</c:v>
                </c:pt>
                <c:pt idx="162">
                  <c:v>39394</c:v>
                </c:pt>
                <c:pt idx="163">
                  <c:v>39391</c:v>
                </c:pt>
                <c:pt idx="164">
                  <c:v>39388</c:v>
                </c:pt>
                <c:pt idx="165">
                  <c:v>39386</c:v>
                </c:pt>
                <c:pt idx="166">
                  <c:v>39391</c:v>
                </c:pt>
                <c:pt idx="167">
                  <c:v>39385</c:v>
                </c:pt>
                <c:pt idx="168">
                  <c:v>39384</c:v>
                </c:pt>
                <c:pt idx="169">
                  <c:v>39385</c:v>
                </c:pt>
                <c:pt idx="170">
                  <c:v>39380</c:v>
                </c:pt>
                <c:pt idx="171">
                  <c:v>39378</c:v>
                </c:pt>
                <c:pt idx="173">
                  <c:v>39377</c:v>
                </c:pt>
                <c:pt idx="174">
                  <c:v>39374</c:v>
                </c:pt>
                <c:pt idx="175">
                  <c:v>39372</c:v>
                </c:pt>
                <c:pt idx="176">
                  <c:v>39371</c:v>
                </c:pt>
                <c:pt idx="177">
                  <c:v>39373</c:v>
                </c:pt>
                <c:pt idx="178">
                  <c:v>39374</c:v>
                </c:pt>
                <c:pt idx="179">
                  <c:v>39366</c:v>
                </c:pt>
                <c:pt idx="180">
                  <c:v>39370</c:v>
                </c:pt>
                <c:pt idx="181">
                  <c:v>39364</c:v>
                </c:pt>
                <c:pt idx="182">
                  <c:v>39365</c:v>
                </c:pt>
                <c:pt idx="183">
                  <c:v>39370</c:v>
                </c:pt>
                <c:pt idx="185">
                  <c:v>39370</c:v>
                </c:pt>
                <c:pt idx="186">
                  <c:v>39352</c:v>
                </c:pt>
                <c:pt idx="187">
                  <c:v>39363</c:v>
                </c:pt>
                <c:pt idx="188">
                  <c:v>39351</c:v>
                </c:pt>
                <c:pt idx="189">
                  <c:v>39363</c:v>
                </c:pt>
                <c:pt idx="190">
                  <c:v>39349</c:v>
                </c:pt>
                <c:pt idx="191">
                  <c:v>39352</c:v>
                </c:pt>
                <c:pt idx="192">
                  <c:v>39345</c:v>
                </c:pt>
                <c:pt idx="193">
                  <c:v>39350</c:v>
                </c:pt>
                <c:pt idx="194">
                  <c:v>39346</c:v>
                </c:pt>
                <c:pt idx="195">
                  <c:v>39343</c:v>
                </c:pt>
                <c:pt idx="196">
                  <c:v>39344</c:v>
                </c:pt>
                <c:pt idx="197">
                  <c:v>39338</c:v>
                </c:pt>
                <c:pt idx="198">
                  <c:v>39336</c:v>
                </c:pt>
                <c:pt idx="199">
                  <c:v>39337</c:v>
                </c:pt>
                <c:pt idx="200">
                  <c:v>39337</c:v>
                </c:pt>
                <c:pt idx="201">
                  <c:v>39328</c:v>
                </c:pt>
                <c:pt idx="202">
                  <c:v>39329</c:v>
                </c:pt>
                <c:pt idx="203">
                  <c:v>39329</c:v>
                </c:pt>
                <c:pt idx="204">
                  <c:v>39324</c:v>
                </c:pt>
                <c:pt idx="205">
                  <c:v>39324</c:v>
                </c:pt>
                <c:pt idx="206">
                  <c:v>39322</c:v>
                </c:pt>
                <c:pt idx="207">
                  <c:v>39317</c:v>
                </c:pt>
                <c:pt idx="209">
                  <c:v>39312</c:v>
                </c:pt>
                <c:pt idx="210">
                  <c:v>39311</c:v>
                </c:pt>
                <c:pt idx="211">
                  <c:v>39310</c:v>
                </c:pt>
                <c:pt idx="212">
                  <c:v>39300</c:v>
                </c:pt>
                <c:pt idx="213">
                  <c:v>39308</c:v>
                </c:pt>
                <c:pt idx="214">
                  <c:v>39303</c:v>
                </c:pt>
                <c:pt idx="215">
                  <c:v>39303</c:v>
                </c:pt>
                <c:pt idx="216">
                  <c:v>39296</c:v>
                </c:pt>
                <c:pt idx="217">
                  <c:v>39294</c:v>
                </c:pt>
                <c:pt idx="218">
                  <c:v>39295</c:v>
                </c:pt>
                <c:pt idx="219">
                  <c:v>39288</c:v>
                </c:pt>
                <c:pt idx="220">
                  <c:v>39288</c:v>
                </c:pt>
                <c:pt idx="221">
                  <c:v>39290</c:v>
                </c:pt>
                <c:pt idx="222">
                  <c:v>39286</c:v>
                </c:pt>
                <c:pt idx="223">
                  <c:v>39281</c:v>
                </c:pt>
                <c:pt idx="224">
                  <c:v>39280</c:v>
                </c:pt>
                <c:pt idx="226">
                  <c:v>39267</c:v>
                </c:pt>
                <c:pt idx="227">
                  <c:v>39262</c:v>
                </c:pt>
                <c:pt idx="228">
                  <c:v>39255</c:v>
                </c:pt>
                <c:pt idx="229">
                  <c:v>39246</c:v>
                </c:pt>
                <c:pt idx="230">
                  <c:v>39248</c:v>
                </c:pt>
                <c:pt idx="231">
                  <c:v>39245</c:v>
                </c:pt>
                <c:pt idx="232">
                  <c:v>39241</c:v>
                </c:pt>
                <c:pt idx="233">
                  <c:v>39241</c:v>
                </c:pt>
                <c:pt idx="234">
                  <c:v>39233</c:v>
                </c:pt>
                <c:pt idx="235">
                  <c:v>39227</c:v>
                </c:pt>
                <c:pt idx="236">
                  <c:v>39224</c:v>
                </c:pt>
                <c:pt idx="237">
                  <c:v>39224</c:v>
                </c:pt>
                <c:pt idx="238">
                  <c:v>39224</c:v>
                </c:pt>
                <c:pt idx="239">
                  <c:v>39224</c:v>
                </c:pt>
                <c:pt idx="240">
                  <c:v>39219</c:v>
                </c:pt>
                <c:pt idx="241">
                  <c:v>39219</c:v>
                </c:pt>
                <c:pt idx="242">
                  <c:v>39210</c:v>
                </c:pt>
                <c:pt idx="243">
                  <c:v>39211</c:v>
                </c:pt>
                <c:pt idx="244">
                  <c:v>39202</c:v>
                </c:pt>
                <c:pt idx="245">
                  <c:v>39199</c:v>
                </c:pt>
                <c:pt idx="246">
                  <c:v>39199</c:v>
                </c:pt>
                <c:pt idx="247">
                  <c:v>39202</c:v>
                </c:pt>
                <c:pt idx="248">
                  <c:v>39199</c:v>
                </c:pt>
                <c:pt idx="249">
                  <c:v>39196</c:v>
                </c:pt>
                <c:pt idx="250">
                  <c:v>39189</c:v>
                </c:pt>
                <c:pt idx="251">
                  <c:v>39189</c:v>
                </c:pt>
                <c:pt idx="252">
                  <c:v>39185</c:v>
                </c:pt>
                <c:pt idx="253">
                  <c:v>39181</c:v>
                </c:pt>
                <c:pt idx="254">
                  <c:v>39175</c:v>
                </c:pt>
                <c:pt idx="255">
                  <c:v>39174</c:v>
                </c:pt>
                <c:pt idx="256">
                  <c:v>39174</c:v>
                </c:pt>
                <c:pt idx="257">
                  <c:v>39170</c:v>
                </c:pt>
                <c:pt idx="258">
                  <c:v>39170</c:v>
                </c:pt>
                <c:pt idx="259">
                  <c:v>39164</c:v>
                </c:pt>
                <c:pt idx="260">
                  <c:v>39164</c:v>
                </c:pt>
                <c:pt idx="261">
                  <c:v>39155</c:v>
                </c:pt>
                <c:pt idx="262">
                  <c:v>39154</c:v>
                </c:pt>
                <c:pt idx="263">
                  <c:v>39147</c:v>
                </c:pt>
                <c:pt idx="264">
                  <c:v>39146</c:v>
                </c:pt>
                <c:pt idx="265">
                  <c:v>39142</c:v>
                </c:pt>
                <c:pt idx="266">
                  <c:v>39140</c:v>
                </c:pt>
                <c:pt idx="267">
                  <c:v>39129</c:v>
                </c:pt>
                <c:pt idx="268">
                  <c:v>39125</c:v>
                </c:pt>
                <c:pt idx="269">
                  <c:v>39125</c:v>
                </c:pt>
                <c:pt idx="270">
                  <c:v>39113</c:v>
                </c:pt>
                <c:pt idx="271">
                  <c:v>39118</c:v>
                </c:pt>
                <c:pt idx="272">
                  <c:v>39118</c:v>
                </c:pt>
                <c:pt idx="273">
                  <c:v>39112</c:v>
                </c:pt>
                <c:pt idx="274">
                  <c:v>39107</c:v>
                </c:pt>
                <c:pt idx="275">
                  <c:v>39106</c:v>
                </c:pt>
                <c:pt idx="276">
                  <c:v>39107</c:v>
                </c:pt>
                <c:pt idx="277">
                  <c:v>39107</c:v>
                </c:pt>
                <c:pt idx="278">
                  <c:v>39106</c:v>
                </c:pt>
                <c:pt idx="279">
                  <c:v>39100</c:v>
                </c:pt>
                <c:pt idx="280">
                  <c:v>39104</c:v>
                </c:pt>
                <c:pt idx="281">
                  <c:v>39100</c:v>
                </c:pt>
                <c:pt idx="282">
                  <c:v>39080</c:v>
                </c:pt>
                <c:pt idx="283">
                  <c:v>39092</c:v>
                </c:pt>
                <c:pt idx="284">
                  <c:v>39086</c:v>
                </c:pt>
                <c:pt idx="285">
                  <c:v>39078</c:v>
                </c:pt>
                <c:pt idx="286">
                  <c:v>39078</c:v>
                </c:pt>
                <c:pt idx="287">
                  <c:v>39080</c:v>
                </c:pt>
                <c:pt idx="288">
                  <c:v>39079</c:v>
                </c:pt>
                <c:pt idx="289">
                  <c:v>39076</c:v>
                </c:pt>
                <c:pt idx="290">
                  <c:v>39073</c:v>
                </c:pt>
                <c:pt idx="291">
                  <c:v>39078</c:v>
                </c:pt>
                <c:pt idx="292">
                  <c:v>39056</c:v>
                </c:pt>
                <c:pt idx="293">
                  <c:v>39063</c:v>
                </c:pt>
                <c:pt idx="294">
                  <c:v>39058</c:v>
                </c:pt>
                <c:pt idx="295">
                  <c:v>39057</c:v>
                </c:pt>
                <c:pt idx="296">
                  <c:v>39058</c:v>
                </c:pt>
                <c:pt idx="297">
                  <c:v>39059</c:v>
                </c:pt>
                <c:pt idx="298">
                  <c:v>39051</c:v>
                </c:pt>
                <c:pt idx="299">
                  <c:v>39055</c:v>
                </c:pt>
                <c:pt idx="300">
                  <c:v>39050</c:v>
                </c:pt>
                <c:pt idx="301">
                  <c:v>39043</c:v>
                </c:pt>
                <c:pt idx="302">
                  <c:v>39043</c:v>
                </c:pt>
                <c:pt idx="303">
                  <c:v>39042</c:v>
                </c:pt>
                <c:pt idx="304">
                  <c:v>39029</c:v>
                </c:pt>
                <c:pt idx="305">
                  <c:v>39023</c:v>
                </c:pt>
                <c:pt idx="306">
                  <c:v>39020</c:v>
                </c:pt>
                <c:pt idx="307">
                  <c:v>39022</c:v>
                </c:pt>
                <c:pt idx="308">
                  <c:v>39015</c:v>
                </c:pt>
                <c:pt idx="309">
                  <c:v>39015</c:v>
                </c:pt>
                <c:pt idx="310">
                  <c:v>39010</c:v>
                </c:pt>
                <c:pt idx="311">
                  <c:v>39002</c:v>
                </c:pt>
                <c:pt idx="313">
                  <c:v>38999</c:v>
                </c:pt>
                <c:pt idx="314">
                  <c:v>38999</c:v>
                </c:pt>
                <c:pt idx="315">
                  <c:v>38988</c:v>
                </c:pt>
                <c:pt idx="316">
                  <c:v>38981</c:v>
                </c:pt>
                <c:pt idx="317">
                  <c:v>38972</c:v>
                </c:pt>
                <c:pt idx="318">
                  <c:v>38958</c:v>
                </c:pt>
                <c:pt idx="319">
                  <c:v>38954</c:v>
                </c:pt>
                <c:pt idx="320">
                  <c:v>38954</c:v>
                </c:pt>
                <c:pt idx="321">
                  <c:v>38950</c:v>
                </c:pt>
                <c:pt idx="322">
                  <c:v>38946</c:v>
                </c:pt>
                <c:pt idx="323">
                  <c:v>38905</c:v>
                </c:pt>
                <c:pt idx="324">
                  <c:v>38904</c:v>
                </c:pt>
                <c:pt idx="325">
                  <c:v>38902</c:v>
                </c:pt>
                <c:pt idx="326">
                  <c:v>38898</c:v>
                </c:pt>
                <c:pt idx="327">
                  <c:v>38895</c:v>
                </c:pt>
                <c:pt idx="328">
                  <c:v>38891</c:v>
                </c:pt>
                <c:pt idx="329">
                  <c:v>38891</c:v>
                </c:pt>
                <c:pt idx="330">
                  <c:v>38889</c:v>
                </c:pt>
                <c:pt idx="331">
                  <c:v>38877</c:v>
                </c:pt>
                <c:pt idx="332">
                  <c:v>38856</c:v>
                </c:pt>
                <c:pt idx="333">
                  <c:v>38789</c:v>
                </c:pt>
              </c:numCache>
            </c:numRef>
          </c:xVal>
          <c:yVal>
            <c:numRef>
              <c:f>draw2!$G$2:$G$335</c:f>
              <c:numCache>
                <c:formatCode>General</c:formatCode>
                <c:ptCount val="334"/>
                <c:pt idx="1">
                  <c:v>0.76712328767123283</c:v>
                </c:pt>
                <c:pt idx="2">
                  <c:v>1.0739726027397258</c:v>
                </c:pt>
                <c:pt idx="3">
                  <c:v>1.4054794520547835</c:v>
                </c:pt>
                <c:pt idx="4">
                  <c:v>0.95890410958904104</c:v>
                </c:pt>
                <c:pt idx="5">
                  <c:v>0.8191780821917839</c:v>
                </c:pt>
                <c:pt idx="6">
                  <c:v>0.76712328767123283</c:v>
                </c:pt>
                <c:pt idx="7">
                  <c:v>0.53424657534246556</c:v>
                </c:pt>
                <c:pt idx="8">
                  <c:v>0.9123287671232877</c:v>
                </c:pt>
                <c:pt idx="9">
                  <c:v>1.4575342465753338</c:v>
                </c:pt>
                <c:pt idx="10">
                  <c:v>0.4904109589041114</c:v>
                </c:pt>
                <c:pt idx="11">
                  <c:v>0.7643835616438357</c:v>
                </c:pt>
                <c:pt idx="13">
                  <c:v>1.0136986301369801</c:v>
                </c:pt>
                <c:pt idx="14">
                  <c:v>0.9369863013698625</c:v>
                </c:pt>
                <c:pt idx="15">
                  <c:v>0.81643835616438365</c:v>
                </c:pt>
                <c:pt idx="16">
                  <c:v>0.66575342465753851</c:v>
                </c:pt>
                <c:pt idx="17">
                  <c:v>0.54246575342465753</c:v>
                </c:pt>
                <c:pt idx="19">
                  <c:v>0.73150684931506849</c:v>
                </c:pt>
                <c:pt idx="20">
                  <c:v>0.76986301369863508</c:v>
                </c:pt>
                <c:pt idx="21">
                  <c:v>1.3123287671232877</c:v>
                </c:pt>
                <c:pt idx="22">
                  <c:v>1.4876712328767119</c:v>
                </c:pt>
                <c:pt idx="23">
                  <c:v>1.2493150684931507</c:v>
                </c:pt>
                <c:pt idx="24">
                  <c:v>1.3726027397260359</c:v>
                </c:pt>
                <c:pt idx="25">
                  <c:v>1.1178082191780818</c:v>
                </c:pt>
                <c:pt idx="26">
                  <c:v>0.69315068493150689</c:v>
                </c:pt>
                <c:pt idx="27">
                  <c:v>1.6109589041095949</c:v>
                </c:pt>
                <c:pt idx="28">
                  <c:v>0.49589041095890596</c:v>
                </c:pt>
                <c:pt idx="29">
                  <c:v>0.989041095890411</c:v>
                </c:pt>
                <c:pt idx="30">
                  <c:v>0.92054794520547945</c:v>
                </c:pt>
                <c:pt idx="31">
                  <c:v>1.2273972602739718</c:v>
                </c:pt>
                <c:pt idx="32">
                  <c:v>0.57534246575342451</c:v>
                </c:pt>
                <c:pt idx="33">
                  <c:v>0.3863013698630165</c:v>
                </c:pt>
                <c:pt idx="34">
                  <c:v>0.64931506849315379</c:v>
                </c:pt>
                <c:pt idx="35">
                  <c:v>0.98356164383561295</c:v>
                </c:pt>
                <c:pt idx="36">
                  <c:v>0.80547945205479965</c:v>
                </c:pt>
                <c:pt idx="37">
                  <c:v>0.62465753424658088</c:v>
                </c:pt>
                <c:pt idx="38">
                  <c:v>0.59452054794520137</c:v>
                </c:pt>
                <c:pt idx="39">
                  <c:v>0.83835616438356153</c:v>
                </c:pt>
                <c:pt idx="40">
                  <c:v>0.89041095890410948</c:v>
                </c:pt>
                <c:pt idx="41">
                  <c:v>0.72602739726027465</c:v>
                </c:pt>
                <c:pt idx="42">
                  <c:v>0.51780821917808628</c:v>
                </c:pt>
                <c:pt idx="43">
                  <c:v>1.2465753424657535</c:v>
                </c:pt>
                <c:pt idx="44">
                  <c:v>1.1863013698630207</c:v>
                </c:pt>
                <c:pt idx="45">
                  <c:v>0.95890410958904104</c:v>
                </c:pt>
                <c:pt idx="46">
                  <c:v>0.57808219178081877</c:v>
                </c:pt>
                <c:pt idx="47">
                  <c:v>1.3013698630136978</c:v>
                </c:pt>
                <c:pt idx="48">
                  <c:v>1.1013698630136979</c:v>
                </c:pt>
                <c:pt idx="49">
                  <c:v>1.5917808219178144</c:v>
                </c:pt>
                <c:pt idx="50">
                  <c:v>0.97534246575342454</c:v>
                </c:pt>
                <c:pt idx="51">
                  <c:v>1.4328767123287658</c:v>
                </c:pt>
                <c:pt idx="52">
                  <c:v>0.59178082191780756</c:v>
                </c:pt>
                <c:pt idx="53">
                  <c:v>0.48767123287671227</c:v>
                </c:pt>
                <c:pt idx="54">
                  <c:v>1.32054794520548</c:v>
                </c:pt>
                <c:pt idx="55">
                  <c:v>0.48219178082191783</c:v>
                </c:pt>
                <c:pt idx="56">
                  <c:v>0.42465753424657526</c:v>
                </c:pt>
                <c:pt idx="58">
                  <c:v>1.0547945205479452</c:v>
                </c:pt>
                <c:pt idx="59">
                  <c:v>1.0821917808219179</c:v>
                </c:pt>
                <c:pt idx="60">
                  <c:v>0.76986301369863508</c:v>
                </c:pt>
                <c:pt idx="61">
                  <c:v>1.8191780821917809</c:v>
                </c:pt>
                <c:pt idx="62">
                  <c:v>1.0520547945205481</c:v>
                </c:pt>
                <c:pt idx="63">
                  <c:v>0.89589041095890465</c:v>
                </c:pt>
                <c:pt idx="64">
                  <c:v>0.92054794520547945</c:v>
                </c:pt>
                <c:pt idx="65">
                  <c:v>0.61917808219178438</c:v>
                </c:pt>
                <c:pt idx="66">
                  <c:v>1.252054794520548</c:v>
                </c:pt>
                <c:pt idx="67">
                  <c:v>0.79452054794520266</c:v>
                </c:pt>
                <c:pt idx="68">
                  <c:v>0.74520547945205484</c:v>
                </c:pt>
                <c:pt idx="69">
                  <c:v>0.59452054794520137</c:v>
                </c:pt>
                <c:pt idx="70">
                  <c:v>1.112328767123288</c:v>
                </c:pt>
                <c:pt idx="72">
                  <c:v>0.8794520547945206</c:v>
                </c:pt>
                <c:pt idx="73">
                  <c:v>0.57260273972602738</c:v>
                </c:pt>
                <c:pt idx="74">
                  <c:v>0.76712328767123283</c:v>
                </c:pt>
                <c:pt idx="75">
                  <c:v>0.66575342465753851</c:v>
                </c:pt>
                <c:pt idx="76">
                  <c:v>1.4767123287671233</c:v>
                </c:pt>
                <c:pt idx="77">
                  <c:v>0.76164383561644433</c:v>
                </c:pt>
                <c:pt idx="78">
                  <c:v>0.91780821917808708</c:v>
                </c:pt>
                <c:pt idx="79">
                  <c:v>0.44109589041095876</c:v>
                </c:pt>
                <c:pt idx="80">
                  <c:v>1.1917808219178165</c:v>
                </c:pt>
                <c:pt idx="81">
                  <c:v>0.53424657534246556</c:v>
                </c:pt>
                <c:pt idx="82">
                  <c:v>1.0986301369863098</c:v>
                </c:pt>
                <c:pt idx="83">
                  <c:v>0.66027397260274279</c:v>
                </c:pt>
                <c:pt idx="84">
                  <c:v>1.09041095890411</c:v>
                </c:pt>
                <c:pt idx="85">
                  <c:v>0.50958904109589043</c:v>
                </c:pt>
                <c:pt idx="86">
                  <c:v>0.66027397260274279</c:v>
                </c:pt>
                <c:pt idx="87">
                  <c:v>0.58356164383561238</c:v>
                </c:pt>
                <c:pt idx="88">
                  <c:v>0.7561643835616435</c:v>
                </c:pt>
                <c:pt idx="89">
                  <c:v>0.84383561643836236</c:v>
                </c:pt>
                <c:pt idx="90">
                  <c:v>1.3534246575342341</c:v>
                </c:pt>
                <c:pt idx="91">
                  <c:v>0.71232876712328763</c:v>
                </c:pt>
                <c:pt idx="92">
                  <c:v>1.23013698630137</c:v>
                </c:pt>
                <c:pt idx="93">
                  <c:v>0.91780821917808708</c:v>
                </c:pt>
                <c:pt idx="94">
                  <c:v>0.9013698630136987</c:v>
                </c:pt>
                <c:pt idx="95">
                  <c:v>0.8246575342465795</c:v>
                </c:pt>
                <c:pt idx="96">
                  <c:v>0.841095890410962</c:v>
                </c:pt>
                <c:pt idx="97">
                  <c:v>0.79178082191780819</c:v>
                </c:pt>
                <c:pt idx="98">
                  <c:v>0.36712328767123287</c:v>
                </c:pt>
                <c:pt idx="99">
                  <c:v>0.66849315068493165</c:v>
                </c:pt>
                <c:pt idx="100">
                  <c:v>0.61643835616438714</c:v>
                </c:pt>
                <c:pt idx="101">
                  <c:v>0.86301369863013977</c:v>
                </c:pt>
                <c:pt idx="102">
                  <c:v>0.77534246575342469</c:v>
                </c:pt>
                <c:pt idx="103">
                  <c:v>0.63561643835616721</c:v>
                </c:pt>
                <c:pt idx="104">
                  <c:v>0.8191780821917839</c:v>
                </c:pt>
                <c:pt idx="105">
                  <c:v>1.3643835616438482</c:v>
                </c:pt>
                <c:pt idx="106">
                  <c:v>0.68767123287671639</c:v>
                </c:pt>
                <c:pt idx="107">
                  <c:v>0.85753424657534261</c:v>
                </c:pt>
                <c:pt idx="108">
                  <c:v>0.51780821917808628</c:v>
                </c:pt>
                <c:pt idx="109">
                  <c:v>0.6328767123287723</c:v>
                </c:pt>
                <c:pt idx="110">
                  <c:v>0.63013698630136949</c:v>
                </c:pt>
                <c:pt idx="111">
                  <c:v>1.3589041095890411</c:v>
                </c:pt>
                <c:pt idx="112">
                  <c:v>1.43013698630137</c:v>
                </c:pt>
                <c:pt idx="113">
                  <c:v>0.8246575342465795</c:v>
                </c:pt>
                <c:pt idx="114">
                  <c:v>0.50684931506849729</c:v>
                </c:pt>
                <c:pt idx="115">
                  <c:v>1.9150684931506838</c:v>
                </c:pt>
                <c:pt idx="116">
                  <c:v>0.54520547945205478</c:v>
                </c:pt>
                <c:pt idx="117">
                  <c:v>0.95890410958904104</c:v>
                </c:pt>
                <c:pt idx="118">
                  <c:v>0.91780821917808708</c:v>
                </c:pt>
                <c:pt idx="119">
                  <c:v>1</c:v>
                </c:pt>
                <c:pt idx="120">
                  <c:v>0.75342465753425014</c:v>
                </c:pt>
                <c:pt idx="121">
                  <c:v>0.841095890410962</c:v>
                </c:pt>
                <c:pt idx="122">
                  <c:v>0.67945205479452064</c:v>
                </c:pt>
                <c:pt idx="123">
                  <c:v>1.4246575342465857</c:v>
                </c:pt>
                <c:pt idx="124">
                  <c:v>0.31780821917808477</c:v>
                </c:pt>
                <c:pt idx="125">
                  <c:v>0.81643835616438365</c:v>
                </c:pt>
                <c:pt idx="126">
                  <c:v>1.2547945205479452</c:v>
                </c:pt>
                <c:pt idx="127">
                  <c:v>0.8794520547945206</c:v>
                </c:pt>
                <c:pt idx="128">
                  <c:v>0.9452054794520548</c:v>
                </c:pt>
                <c:pt idx="129">
                  <c:v>0.48493150684931507</c:v>
                </c:pt>
                <c:pt idx="130">
                  <c:v>0.57808219178081877</c:v>
                </c:pt>
                <c:pt idx="131">
                  <c:v>0.8794520547945206</c:v>
                </c:pt>
                <c:pt idx="132">
                  <c:v>0.70410958904109588</c:v>
                </c:pt>
                <c:pt idx="133">
                  <c:v>0.78082191780821963</c:v>
                </c:pt>
                <c:pt idx="134">
                  <c:v>0.60821917808219184</c:v>
                </c:pt>
                <c:pt idx="135">
                  <c:v>1.09041095890411</c:v>
                </c:pt>
                <c:pt idx="136">
                  <c:v>0.76986301369863508</c:v>
                </c:pt>
                <c:pt idx="137">
                  <c:v>0.47671232876712327</c:v>
                </c:pt>
                <c:pt idx="138">
                  <c:v>1.0547945205479452</c:v>
                </c:pt>
                <c:pt idx="139">
                  <c:v>0.30958904109589247</c:v>
                </c:pt>
                <c:pt idx="140">
                  <c:v>1.189041095890411</c:v>
                </c:pt>
                <c:pt idx="141">
                  <c:v>1.1287671232876721</c:v>
                </c:pt>
                <c:pt idx="142">
                  <c:v>1.2904109589041095</c:v>
                </c:pt>
                <c:pt idx="143">
                  <c:v>0.78904109589041094</c:v>
                </c:pt>
                <c:pt idx="144">
                  <c:v>0.29041095890411112</c:v>
                </c:pt>
                <c:pt idx="146">
                  <c:v>1.32054794520548</c:v>
                </c:pt>
                <c:pt idx="147">
                  <c:v>0.69041095890410953</c:v>
                </c:pt>
                <c:pt idx="148">
                  <c:v>1.0219178082191778</c:v>
                </c:pt>
                <c:pt idx="149">
                  <c:v>1.2410958904109526</c:v>
                </c:pt>
                <c:pt idx="150">
                  <c:v>0.74794520547945709</c:v>
                </c:pt>
                <c:pt idx="151">
                  <c:v>0.6630136986301407</c:v>
                </c:pt>
                <c:pt idx="152">
                  <c:v>1.0356164383561639</c:v>
                </c:pt>
                <c:pt idx="153">
                  <c:v>0.51232876712328768</c:v>
                </c:pt>
                <c:pt idx="154">
                  <c:v>0.73972602739726023</c:v>
                </c:pt>
                <c:pt idx="155">
                  <c:v>0.6630136986301407</c:v>
                </c:pt>
                <c:pt idx="156">
                  <c:v>0.89041095890410948</c:v>
                </c:pt>
                <c:pt idx="157">
                  <c:v>0.80273972602739763</c:v>
                </c:pt>
                <c:pt idx="158">
                  <c:v>0.66575342465753851</c:v>
                </c:pt>
                <c:pt idx="159">
                  <c:v>0.58904109589041098</c:v>
                </c:pt>
                <c:pt idx="160">
                  <c:v>0.6328767123287723</c:v>
                </c:pt>
                <c:pt idx="161">
                  <c:v>0.75342465753425014</c:v>
                </c:pt>
                <c:pt idx="162">
                  <c:v>1.0191780821917809</c:v>
                </c:pt>
                <c:pt idx="163">
                  <c:v>0.4904109589041114</c:v>
                </c:pt>
                <c:pt idx="164">
                  <c:v>0.58082191780821912</c:v>
                </c:pt>
                <c:pt idx="165">
                  <c:v>1.3452054794520547</c:v>
                </c:pt>
                <c:pt idx="166">
                  <c:v>0.58630136986301018</c:v>
                </c:pt>
                <c:pt idx="167">
                  <c:v>0.72602739726027465</c:v>
                </c:pt>
                <c:pt idx="168">
                  <c:v>0.62465753424658088</c:v>
                </c:pt>
                <c:pt idx="169">
                  <c:v>0.7095890410958906</c:v>
                </c:pt>
                <c:pt idx="170">
                  <c:v>0.59726027397259951</c:v>
                </c:pt>
                <c:pt idx="171">
                  <c:v>0.68767123287671639</c:v>
                </c:pt>
                <c:pt idx="173">
                  <c:v>0.6054794520548008</c:v>
                </c:pt>
                <c:pt idx="174">
                  <c:v>0.56438356164383552</c:v>
                </c:pt>
                <c:pt idx="175">
                  <c:v>0.93424657534246558</c:v>
                </c:pt>
                <c:pt idx="176">
                  <c:v>1.306849315068487</c:v>
                </c:pt>
                <c:pt idx="177">
                  <c:v>1.1150684931506838</c:v>
                </c:pt>
                <c:pt idx="178">
                  <c:v>0.8794520547945206</c:v>
                </c:pt>
                <c:pt idx="179">
                  <c:v>0.55890410958904113</c:v>
                </c:pt>
                <c:pt idx="180">
                  <c:v>0.57260273972602738</c:v>
                </c:pt>
                <c:pt idx="181">
                  <c:v>0.67123287671232879</c:v>
                </c:pt>
                <c:pt idx="182">
                  <c:v>0.57534246575342451</c:v>
                </c:pt>
                <c:pt idx="183">
                  <c:v>1.0547945205479452</c:v>
                </c:pt>
                <c:pt idx="185">
                  <c:v>1.2575342465753352</c:v>
                </c:pt>
                <c:pt idx="186">
                  <c:v>0.52328767123287667</c:v>
                </c:pt>
                <c:pt idx="187">
                  <c:v>0.68767123287671639</c:v>
                </c:pt>
                <c:pt idx="188">
                  <c:v>0.90684931506849809</c:v>
                </c:pt>
                <c:pt idx="189">
                  <c:v>0.9013698630136987</c:v>
                </c:pt>
                <c:pt idx="190">
                  <c:v>1.1506849315068592</c:v>
                </c:pt>
                <c:pt idx="191">
                  <c:v>0.53972602739726028</c:v>
                </c:pt>
                <c:pt idx="192">
                  <c:v>0.64109589041096249</c:v>
                </c:pt>
                <c:pt idx="193">
                  <c:v>1.0821917808219179</c:v>
                </c:pt>
                <c:pt idx="194">
                  <c:v>0.51780821917808628</c:v>
                </c:pt>
                <c:pt idx="195">
                  <c:v>0.87671232876712257</c:v>
                </c:pt>
                <c:pt idx="196">
                  <c:v>0.59178082191780756</c:v>
                </c:pt>
                <c:pt idx="197">
                  <c:v>0.99726027397259998</c:v>
                </c:pt>
                <c:pt idx="198">
                  <c:v>0.66849315068493165</c:v>
                </c:pt>
                <c:pt idx="199">
                  <c:v>0.6328767123287723</c:v>
                </c:pt>
                <c:pt idx="200">
                  <c:v>0.63013698630136949</c:v>
                </c:pt>
                <c:pt idx="201">
                  <c:v>0.63013698630136949</c:v>
                </c:pt>
                <c:pt idx="202">
                  <c:v>0.68767123287671639</c:v>
                </c:pt>
                <c:pt idx="203">
                  <c:v>1.0520547945205481</c:v>
                </c:pt>
                <c:pt idx="204">
                  <c:v>0.9397260273972603</c:v>
                </c:pt>
                <c:pt idx="205">
                  <c:v>1.0136986301369801</c:v>
                </c:pt>
                <c:pt idx="206">
                  <c:v>1.1287671232876721</c:v>
                </c:pt>
                <c:pt idx="207">
                  <c:v>0.8246575342465795</c:v>
                </c:pt>
                <c:pt idx="209">
                  <c:v>0.75890410958904164</c:v>
                </c:pt>
                <c:pt idx="210">
                  <c:v>1.2246575342465869</c:v>
                </c:pt>
                <c:pt idx="211">
                  <c:v>0.57534246575342451</c:v>
                </c:pt>
                <c:pt idx="212">
                  <c:v>0.51506849315068493</c:v>
                </c:pt>
                <c:pt idx="213">
                  <c:v>0.54520547945205478</c:v>
                </c:pt>
                <c:pt idx="214">
                  <c:v>0.56164383561644193</c:v>
                </c:pt>
                <c:pt idx="215">
                  <c:v>0.8191780821917839</c:v>
                </c:pt>
                <c:pt idx="216">
                  <c:v>0.72328767123287674</c:v>
                </c:pt>
                <c:pt idx="217">
                  <c:v>0.87671232876712257</c:v>
                </c:pt>
                <c:pt idx="218">
                  <c:v>0.48219178082191783</c:v>
                </c:pt>
                <c:pt idx="219">
                  <c:v>1.1945205479452061</c:v>
                </c:pt>
                <c:pt idx="220">
                  <c:v>0.6328767123287723</c:v>
                </c:pt>
                <c:pt idx="221">
                  <c:v>0.86575342465753735</c:v>
                </c:pt>
                <c:pt idx="222">
                  <c:v>0.77534246575342469</c:v>
                </c:pt>
                <c:pt idx="223">
                  <c:v>1.0958904109589038</c:v>
                </c:pt>
                <c:pt idx="224">
                  <c:v>0.64109589041096249</c:v>
                </c:pt>
                <c:pt idx="226">
                  <c:v>0.57808219178081877</c:v>
                </c:pt>
                <c:pt idx="227">
                  <c:v>0.53698630136986258</c:v>
                </c:pt>
                <c:pt idx="228">
                  <c:v>0.92876712328767119</c:v>
                </c:pt>
                <c:pt idx="229">
                  <c:v>0.59178082191780756</c:v>
                </c:pt>
                <c:pt idx="230">
                  <c:v>0.86027397260273974</c:v>
                </c:pt>
                <c:pt idx="231">
                  <c:v>0.80273972602739763</c:v>
                </c:pt>
                <c:pt idx="232">
                  <c:v>0.62191780821918297</c:v>
                </c:pt>
                <c:pt idx="233">
                  <c:v>1.1397260273972598</c:v>
                </c:pt>
                <c:pt idx="234">
                  <c:v>0.84383561643836236</c:v>
                </c:pt>
                <c:pt idx="235">
                  <c:v>0.85479452054794525</c:v>
                </c:pt>
                <c:pt idx="236">
                  <c:v>0.841095890410962</c:v>
                </c:pt>
                <c:pt idx="237">
                  <c:v>0.64931506849315379</c:v>
                </c:pt>
                <c:pt idx="238">
                  <c:v>0.66575342465753851</c:v>
                </c:pt>
                <c:pt idx="239">
                  <c:v>0.54520547945205478</c:v>
                </c:pt>
                <c:pt idx="240">
                  <c:v>0.60000000000000064</c:v>
                </c:pt>
                <c:pt idx="241">
                  <c:v>0.8849315068493151</c:v>
                </c:pt>
                <c:pt idx="242">
                  <c:v>0.39178082191781233</c:v>
                </c:pt>
                <c:pt idx="243">
                  <c:v>1.958904109589042</c:v>
                </c:pt>
                <c:pt idx="244">
                  <c:v>0.68219178082191756</c:v>
                </c:pt>
                <c:pt idx="245">
                  <c:v>0.89041095890410948</c:v>
                </c:pt>
                <c:pt idx="246">
                  <c:v>0.60273972602740034</c:v>
                </c:pt>
                <c:pt idx="247">
                  <c:v>0.84383561643836236</c:v>
                </c:pt>
                <c:pt idx="248">
                  <c:v>0.52602739726027392</c:v>
                </c:pt>
                <c:pt idx="249">
                  <c:v>0.60821917808219184</c:v>
                </c:pt>
                <c:pt idx="250">
                  <c:v>0.8191780821917839</c:v>
                </c:pt>
                <c:pt idx="251">
                  <c:v>0.7095890410958906</c:v>
                </c:pt>
                <c:pt idx="253">
                  <c:v>0.55342465753424663</c:v>
                </c:pt>
                <c:pt idx="254">
                  <c:v>0.85205479452055077</c:v>
                </c:pt>
                <c:pt idx="255">
                  <c:v>0.41369863013698627</c:v>
                </c:pt>
                <c:pt idx="256">
                  <c:v>0.71780821917808846</c:v>
                </c:pt>
                <c:pt idx="257">
                  <c:v>0.56164383561644193</c:v>
                </c:pt>
                <c:pt idx="258">
                  <c:v>0.45479452054794522</c:v>
                </c:pt>
                <c:pt idx="259">
                  <c:v>0.61095890410959408</c:v>
                </c:pt>
                <c:pt idx="260">
                  <c:v>0.49863013698630126</c:v>
                </c:pt>
                <c:pt idx="261">
                  <c:v>0.55616438356164111</c:v>
                </c:pt>
                <c:pt idx="262">
                  <c:v>0.9369863013698625</c:v>
                </c:pt>
                <c:pt idx="263">
                  <c:v>0.64657534246575465</c:v>
                </c:pt>
                <c:pt idx="264">
                  <c:v>0.73972602739726023</c:v>
                </c:pt>
                <c:pt idx="265">
                  <c:v>0.58082191780821912</c:v>
                </c:pt>
                <c:pt idx="266">
                  <c:v>0.57260273972602738</c:v>
                </c:pt>
                <c:pt idx="267">
                  <c:v>0.73150684931506849</c:v>
                </c:pt>
                <c:pt idx="268">
                  <c:v>0.7424657534246577</c:v>
                </c:pt>
                <c:pt idx="269">
                  <c:v>0.56986301369863324</c:v>
                </c:pt>
                <c:pt idx="270">
                  <c:v>0.49589041095890596</c:v>
                </c:pt>
                <c:pt idx="271">
                  <c:v>0.53424657534246556</c:v>
                </c:pt>
                <c:pt idx="272">
                  <c:v>0.53150684931506542</c:v>
                </c:pt>
                <c:pt idx="273">
                  <c:v>0.45753424657534225</c:v>
                </c:pt>
                <c:pt idx="274">
                  <c:v>0.67671232876712328</c:v>
                </c:pt>
                <c:pt idx="275">
                  <c:v>0.6328767123287723</c:v>
                </c:pt>
                <c:pt idx="276">
                  <c:v>0.26575342465753271</c:v>
                </c:pt>
                <c:pt idx="277">
                  <c:v>0.53698630136986258</c:v>
                </c:pt>
                <c:pt idx="278">
                  <c:v>0.53150684931506542</c:v>
                </c:pt>
                <c:pt idx="279">
                  <c:v>2.8739726027397237</c:v>
                </c:pt>
                <c:pt idx="280">
                  <c:v>0.36438356164383873</c:v>
                </c:pt>
                <c:pt idx="281">
                  <c:v>0.53972602739726028</c:v>
                </c:pt>
                <c:pt idx="282">
                  <c:v>0.45205479452054792</c:v>
                </c:pt>
                <c:pt idx="283">
                  <c:v>0.43561643835616437</c:v>
                </c:pt>
                <c:pt idx="284">
                  <c:v>0.73150684931506849</c:v>
                </c:pt>
                <c:pt idx="285">
                  <c:v>0.61369863013699211</c:v>
                </c:pt>
                <c:pt idx="286">
                  <c:v>0.46575342465753283</c:v>
                </c:pt>
                <c:pt idx="287">
                  <c:v>0.44109589041095876</c:v>
                </c:pt>
                <c:pt idx="288">
                  <c:v>0.52054794520547942</c:v>
                </c:pt>
                <c:pt idx="289">
                  <c:v>0.53698630136986258</c:v>
                </c:pt>
                <c:pt idx="290">
                  <c:v>0.43013698630136987</c:v>
                </c:pt>
                <c:pt idx="291">
                  <c:v>0.52054794520547942</c:v>
                </c:pt>
                <c:pt idx="292">
                  <c:v>0.4</c:v>
                </c:pt>
                <c:pt idx="293">
                  <c:v>0.63561643835616721</c:v>
                </c:pt>
                <c:pt idx="294">
                  <c:v>0.44383561643835573</c:v>
                </c:pt>
                <c:pt idx="295">
                  <c:v>0.49863013698630126</c:v>
                </c:pt>
                <c:pt idx="296">
                  <c:v>0.49589041095890596</c:v>
                </c:pt>
                <c:pt idx="297">
                  <c:v>0.41369863013698627</c:v>
                </c:pt>
                <c:pt idx="298">
                  <c:v>0.35890410958904423</c:v>
                </c:pt>
                <c:pt idx="299">
                  <c:v>0.49589041095890596</c:v>
                </c:pt>
                <c:pt idx="300">
                  <c:v>0.34794520547945362</c:v>
                </c:pt>
                <c:pt idx="301">
                  <c:v>0.47945205479452052</c:v>
                </c:pt>
                <c:pt idx="302">
                  <c:v>0.46027397260273972</c:v>
                </c:pt>
                <c:pt idx="303">
                  <c:v>0.50684931506849729</c:v>
                </c:pt>
                <c:pt idx="304">
                  <c:v>0.43287671232877023</c:v>
                </c:pt>
                <c:pt idx="305">
                  <c:v>0.41095890410959085</c:v>
                </c:pt>
                <c:pt idx="306">
                  <c:v>0.41917808219178082</c:v>
                </c:pt>
                <c:pt idx="307">
                  <c:v>0.55342465753424663</c:v>
                </c:pt>
                <c:pt idx="308">
                  <c:v>0.44109589041095876</c:v>
                </c:pt>
                <c:pt idx="309">
                  <c:v>0.41369863013698627</c:v>
                </c:pt>
                <c:pt idx="310">
                  <c:v>0.40547945205479452</c:v>
                </c:pt>
                <c:pt idx="311">
                  <c:v>0.39726027397260683</c:v>
                </c:pt>
                <c:pt idx="314">
                  <c:v>0.38082191780822194</c:v>
                </c:pt>
                <c:pt idx="315">
                  <c:v>0.33424657534246993</c:v>
                </c:pt>
                <c:pt idx="316">
                  <c:v>0.35342465753424968</c:v>
                </c:pt>
                <c:pt idx="317">
                  <c:v>0.34520547945205482</c:v>
                </c:pt>
                <c:pt idx="318">
                  <c:v>0.28219178082191776</c:v>
                </c:pt>
                <c:pt idx="319">
                  <c:v>0.27397260273972757</c:v>
                </c:pt>
                <c:pt idx="320">
                  <c:v>0.25753424657534224</c:v>
                </c:pt>
                <c:pt idx="321">
                  <c:v>0.27671232876712326</c:v>
                </c:pt>
                <c:pt idx="322">
                  <c:v>0.24383561643835616</c:v>
                </c:pt>
                <c:pt idx="323">
                  <c:v>0.15890410958904241</c:v>
                </c:pt>
                <c:pt idx="324">
                  <c:v>0.14246575342465753</c:v>
                </c:pt>
                <c:pt idx="325">
                  <c:v>0.18082191780821918</c:v>
                </c:pt>
                <c:pt idx="326">
                  <c:v>1.1863013698630207</c:v>
                </c:pt>
                <c:pt idx="327">
                  <c:v>0.13424657534246656</c:v>
                </c:pt>
                <c:pt idx="328">
                  <c:v>0.12328767123287672</c:v>
                </c:pt>
                <c:pt idx="329">
                  <c:v>0.34520547945205482</c:v>
                </c:pt>
                <c:pt idx="331">
                  <c:v>0.21917808219178159</c:v>
                </c:pt>
                <c:pt idx="332">
                  <c:v>1.0958904109589039E-2</c:v>
                </c:pt>
                <c:pt idx="333">
                  <c:v>1.1972602739726028</c:v>
                </c:pt>
              </c:numCache>
            </c:numRef>
          </c:yVal>
        </c:ser>
        <c:axId val="84349696"/>
        <c:axId val="84351232"/>
      </c:scatterChart>
      <c:valAx>
        <c:axId val="84349696"/>
        <c:scaling>
          <c:orientation val="minMax"/>
          <c:min val="38800"/>
        </c:scaling>
        <c:axPos val="b"/>
        <c:numFmt formatCode="yyyy/m/d" sourceLinked="1"/>
        <c:majorTickMark val="none"/>
        <c:tickLblPos val="nextTo"/>
        <c:txPr>
          <a:bodyPr rot="0" vert="horz"/>
          <a:lstStyle/>
          <a:p>
            <a:pPr>
              <a:defRPr/>
            </a:pPr>
            <a:endParaRPr lang="zh-CN"/>
          </a:p>
        </c:txPr>
        <c:crossAx val="84351232"/>
        <c:crosses val="autoZero"/>
        <c:crossBetween val="midCat"/>
        <c:majorUnit val="300"/>
      </c:valAx>
      <c:valAx>
        <c:axId val="84351232"/>
        <c:scaling>
          <c:orientation val="minMax"/>
        </c:scaling>
        <c:axPos val="l"/>
        <c:majorGridlines/>
        <c:title>
          <c:tx>
            <c:rich>
              <a:bodyPr/>
              <a:lstStyle/>
              <a:p>
                <a:pPr>
                  <a:defRPr/>
                </a:pPr>
                <a:r>
                  <a:rPr lang="zh-CN"/>
                  <a:t>间隔时间</a:t>
                </a:r>
              </a:p>
            </c:rich>
          </c:tx>
          <c:layout>
            <c:manualLayout>
              <c:xMode val="edge"/>
              <c:yMode val="edge"/>
              <c:x val="1.6043171838888409E-2"/>
              <c:y val="0.38658552243517647"/>
            </c:manualLayout>
          </c:layout>
        </c:title>
        <c:numFmt formatCode="General" sourceLinked="1"/>
        <c:tickLblPos val="nextTo"/>
        <c:crossAx val="84349696"/>
        <c:crosses val="autoZero"/>
        <c:crossBetween val="midCat"/>
      </c:valAx>
    </c:plotArea>
    <c:plotVisOnly val="1"/>
    <c:dispBlanksAs val="gap"/>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scatterChart>
        <c:scatterStyle val="lineMarker"/>
        <c:ser>
          <c:idx val="0"/>
          <c:order val="0"/>
          <c:tx>
            <c:strRef>
              <c:f>draw!$B$1</c:f>
              <c:strCache>
                <c:ptCount val="1"/>
                <c:pt idx="0">
                  <c:v>大股东</c:v>
                </c:pt>
              </c:strCache>
            </c:strRef>
          </c:tx>
          <c:spPr>
            <a:ln w="28575">
              <a:noFill/>
            </a:ln>
          </c:spPr>
          <c:xVal>
            <c:strRef>
              <c:f>draw!$A$2:$A$335</c:f>
              <c:strCache>
                <c:ptCount val="289"/>
                <c:pt idx="0">
                  <c:v>20060518</c:v>
                </c:pt>
                <c:pt idx="1">
                  <c:v>20060610</c:v>
                </c:pt>
                <c:pt idx="2">
                  <c:v>20060617</c:v>
                </c:pt>
                <c:pt idx="3">
                  <c:v>20060622</c:v>
                </c:pt>
                <c:pt idx="4">
                  <c:v>20060622</c:v>
                </c:pt>
                <c:pt idx="5">
                  <c:v>20060705</c:v>
                </c:pt>
                <c:pt idx="6">
                  <c:v>20060706</c:v>
                </c:pt>
                <c:pt idx="7">
                  <c:v>20060708</c:v>
                </c:pt>
                <c:pt idx="8">
                  <c:v>20060818</c:v>
                </c:pt>
                <c:pt idx="9">
                  <c:v>20060824</c:v>
                </c:pt>
                <c:pt idx="10">
                  <c:v>20060826</c:v>
                </c:pt>
                <c:pt idx="11">
                  <c:v>20060830</c:v>
                </c:pt>
                <c:pt idx="12">
                  <c:v>20060913</c:v>
                </c:pt>
                <c:pt idx="13">
                  <c:v>20060922</c:v>
                </c:pt>
                <c:pt idx="14">
                  <c:v>20060929</c:v>
                </c:pt>
                <c:pt idx="15">
                  <c:v>20060929</c:v>
                </c:pt>
                <c:pt idx="16">
                  <c:v>20061012</c:v>
                </c:pt>
                <c:pt idx="17">
                  <c:v>20061013</c:v>
                </c:pt>
                <c:pt idx="18">
                  <c:v>20061019</c:v>
                </c:pt>
                <c:pt idx="19">
                  <c:v>20061024</c:v>
                </c:pt>
                <c:pt idx="20">
                  <c:v>20061024</c:v>
                </c:pt>
                <c:pt idx="21">
                  <c:v>20061031</c:v>
                </c:pt>
                <c:pt idx="22">
                  <c:v>20061102</c:v>
                </c:pt>
                <c:pt idx="23">
                  <c:v>20061103</c:v>
                </c:pt>
                <c:pt idx="24">
                  <c:v>20061109</c:v>
                </c:pt>
                <c:pt idx="25">
                  <c:v>20061120</c:v>
                </c:pt>
                <c:pt idx="26">
                  <c:v>20061121</c:v>
                </c:pt>
                <c:pt idx="27">
                  <c:v>20061123</c:v>
                </c:pt>
                <c:pt idx="28">
                  <c:v>20061201</c:v>
                </c:pt>
                <c:pt idx="29">
                  <c:v>20061201</c:v>
                </c:pt>
                <c:pt idx="30">
                  <c:v>20061202</c:v>
                </c:pt>
                <c:pt idx="31">
                  <c:v>20061208</c:v>
                </c:pt>
                <c:pt idx="32">
                  <c:v>20061208</c:v>
                </c:pt>
                <c:pt idx="33">
                  <c:v>20061209</c:v>
                </c:pt>
                <c:pt idx="34">
                  <c:v>20061214</c:v>
                </c:pt>
                <c:pt idx="35">
                  <c:v>20061220</c:v>
                </c:pt>
                <c:pt idx="36">
                  <c:v>20061226</c:v>
                </c:pt>
                <c:pt idx="37">
                  <c:v>20061226</c:v>
                </c:pt>
                <c:pt idx="38">
                  <c:v>20061227</c:v>
                </c:pt>
                <c:pt idx="39">
                  <c:v>20061228</c:v>
                </c:pt>
                <c:pt idx="40">
                  <c:v>20061229</c:v>
                </c:pt>
                <c:pt idx="41">
                  <c:v>20061229</c:v>
                </c:pt>
                <c:pt idx="42">
                  <c:v>20061230</c:v>
                </c:pt>
                <c:pt idx="43">
                  <c:v>20070110</c:v>
                </c:pt>
                <c:pt idx="44">
                  <c:v>20070117</c:v>
                </c:pt>
                <c:pt idx="45">
                  <c:v>20070120</c:v>
                </c:pt>
                <c:pt idx="46">
                  <c:v>20070123</c:v>
                </c:pt>
                <c:pt idx="47">
                  <c:v>20070124</c:v>
                </c:pt>
                <c:pt idx="48">
                  <c:v>20070124</c:v>
                </c:pt>
                <c:pt idx="49">
                  <c:v>20070125</c:v>
                </c:pt>
                <c:pt idx="50">
                  <c:v>20070127</c:v>
                </c:pt>
                <c:pt idx="51">
                  <c:v>20070203</c:v>
                </c:pt>
                <c:pt idx="52">
                  <c:v>20070203</c:v>
                </c:pt>
                <c:pt idx="53">
                  <c:v>20070203</c:v>
                </c:pt>
                <c:pt idx="54">
                  <c:v>20070214</c:v>
                </c:pt>
                <c:pt idx="55">
                  <c:v>20070215</c:v>
                </c:pt>
                <c:pt idx="56">
                  <c:v>20070301</c:v>
                </c:pt>
                <c:pt idx="57">
                  <c:v>20070302</c:v>
                </c:pt>
                <c:pt idx="58">
                  <c:v>20070302</c:v>
                </c:pt>
                <c:pt idx="59">
                  <c:v>20070305</c:v>
                </c:pt>
                <c:pt idx="60">
                  <c:v>20070312</c:v>
                </c:pt>
                <c:pt idx="61">
                  <c:v>20070313</c:v>
                </c:pt>
                <c:pt idx="62">
                  <c:v>20070322</c:v>
                </c:pt>
                <c:pt idx="63">
                  <c:v>20070324</c:v>
                </c:pt>
                <c:pt idx="64">
                  <c:v>20070326</c:v>
                </c:pt>
                <c:pt idx="65">
                  <c:v>20070328</c:v>
                </c:pt>
                <c:pt idx="66">
                  <c:v>20070403</c:v>
                </c:pt>
                <c:pt idx="67">
                  <c:v>20070404</c:v>
                </c:pt>
                <c:pt idx="68">
                  <c:v>20070405</c:v>
                </c:pt>
                <c:pt idx="69">
                  <c:v>20070406</c:v>
                </c:pt>
                <c:pt idx="70">
                  <c:v>20070410</c:v>
                </c:pt>
                <c:pt idx="71">
                  <c:v>20070416</c:v>
                </c:pt>
                <c:pt idx="72">
                  <c:v>20070419</c:v>
                </c:pt>
                <c:pt idx="73">
                  <c:v>20070424</c:v>
                </c:pt>
                <c:pt idx="74">
                  <c:v>20070426</c:v>
                </c:pt>
                <c:pt idx="75">
                  <c:v>20070426</c:v>
                </c:pt>
                <c:pt idx="76">
                  <c:v>20070427</c:v>
                </c:pt>
                <c:pt idx="77">
                  <c:v>20070508</c:v>
                </c:pt>
                <c:pt idx="78">
                  <c:v>20070511</c:v>
                </c:pt>
                <c:pt idx="79">
                  <c:v>20070517</c:v>
                </c:pt>
                <c:pt idx="80">
                  <c:v>20070522</c:v>
                </c:pt>
                <c:pt idx="81">
                  <c:v>20070523</c:v>
                </c:pt>
                <c:pt idx="82">
                  <c:v>20070524</c:v>
                </c:pt>
                <c:pt idx="83">
                  <c:v>20070529</c:v>
                </c:pt>
                <c:pt idx="84">
                  <c:v>20070529</c:v>
                </c:pt>
                <c:pt idx="85">
                  <c:v>20070602</c:v>
                </c:pt>
                <c:pt idx="86">
                  <c:v>20070607</c:v>
                </c:pt>
                <c:pt idx="87">
                  <c:v>20070611</c:v>
                </c:pt>
                <c:pt idx="88">
                  <c:v>20070614</c:v>
                </c:pt>
                <c:pt idx="89">
                  <c:v>20070615</c:v>
                </c:pt>
                <c:pt idx="90">
                  <c:v>20070627</c:v>
                </c:pt>
                <c:pt idx="91">
                  <c:v>20070630</c:v>
                </c:pt>
                <c:pt idx="92">
                  <c:v>20070707</c:v>
                </c:pt>
                <c:pt idx="93">
                  <c:v>20070710</c:v>
                </c:pt>
                <c:pt idx="94">
                  <c:v>20070719</c:v>
                </c:pt>
                <c:pt idx="95">
                  <c:v>20070720</c:v>
                </c:pt>
                <c:pt idx="96">
                  <c:v>20070726</c:v>
                </c:pt>
                <c:pt idx="97">
                  <c:v>20070727</c:v>
                </c:pt>
                <c:pt idx="98">
                  <c:v>20070727</c:v>
                </c:pt>
                <c:pt idx="99">
                  <c:v>20070803</c:v>
                </c:pt>
                <c:pt idx="100">
                  <c:v>20070804</c:v>
                </c:pt>
                <c:pt idx="101">
                  <c:v>20070810</c:v>
                </c:pt>
                <c:pt idx="102">
                  <c:v>20070813</c:v>
                </c:pt>
                <c:pt idx="103">
                  <c:v>20070814</c:v>
                </c:pt>
                <c:pt idx="104">
                  <c:v>20070818</c:v>
                </c:pt>
                <c:pt idx="105">
                  <c:v>20070821</c:v>
                </c:pt>
                <c:pt idx="106">
                  <c:v>20070822</c:v>
                </c:pt>
                <c:pt idx="107">
                  <c:v>20070822</c:v>
                </c:pt>
                <c:pt idx="108">
                  <c:v>20070827</c:v>
                </c:pt>
                <c:pt idx="109">
                  <c:v>20070901</c:v>
                </c:pt>
                <c:pt idx="110">
                  <c:v>20070905</c:v>
                </c:pt>
                <c:pt idx="111">
                  <c:v>20070905</c:v>
                </c:pt>
                <c:pt idx="112">
                  <c:v>20070913</c:v>
                </c:pt>
                <c:pt idx="113">
                  <c:v>20070913</c:v>
                </c:pt>
                <c:pt idx="114">
                  <c:v>20070913</c:v>
                </c:pt>
                <c:pt idx="115">
                  <c:v>20070918</c:v>
                </c:pt>
                <c:pt idx="116">
                  <c:v>20070920</c:v>
                </c:pt>
                <c:pt idx="117">
                  <c:v>20070920</c:v>
                </c:pt>
                <c:pt idx="118">
                  <c:v>20070925</c:v>
                </c:pt>
                <c:pt idx="119">
                  <c:v>20070926</c:v>
                </c:pt>
                <c:pt idx="120">
                  <c:v>20070928</c:v>
                </c:pt>
                <c:pt idx="121">
                  <c:v>20070928</c:v>
                </c:pt>
                <c:pt idx="122">
                  <c:v>20071011</c:v>
                </c:pt>
                <c:pt idx="123">
                  <c:v>20071012</c:v>
                </c:pt>
                <c:pt idx="124">
                  <c:v>20071012</c:v>
                </c:pt>
                <c:pt idx="125">
                  <c:v>20071016</c:v>
                </c:pt>
                <c:pt idx="126">
                  <c:v>20071016</c:v>
                </c:pt>
                <c:pt idx="127">
                  <c:v>20071017</c:v>
                </c:pt>
                <c:pt idx="128">
                  <c:v>20071017</c:v>
                </c:pt>
                <c:pt idx="129">
                  <c:v>20071018</c:v>
                </c:pt>
                <c:pt idx="130">
                  <c:v>20071019</c:v>
                </c:pt>
                <c:pt idx="131">
                  <c:v>20071020</c:v>
                </c:pt>
                <c:pt idx="132">
                  <c:v>20071026</c:v>
                </c:pt>
                <c:pt idx="133">
                  <c:v>20071026</c:v>
                </c:pt>
                <c:pt idx="134">
                  <c:v>20071101</c:v>
                </c:pt>
                <c:pt idx="135">
                  <c:v>20071101</c:v>
                </c:pt>
                <c:pt idx="136">
                  <c:v>20071102</c:v>
                </c:pt>
                <c:pt idx="137">
                  <c:v>20071102</c:v>
                </c:pt>
                <c:pt idx="138">
                  <c:v>20071103</c:v>
                </c:pt>
                <c:pt idx="139">
                  <c:v>20071108</c:v>
                </c:pt>
                <c:pt idx="140">
                  <c:v>20071109</c:v>
                </c:pt>
                <c:pt idx="141">
                  <c:v>20071112</c:v>
                </c:pt>
                <c:pt idx="142">
                  <c:v>20071114</c:v>
                </c:pt>
                <c:pt idx="143">
                  <c:v>20071115</c:v>
                </c:pt>
                <c:pt idx="144">
                  <c:v>20071119</c:v>
                </c:pt>
                <c:pt idx="145">
                  <c:v>20071121</c:v>
                </c:pt>
                <c:pt idx="146">
                  <c:v>20071122</c:v>
                </c:pt>
                <c:pt idx="147">
                  <c:v>20071128</c:v>
                </c:pt>
                <c:pt idx="148">
                  <c:v>20071205</c:v>
                </c:pt>
                <c:pt idx="149">
                  <c:v>20071206</c:v>
                </c:pt>
                <c:pt idx="150">
                  <c:v>20071208</c:v>
                </c:pt>
                <c:pt idx="151">
                  <c:v>20071218</c:v>
                </c:pt>
                <c:pt idx="152">
                  <c:v>20071219</c:v>
                </c:pt>
                <c:pt idx="153">
                  <c:v>20071219</c:v>
                </c:pt>
                <c:pt idx="154">
                  <c:v>20071220</c:v>
                </c:pt>
                <c:pt idx="155">
                  <c:v>20071221</c:v>
                </c:pt>
                <c:pt idx="156">
                  <c:v>20071221</c:v>
                </c:pt>
                <c:pt idx="157">
                  <c:v>20071226</c:v>
                </c:pt>
                <c:pt idx="158">
                  <c:v>20071228</c:v>
                </c:pt>
                <c:pt idx="159">
                  <c:v>20071229</c:v>
                </c:pt>
                <c:pt idx="160">
                  <c:v>20071229</c:v>
                </c:pt>
                <c:pt idx="161">
                  <c:v>20080108</c:v>
                </c:pt>
                <c:pt idx="162">
                  <c:v>20080109</c:v>
                </c:pt>
                <c:pt idx="163">
                  <c:v>20080110</c:v>
                </c:pt>
                <c:pt idx="164">
                  <c:v>20080111</c:v>
                </c:pt>
                <c:pt idx="165">
                  <c:v>20080114</c:v>
                </c:pt>
                <c:pt idx="166">
                  <c:v>20080114</c:v>
                </c:pt>
                <c:pt idx="167">
                  <c:v>20080115</c:v>
                </c:pt>
                <c:pt idx="168">
                  <c:v>20080117</c:v>
                </c:pt>
                <c:pt idx="169">
                  <c:v>20080118</c:v>
                </c:pt>
                <c:pt idx="170">
                  <c:v>20080118</c:v>
                </c:pt>
                <c:pt idx="171">
                  <c:v>20080119</c:v>
                </c:pt>
                <c:pt idx="172">
                  <c:v>20080124</c:v>
                </c:pt>
                <c:pt idx="173">
                  <c:v>20080125</c:v>
                </c:pt>
                <c:pt idx="174">
                  <c:v>20080126</c:v>
                </c:pt>
                <c:pt idx="175">
                  <c:v>20080131</c:v>
                </c:pt>
                <c:pt idx="176">
                  <c:v>20080131</c:v>
                </c:pt>
                <c:pt idx="177">
                  <c:v>20080201</c:v>
                </c:pt>
                <c:pt idx="178">
                  <c:v>20080202</c:v>
                </c:pt>
                <c:pt idx="179">
                  <c:v>20080205</c:v>
                </c:pt>
                <c:pt idx="180">
                  <c:v>20080205</c:v>
                </c:pt>
                <c:pt idx="181">
                  <c:v>20080213</c:v>
                </c:pt>
                <c:pt idx="182">
                  <c:v>20080218</c:v>
                </c:pt>
                <c:pt idx="183">
                  <c:v>20080219</c:v>
                </c:pt>
                <c:pt idx="184">
                  <c:v>20080219</c:v>
                </c:pt>
                <c:pt idx="185">
                  <c:v>20080221</c:v>
                </c:pt>
                <c:pt idx="186">
                  <c:v>20080222</c:v>
                </c:pt>
                <c:pt idx="187">
                  <c:v>20080222</c:v>
                </c:pt>
                <c:pt idx="188">
                  <c:v>20080226</c:v>
                </c:pt>
                <c:pt idx="189">
                  <c:v>20080228</c:v>
                </c:pt>
                <c:pt idx="190">
                  <c:v>20080301</c:v>
                </c:pt>
                <c:pt idx="191">
                  <c:v>20080306</c:v>
                </c:pt>
                <c:pt idx="192">
                  <c:v>20080307</c:v>
                </c:pt>
                <c:pt idx="193">
                  <c:v>20080308</c:v>
                </c:pt>
                <c:pt idx="194">
                  <c:v>20080311</c:v>
                </c:pt>
                <c:pt idx="195">
                  <c:v>20080314</c:v>
                </c:pt>
                <c:pt idx="196">
                  <c:v>20080327</c:v>
                </c:pt>
                <c:pt idx="197">
                  <c:v>20080328</c:v>
                </c:pt>
                <c:pt idx="198">
                  <c:v>20080329</c:v>
                </c:pt>
                <c:pt idx="199">
                  <c:v>20080401</c:v>
                </c:pt>
                <c:pt idx="200">
                  <c:v>20080403</c:v>
                </c:pt>
                <c:pt idx="201">
                  <c:v>20080403</c:v>
                </c:pt>
                <c:pt idx="202">
                  <c:v>20080411</c:v>
                </c:pt>
                <c:pt idx="203">
                  <c:v>20080415</c:v>
                </c:pt>
                <c:pt idx="204">
                  <c:v>20080417</c:v>
                </c:pt>
                <c:pt idx="205">
                  <c:v>20080417</c:v>
                </c:pt>
                <c:pt idx="206">
                  <c:v>20080424</c:v>
                </c:pt>
                <c:pt idx="207">
                  <c:v>20080516</c:v>
                </c:pt>
                <c:pt idx="208">
                  <c:v>20080516</c:v>
                </c:pt>
                <c:pt idx="209">
                  <c:v>20080516</c:v>
                </c:pt>
                <c:pt idx="210">
                  <c:v>20080522</c:v>
                </c:pt>
                <c:pt idx="211">
                  <c:v>20080523</c:v>
                </c:pt>
                <c:pt idx="212">
                  <c:v>20080524</c:v>
                </c:pt>
                <c:pt idx="213">
                  <c:v>20080529</c:v>
                </c:pt>
                <c:pt idx="214">
                  <c:v>20080530</c:v>
                </c:pt>
                <c:pt idx="215">
                  <c:v>20080530</c:v>
                </c:pt>
                <c:pt idx="216">
                  <c:v>20080603</c:v>
                </c:pt>
                <c:pt idx="217">
                  <c:v>20080607</c:v>
                </c:pt>
                <c:pt idx="218">
                  <c:v>20080614</c:v>
                </c:pt>
                <c:pt idx="219">
                  <c:v>20080616</c:v>
                </c:pt>
                <c:pt idx="220">
                  <c:v>20080616</c:v>
                </c:pt>
                <c:pt idx="221">
                  <c:v>20080624</c:v>
                </c:pt>
                <c:pt idx="222">
                  <c:v>20080627</c:v>
                </c:pt>
                <c:pt idx="223">
                  <c:v>20080630</c:v>
                </c:pt>
                <c:pt idx="224">
                  <c:v>20080702</c:v>
                </c:pt>
                <c:pt idx="225">
                  <c:v>20080708</c:v>
                </c:pt>
                <c:pt idx="226">
                  <c:v>20080708</c:v>
                </c:pt>
                <c:pt idx="227">
                  <c:v>20080712</c:v>
                </c:pt>
                <c:pt idx="228">
                  <c:v>20080716</c:v>
                </c:pt>
                <c:pt idx="229">
                  <c:v>20080717</c:v>
                </c:pt>
                <c:pt idx="230">
                  <c:v>20080722</c:v>
                </c:pt>
                <c:pt idx="231">
                  <c:v>20080801</c:v>
                </c:pt>
                <c:pt idx="232">
                  <c:v>20080807</c:v>
                </c:pt>
                <c:pt idx="233">
                  <c:v>20080808</c:v>
                </c:pt>
                <c:pt idx="234">
                  <c:v>20080822</c:v>
                </c:pt>
                <c:pt idx="235">
                  <c:v>20080825</c:v>
                </c:pt>
                <c:pt idx="236">
                  <c:v>20080826</c:v>
                </c:pt>
                <c:pt idx="237">
                  <c:v>20080830</c:v>
                </c:pt>
                <c:pt idx="238">
                  <c:v>20081008</c:v>
                </c:pt>
                <c:pt idx="239">
                  <c:v>20081011</c:v>
                </c:pt>
                <c:pt idx="240">
                  <c:v>20081022</c:v>
                </c:pt>
                <c:pt idx="241">
                  <c:v>20081110</c:v>
                </c:pt>
                <c:pt idx="242">
                  <c:v>20081111</c:v>
                </c:pt>
                <c:pt idx="243">
                  <c:v>20081117</c:v>
                </c:pt>
                <c:pt idx="244">
                  <c:v>20081119</c:v>
                </c:pt>
                <c:pt idx="245">
                  <c:v>20081126</c:v>
                </c:pt>
                <c:pt idx="246">
                  <c:v>20081126</c:v>
                </c:pt>
                <c:pt idx="247">
                  <c:v>20081129</c:v>
                </c:pt>
                <c:pt idx="248">
                  <c:v>20081203</c:v>
                </c:pt>
                <c:pt idx="249">
                  <c:v>20081205</c:v>
                </c:pt>
                <c:pt idx="250">
                  <c:v>20081209</c:v>
                </c:pt>
                <c:pt idx="251">
                  <c:v>20081217</c:v>
                </c:pt>
                <c:pt idx="252">
                  <c:v>20081223</c:v>
                </c:pt>
                <c:pt idx="253">
                  <c:v>20081224</c:v>
                </c:pt>
                <c:pt idx="254">
                  <c:v>20081226</c:v>
                </c:pt>
                <c:pt idx="255">
                  <c:v>20081229</c:v>
                </c:pt>
                <c:pt idx="256">
                  <c:v>20081230</c:v>
                </c:pt>
                <c:pt idx="257">
                  <c:v>20081230</c:v>
                </c:pt>
                <c:pt idx="258">
                  <c:v>20081231</c:v>
                </c:pt>
                <c:pt idx="259">
                  <c:v>20081231</c:v>
                </c:pt>
                <c:pt idx="260">
                  <c:v>20081231</c:v>
                </c:pt>
                <c:pt idx="261">
                  <c:v>20090108</c:v>
                </c:pt>
                <c:pt idx="262">
                  <c:v>20090113</c:v>
                </c:pt>
                <c:pt idx="263">
                  <c:v>20090115</c:v>
                </c:pt>
                <c:pt idx="264">
                  <c:v>20090116</c:v>
                </c:pt>
                <c:pt idx="265">
                  <c:v>20090117</c:v>
                </c:pt>
                <c:pt idx="266">
                  <c:v>20090207</c:v>
                </c:pt>
                <c:pt idx="267">
                  <c:v>20090211</c:v>
                </c:pt>
                <c:pt idx="268">
                  <c:v>20090212</c:v>
                </c:pt>
                <c:pt idx="269">
                  <c:v>20090217</c:v>
                </c:pt>
                <c:pt idx="270">
                  <c:v>20090218</c:v>
                </c:pt>
                <c:pt idx="271">
                  <c:v>20090219</c:v>
                </c:pt>
                <c:pt idx="272">
                  <c:v>20090304</c:v>
                </c:pt>
                <c:pt idx="273">
                  <c:v>20090306</c:v>
                </c:pt>
                <c:pt idx="274">
                  <c:v>20090306</c:v>
                </c:pt>
                <c:pt idx="275">
                  <c:v>20090319</c:v>
                </c:pt>
                <c:pt idx="276">
                  <c:v>20090328</c:v>
                </c:pt>
                <c:pt idx="277">
                  <c:v>20090331</c:v>
                </c:pt>
                <c:pt idx="278">
                  <c:v>20090401</c:v>
                </c:pt>
                <c:pt idx="279">
                  <c:v>20090411</c:v>
                </c:pt>
                <c:pt idx="280">
                  <c:v>20090411</c:v>
                </c:pt>
                <c:pt idx="281">
                  <c:v>20090414</c:v>
                </c:pt>
                <c:pt idx="282">
                  <c:v>20090416</c:v>
                </c:pt>
                <c:pt idx="283">
                  <c:v>20090417</c:v>
                </c:pt>
                <c:pt idx="284">
                  <c:v>20090421</c:v>
                </c:pt>
                <c:pt idx="285">
                  <c:v>20090422</c:v>
                </c:pt>
                <c:pt idx="286">
                  <c:v>20090424</c:v>
                </c:pt>
                <c:pt idx="287">
                  <c:v>20090428</c:v>
                </c:pt>
                <c:pt idx="288">
                  <c:v>20090504</c:v>
                </c:pt>
              </c:strCache>
            </c:strRef>
          </c:xVal>
          <c:yVal>
            <c:numRef>
              <c:f>draw!$B$2:$B$335</c:f>
              <c:numCache>
                <c:formatCode>General</c:formatCode>
                <c:ptCount val="289"/>
                <c:pt idx="22">
                  <c:v>0.18261105615194168</c:v>
                </c:pt>
                <c:pt idx="29">
                  <c:v>0.5028723085771245</c:v>
                </c:pt>
                <c:pt idx="35">
                  <c:v>0.19076671165748341</c:v>
                </c:pt>
                <c:pt idx="38">
                  <c:v>0.61696542063038806</c:v>
                </c:pt>
                <c:pt idx="42">
                  <c:v>0.6797466728649435</c:v>
                </c:pt>
                <c:pt idx="48">
                  <c:v>0.1259243762779382</c:v>
                </c:pt>
                <c:pt idx="75">
                  <c:v>0.73748589400119591</c:v>
                </c:pt>
                <c:pt idx="78">
                  <c:v>0.73448757698040623</c:v>
                </c:pt>
                <c:pt idx="82">
                  <c:v>0.63254301631580534</c:v>
                </c:pt>
                <c:pt idx="91">
                  <c:v>0.61801216729703656</c:v>
                </c:pt>
                <c:pt idx="103">
                  <c:v>0.6889821618378138</c:v>
                </c:pt>
                <c:pt idx="106">
                  <c:v>0.74875867230786974</c:v>
                </c:pt>
                <c:pt idx="113">
                  <c:v>0.78800696332590958</c:v>
                </c:pt>
                <c:pt idx="115">
                  <c:v>0.7209341891282055</c:v>
                </c:pt>
                <c:pt idx="119">
                  <c:v>0.73228221939195226</c:v>
                </c:pt>
                <c:pt idx="121">
                  <c:v>0.81702105715645934</c:v>
                </c:pt>
                <c:pt idx="123">
                  <c:v>0.64563491900829106</c:v>
                </c:pt>
                <c:pt idx="126">
                  <c:v>0.52543471839092737</c:v>
                </c:pt>
                <c:pt idx="127">
                  <c:v>0.64470960178205861</c:v>
                </c:pt>
                <c:pt idx="129">
                  <c:v>0.67068118895848639</c:v>
                </c:pt>
                <c:pt idx="138">
                  <c:v>0.68126629894416857</c:v>
                </c:pt>
                <c:pt idx="140">
                  <c:v>0.68938062530175137</c:v>
                </c:pt>
                <c:pt idx="149">
                  <c:v>0.60274073929545369</c:v>
                </c:pt>
                <c:pt idx="150">
                  <c:v>0.84566486521487993</c:v>
                </c:pt>
                <c:pt idx="151">
                  <c:v>0.62347316104233708</c:v>
                </c:pt>
                <c:pt idx="156">
                  <c:v>0.56147364051674753</c:v>
                </c:pt>
                <c:pt idx="161">
                  <c:v>0.3370538080335625</c:v>
                </c:pt>
                <c:pt idx="167">
                  <c:v>0.65440211180137098</c:v>
                </c:pt>
                <c:pt idx="169">
                  <c:v>0.49682874225037676</c:v>
                </c:pt>
                <c:pt idx="170">
                  <c:v>0.73250099400912694</c:v>
                </c:pt>
                <c:pt idx="171">
                  <c:v>0.76354035192805469</c:v>
                </c:pt>
                <c:pt idx="178">
                  <c:v>0.89839448498415753</c:v>
                </c:pt>
                <c:pt idx="182">
                  <c:v>0.26410975247917329</c:v>
                </c:pt>
                <c:pt idx="183">
                  <c:v>0.6825027587502891</c:v>
                </c:pt>
                <c:pt idx="194">
                  <c:v>0.47901198895347591</c:v>
                </c:pt>
                <c:pt idx="196">
                  <c:v>0.59113723995919121</c:v>
                </c:pt>
                <c:pt idx="197">
                  <c:v>0.46404182627743251</c:v>
                </c:pt>
                <c:pt idx="200">
                  <c:v>0.25157278192745702</c:v>
                </c:pt>
                <c:pt idx="201">
                  <c:v>0.13110282471463314</c:v>
                </c:pt>
                <c:pt idx="204">
                  <c:v>0.27935277792131075</c:v>
                </c:pt>
                <c:pt idx="205">
                  <c:v>0.50820522832871662</c:v>
                </c:pt>
                <c:pt idx="206">
                  <c:v>0.72555416220110192</c:v>
                </c:pt>
                <c:pt idx="208">
                  <c:v>0.45673956078089428</c:v>
                </c:pt>
                <c:pt idx="209">
                  <c:v>0.36707129793700538</c:v>
                </c:pt>
                <c:pt idx="219">
                  <c:v>-2.6930666779342086E-2</c:v>
                </c:pt>
                <c:pt idx="220">
                  <c:v>-0.13908471660106292</c:v>
                </c:pt>
                <c:pt idx="227">
                  <c:v>0.33868095258889053</c:v>
                </c:pt>
                <c:pt idx="233">
                  <c:v>-0.43422854649549847</c:v>
                </c:pt>
                <c:pt idx="234">
                  <c:v>-5.756630828205278E-2</c:v>
                </c:pt>
                <c:pt idx="237">
                  <c:v>0.16703706579086477</c:v>
                </c:pt>
                <c:pt idx="240">
                  <c:v>-0.83966279676397781</c:v>
                </c:pt>
                <c:pt idx="241">
                  <c:v>0.3233220979664212</c:v>
                </c:pt>
                <c:pt idx="242">
                  <c:v>-0.4444424763412459</c:v>
                </c:pt>
                <c:pt idx="249">
                  <c:v>-0.26079293265589665</c:v>
                </c:pt>
                <c:pt idx="250">
                  <c:v>-8.6684652959020725E-2</c:v>
                </c:pt>
                <c:pt idx="251">
                  <c:v>-1.138754013158191</c:v>
                </c:pt>
                <c:pt idx="253">
                  <c:v>-1.7447834604320267</c:v>
                </c:pt>
                <c:pt idx="260">
                  <c:v>-0.21757903452430752</c:v>
                </c:pt>
                <c:pt idx="263">
                  <c:v>-0.95159926868973088</c:v>
                </c:pt>
                <c:pt idx="265">
                  <c:v>-0.61972042590090681</c:v>
                </c:pt>
                <c:pt idx="270">
                  <c:v>-0.2396446919216888</c:v>
                </c:pt>
                <c:pt idx="275">
                  <c:v>-0.76458789859380683</c:v>
                </c:pt>
                <c:pt idx="285">
                  <c:v>-0.11371262005114709</c:v>
                </c:pt>
              </c:numCache>
            </c:numRef>
          </c:yVal>
        </c:ser>
        <c:ser>
          <c:idx val="1"/>
          <c:order val="1"/>
          <c:tx>
            <c:strRef>
              <c:f>draw!$C$1</c:f>
              <c:strCache>
                <c:ptCount val="1"/>
                <c:pt idx="0">
                  <c:v>机构投资者</c:v>
                </c:pt>
              </c:strCache>
            </c:strRef>
          </c:tx>
          <c:spPr>
            <a:ln w="28575">
              <a:noFill/>
            </a:ln>
          </c:spPr>
          <c:xVal>
            <c:strRef>
              <c:f>draw!$A$2:$A$335</c:f>
              <c:strCache>
                <c:ptCount val="289"/>
                <c:pt idx="0">
                  <c:v>20060518</c:v>
                </c:pt>
                <c:pt idx="1">
                  <c:v>20060610</c:v>
                </c:pt>
                <c:pt idx="2">
                  <c:v>20060617</c:v>
                </c:pt>
                <c:pt idx="3">
                  <c:v>20060622</c:v>
                </c:pt>
                <c:pt idx="4">
                  <c:v>20060622</c:v>
                </c:pt>
                <c:pt idx="5">
                  <c:v>20060705</c:v>
                </c:pt>
                <c:pt idx="6">
                  <c:v>20060706</c:v>
                </c:pt>
                <c:pt idx="7">
                  <c:v>20060708</c:v>
                </c:pt>
                <c:pt idx="8">
                  <c:v>20060818</c:v>
                </c:pt>
                <c:pt idx="9">
                  <c:v>20060824</c:v>
                </c:pt>
                <c:pt idx="10">
                  <c:v>20060826</c:v>
                </c:pt>
                <c:pt idx="11">
                  <c:v>20060830</c:v>
                </c:pt>
                <c:pt idx="12">
                  <c:v>20060913</c:v>
                </c:pt>
                <c:pt idx="13">
                  <c:v>20060922</c:v>
                </c:pt>
                <c:pt idx="14">
                  <c:v>20060929</c:v>
                </c:pt>
                <c:pt idx="15">
                  <c:v>20060929</c:v>
                </c:pt>
                <c:pt idx="16">
                  <c:v>20061012</c:v>
                </c:pt>
                <c:pt idx="17">
                  <c:v>20061013</c:v>
                </c:pt>
                <c:pt idx="18">
                  <c:v>20061019</c:v>
                </c:pt>
                <c:pt idx="19">
                  <c:v>20061024</c:v>
                </c:pt>
                <c:pt idx="20">
                  <c:v>20061024</c:v>
                </c:pt>
                <c:pt idx="21">
                  <c:v>20061031</c:v>
                </c:pt>
                <c:pt idx="22">
                  <c:v>20061102</c:v>
                </c:pt>
                <c:pt idx="23">
                  <c:v>20061103</c:v>
                </c:pt>
                <c:pt idx="24">
                  <c:v>20061109</c:v>
                </c:pt>
                <c:pt idx="25">
                  <c:v>20061120</c:v>
                </c:pt>
                <c:pt idx="26">
                  <c:v>20061121</c:v>
                </c:pt>
                <c:pt idx="27">
                  <c:v>20061123</c:v>
                </c:pt>
                <c:pt idx="28">
                  <c:v>20061201</c:v>
                </c:pt>
                <c:pt idx="29">
                  <c:v>20061201</c:v>
                </c:pt>
                <c:pt idx="30">
                  <c:v>20061202</c:v>
                </c:pt>
                <c:pt idx="31">
                  <c:v>20061208</c:v>
                </c:pt>
                <c:pt idx="32">
                  <c:v>20061208</c:v>
                </c:pt>
                <c:pt idx="33">
                  <c:v>20061209</c:v>
                </c:pt>
                <c:pt idx="34">
                  <c:v>20061214</c:v>
                </c:pt>
                <c:pt idx="35">
                  <c:v>20061220</c:v>
                </c:pt>
                <c:pt idx="36">
                  <c:v>20061226</c:v>
                </c:pt>
                <c:pt idx="37">
                  <c:v>20061226</c:v>
                </c:pt>
                <c:pt idx="38">
                  <c:v>20061227</c:v>
                </c:pt>
                <c:pt idx="39">
                  <c:v>20061228</c:v>
                </c:pt>
                <c:pt idx="40">
                  <c:v>20061229</c:v>
                </c:pt>
                <c:pt idx="41">
                  <c:v>20061229</c:v>
                </c:pt>
                <c:pt idx="42">
                  <c:v>20061230</c:v>
                </c:pt>
                <c:pt idx="43">
                  <c:v>20070110</c:v>
                </c:pt>
                <c:pt idx="44">
                  <c:v>20070117</c:v>
                </c:pt>
                <c:pt idx="45">
                  <c:v>20070120</c:v>
                </c:pt>
                <c:pt idx="46">
                  <c:v>20070123</c:v>
                </c:pt>
                <c:pt idx="47">
                  <c:v>20070124</c:v>
                </c:pt>
                <c:pt idx="48">
                  <c:v>20070124</c:v>
                </c:pt>
                <c:pt idx="49">
                  <c:v>20070125</c:v>
                </c:pt>
                <c:pt idx="50">
                  <c:v>20070127</c:v>
                </c:pt>
                <c:pt idx="51">
                  <c:v>20070203</c:v>
                </c:pt>
                <c:pt idx="52">
                  <c:v>20070203</c:v>
                </c:pt>
                <c:pt idx="53">
                  <c:v>20070203</c:v>
                </c:pt>
                <c:pt idx="54">
                  <c:v>20070214</c:v>
                </c:pt>
                <c:pt idx="55">
                  <c:v>20070215</c:v>
                </c:pt>
                <c:pt idx="56">
                  <c:v>20070301</c:v>
                </c:pt>
                <c:pt idx="57">
                  <c:v>20070302</c:v>
                </c:pt>
                <c:pt idx="58">
                  <c:v>20070302</c:v>
                </c:pt>
                <c:pt idx="59">
                  <c:v>20070305</c:v>
                </c:pt>
                <c:pt idx="60">
                  <c:v>20070312</c:v>
                </c:pt>
                <c:pt idx="61">
                  <c:v>20070313</c:v>
                </c:pt>
                <c:pt idx="62">
                  <c:v>20070322</c:v>
                </c:pt>
                <c:pt idx="63">
                  <c:v>20070324</c:v>
                </c:pt>
                <c:pt idx="64">
                  <c:v>20070326</c:v>
                </c:pt>
                <c:pt idx="65">
                  <c:v>20070328</c:v>
                </c:pt>
                <c:pt idx="66">
                  <c:v>20070403</c:v>
                </c:pt>
                <c:pt idx="67">
                  <c:v>20070404</c:v>
                </c:pt>
                <c:pt idx="68">
                  <c:v>20070405</c:v>
                </c:pt>
                <c:pt idx="69">
                  <c:v>20070406</c:v>
                </c:pt>
                <c:pt idx="70">
                  <c:v>20070410</c:v>
                </c:pt>
                <c:pt idx="71">
                  <c:v>20070416</c:v>
                </c:pt>
                <c:pt idx="72">
                  <c:v>20070419</c:v>
                </c:pt>
                <c:pt idx="73">
                  <c:v>20070424</c:v>
                </c:pt>
                <c:pt idx="74">
                  <c:v>20070426</c:v>
                </c:pt>
                <c:pt idx="75">
                  <c:v>20070426</c:v>
                </c:pt>
                <c:pt idx="76">
                  <c:v>20070427</c:v>
                </c:pt>
                <c:pt idx="77">
                  <c:v>20070508</c:v>
                </c:pt>
                <c:pt idx="78">
                  <c:v>20070511</c:v>
                </c:pt>
                <c:pt idx="79">
                  <c:v>20070517</c:v>
                </c:pt>
                <c:pt idx="80">
                  <c:v>20070522</c:v>
                </c:pt>
                <c:pt idx="81">
                  <c:v>20070523</c:v>
                </c:pt>
                <c:pt idx="82">
                  <c:v>20070524</c:v>
                </c:pt>
                <c:pt idx="83">
                  <c:v>20070529</c:v>
                </c:pt>
                <c:pt idx="84">
                  <c:v>20070529</c:v>
                </c:pt>
                <c:pt idx="85">
                  <c:v>20070602</c:v>
                </c:pt>
                <c:pt idx="86">
                  <c:v>20070607</c:v>
                </c:pt>
                <c:pt idx="87">
                  <c:v>20070611</c:v>
                </c:pt>
                <c:pt idx="88">
                  <c:v>20070614</c:v>
                </c:pt>
                <c:pt idx="89">
                  <c:v>20070615</c:v>
                </c:pt>
                <c:pt idx="90">
                  <c:v>20070627</c:v>
                </c:pt>
                <c:pt idx="91">
                  <c:v>20070630</c:v>
                </c:pt>
                <c:pt idx="92">
                  <c:v>20070707</c:v>
                </c:pt>
                <c:pt idx="93">
                  <c:v>20070710</c:v>
                </c:pt>
                <c:pt idx="94">
                  <c:v>20070719</c:v>
                </c:pt>
                <c:pt idx="95">
                  <c:v>20070720</c:v>
                </c:pt>
                <c:pt idx="96">
                  <c:v>20070726</c:v>
                </c:pt>
                <c:pt idx="97">
                  <c:v>20070727</c:v>
                </c:pt>
                <c:pt idx="98">
                  <c:v>20070727</c:v>
                </c:pt>
                <c:pt idx="99">
                  <c:v>20070803</c:v>
                </c:pt>
                <c:pt idx="100">
                  <c:v>20070804</c:v>
                </c:pt>
                <c:pt idx="101">
                  <c:v>20070810</c:v>
                </c:pt>
                <c:pt idx="102">
                  <c:v>20070813</c:v>
                </c:pt>
                <c:pt idx="103">
                  <c:v>20070814</c:v>
                </c:pt>
                <c:pt idx="104">
                  <c:v>20070818</c:v>
                </c:pt>
                <c:pt idx="105">
                  <c:v>20070821</c:v>
                </c:pt>
                <c:pt idx="106">
                  <c:v>20070822</c:v>
                </c:pt>
                <c:pt idx="107">
                  <c:v>20070822</c:v>
                </c:pt>
                <c:pt idx="108">
                  <c:v>20070827</c:v>
                </c:pt>
                <c:pt idx="109">
                  <c:v>20070901</c:v>
                </c:pt>
                <c:pt idx="110">
                  <c:v>20070905</c:v>
                </c:pt>
                <c:pt idx="111">
                  <c:v>20070905</c:v>
                </c:pt>
                <c:pt idx="112">
                  <c:v>20070913</c:v>
                </c:pt>
                <c:pt idx="113">
                  <c:v>20070913</c:v>
                </c:pt>
                <c:pt idx="114">
                  <c:v>20070913</c:v>
                </c:pt>
                <c:pt idx="115">
                  <c:v>20070918</c:v>
                </c:pt>
                <c:pt idx="116">
                  <c:v>20070920</c:v>
                </c:pt>
                <c:pt idx="117">
                  <c:v>20070920</c:v>
                </c:pt>
                <c:pt idx="118">
                  <c:v>20070925</c:v>
                </c:pt>
                <c:pt idx="119">
                  <c:v>20070926</c:v>
                </c:pt>
                <c:pt idx="120">
                  <c:v>20070928</c:v>
                </c:pt>
                <c:pt idx="121">
                  <c:v>20070928</c:v>
                </c:pt>
                <c:pt idx="122">
                  <c:v>20071011</c:v>
                </c:pt>
                <c:pt idx="123">
                  <c:v>20071012</c:v>
                </c:pt>
                <c:pt idx="124">
                  <c:v>20071012</c:v>
                </c:pt>
                <c:pt idx="125">
                  <c:v>20071016</c:v>
                </c:pt>
                <c:pt idx="126">
                  <c:v>20071016</c:v>
                </c:pt>
                <c:pt idx="127">
                  <c:v>20071017</c:v>
                </c:pt>
                <c:pt idx="128">
                  <c:v>20071017</c:v>
                </c:pt>
                <c:pt idx="129">
                  <c:v>20071018</c:v>
                </c:pt>
                <c:pt idx="130">
                  <c:v>20071019</c:v>
                </c:pt>
                <c:pt idx="131">
                  <c:v>20071020</c:v>
                </c:pt>
                <c:pt idx="132">
                  <c:v>20071026</c:v>
                </c:pt>
                <c:pt idx="133">
                  <c:v>20071026</c:v>
                </c:pt>
                <c:pt idx="134">
                  <c:v>20071101</c:v>
                </c:pt>
                <c:pt idx="135">
                  <c:v>20071101</c:v>
                </c:pt>
                <c:pt idx="136">
                  <c:v>20071102</c:v>
                </c:pt>
                <c:pt idx="137">
                  <c:v>20071102</c:v>
                </c:pt>
                <c:pt idx="138">
                  <c:v>20071103</c:v>
                </c:pt>
                <c:pt idx="139">
                  <c:v>20071108</c:v>
                </c:pt>
                <c:pt idx="140">
                  <c:v>20071109</c:v>
                </c:pt>
                <c:pt idx="141">
                  <c:v>20071112</c:v>
                </c:pt>
                <c:pt idx="142">
                  <c:v>20071114</c:v>
                </c:pt>
                <c:pt idx="143">
                  <c:v>20071115</c:v>
                </c:pt>
                <c:pt idx="144">
                  <c:v>20071119</c:v>
                </c:pt>
                <c:pt idx="145">
                  <c:v>20071121</c:v>
                </c:pt>
                <c:pt idx="146">
                  <c:v>20071122</c:v>
                </c:pt>
                <c:pt idx="147">
                  <c:v>20071128</c:v>
                </c:pt>
                <c:pt idx="148">
                  <c:v>20071205</c:v>
                </c:pt>
                <c:pt idx="149">
                  <c:v>20071206</c:v>
                </c:pt>
                <c:pt idx="150">
                  <c:v>20071208</c:v>
                </c:pt>
                <c:pt idx="151">
                  <c:v>20071218</c:v>
                </c:pt>
                <c:pt idx="152">
                  <c:v>20071219</c:v>
                </c:pt>
                <c:pt idx="153">
                  <c:v>20071219</c:v>
                </c:pt>
                <c:pt idx="154">
                  <c:v>20071220</c:v>
                </c:pt>
                <c:pt idx="155">
                  <c:v>20071221</c:v>
                </c:pt>
                <c:pt idx="156">
                  <c:v>20071221</c:v>
                </c:pt>
                <c:pt idx="157">
                  <c:v>20071226</c:v>
                </c:pt>
                <c:pt idx="158">
                  <c:v>20071228</c:v>
                </c:pt>
                <c:pt idx="159">
                  <c:v>20071229</c:v>
                </c:pt>
                <c:pt idx="160">
                  <c:v>20071229</c:v>
                </c:pt>
                <c:pt idx="161">
                  <c:v>20080108</c:v>
                </c:pt>
                <c:pt idx="162">
                  <c:v>20080109</c:v>
                </c:pt>
                <c:pt idx="163">
                  <c:v>20080110</c:v>
                </c:pt>
                <c:pt idx="164">
                  <c:v>20080111</c:v>
                </c:pt>
                <c:pt idx="165">
                  <c:v>20080114</c:v>
                </c:pt>
                <c:pt idx="166">
                  <c:v>20080114</c:v>
                </c:pt>
                <c:pt idx="167">
                  <c:v>20080115</c:v>
                </c:pt>
                <c:pt idx="168">
                  <c:v>20080117</c:v>
                </c:pt>
                <c:pt idx="169">
                  <c:v>20080118</c:v>
                </c:pt>
                <c:pt idx="170">
                  <c:v>20080118</c:v>
                </c:pt>
                <c:pt idx="171">
                  <c:v>20080119</c:v>
                </c:pt>
                <c:pt idx="172">
                  <c:v>20080124</c:v>
                </c:pt>
                <c:pt idx="173">
                  <c:v>20080125</c:v>
                </c:pt>
                <c:pt idx="174">
                  <c:v>20080126</c:v>
                </c:pt>
                <c:pt idx="175">
                  <c:v>20080131</c:v>
                </c:pt>
                <c:pt idx="176">
                  <c:v>20080131</c:v>
                </c:pt>
                <c:pt idx="177">
                  <c:v>20080201</c:v>
                </c:pt>
                <c:pt idx="178">
                  <c:v>20080202</c:v>
                </c:pt>
                <c:pt idx="179">
                  <c:v>20080205</c:v>
                </c:pt>
                <c:pt idx="180">
                  <c:v>20080205</c:v>
                </c:pt>
                <c:pt idx="181">
                  <c:v>20080213</c:v>
                </c:pt>
                <c:pt idx="182">
                  <c:v>20080218</c:v>
                </c:pt>
                <c:pt idx="183">
                  <c:v>20080219</c:v>
                </c:pt>
                <c:pt idx="184">
                  <c:v>20080219</c:v>
                </c:pt>
                <c:pt idx="185">
                  <c:v>20080221</c:v>
                </c:pt>
                <c:pt idx="186">
                  <c:v>20080222</c:v>
                </c:pt>
                <c:pt idx="187">
                  <c:v>20080222</c:v>
                </c:pt>
                <c:pt idx="188">
                  <c:v>20080226</c:v>
                </c:pt>
                <c:pt idx="189">
                  <c:v>20080228</c:v>
                </c:pt>
                <c:pt idx="190">
                  <c:v>20080301</c:v>
                </c:pt>
                <c:pt idx="191">
                  <c:v>20080306</c:v>
                </c:pt>
                <c:pt idx="192">
                  <c:v>20080307</c:v>
                </c:pt>
                <c:pt idx="193">
                  <c:v>20080308</c:v>
                </c:pt>
                <c:pt idx="194">
                  <c:v>20080311</c:v>
                </c:pt>
                <c:pt idx="195">
                  <c:v>20080314</c:v>
                </c:pt>
                <c:pt idx="196">
                  <c:v>20080327</c:v>
                </c:pt>
                <c:pt idx="197">
                  <c:v>20080328</c:v>
                </c:pt>
                <c:pt idx="198">
                  <c:v>20080329</c:v>
                </c:pt>
                <c:pt idx="199">
                  <c:v>20080401</c:v>
                </c:pt>
                <c:pt idx="200">
                  <c:v>20080403</c:v>
                </c:pt>
                <c:pt idx="201">
                  <c:v>20080403</c:v>
                </c:pt>
                <c:pt idx="202">
                  <c:v>20080411</c:v>
                </c:pt>
                <c:pt idx="203">
                  <c:v>20080415</c:v>
                </c:pt>
                <c:pt idx="204">
                  <c:v>20080417</c:v>
                </c:pt>
                <c:pt idx="205">
                  <c:v>20080417</c:v>
                </c:pt>
                <c:pt idx="206">
                  <c:v>20080424</c:v>
                </c:pt>
                <c:pt idx="207">
                  <c:v>20080516</c:v>
                </c:pt>
                <c:pt idx="208">
                  <c:v>20080516</c:v>
                </c:pt>
                <c:pt idx="209">
                  <c:v>20080516</c:v>
                </c:pt>
                <c:pt idx="210">
                  <c:v>20080522</c:v>
                </c:pt>
                <c:pt idx="211">
                  <c:v>20080523</c:v>
                </c:pt>
                <c:pt idx="212">
                  <c:v>20080524</c:v>
                </c:pt>
                <c:pt idx="213">
                  <c:v>20080529</c:v>
                </c:pt>
                <c:pt idx="214">
                  <c:v>20080530</c:v>
                </c:pt>
                <c:pt idx="215">
                  <c:v>20080530</c:v>
                </c:pt>
                <c:pt idx="216">
                  <c:v>20080603</c:v>
                </c:pt>
                <c:pt idx="217">
                  <c:v>20080607</c:v>
                </c:pt>
                <c:pt idx="218">
                  <c:v>20080614</c:v>
                </c:pt>
                <c:pt idx="219">
                  <c:v>20080616</c:v>
                </c:pt>
                <c:pt idx="220">
                  <c:v>20080616</c:v>
                </c:pt>
                <c:pt idx="221">
                  <c:v>20080624</c:v>
                </c:pt>
                <c:pt idx="222">
                  <c:v>20080627</c:v>
                </c:pt>
                <c:pt idx="223">
                  <c:v>20080630</c:v>
                </c:pt>
                <c:pt idx="224">
                  <c:v>20080702</c:v>
                </c:pt>
                <c:pt idx="225">
                  <c:v>20080708</c:v>
                </c:pt>
                <c:pt idx="226">
                  <c:v>20080708</c:v>
                </c:pt>
                <c:pt idx="227">
                  <c:v>20080712</c:v>
                </c:pt>
                <c:pt idx="228">
                  <c:v>20080716</c:v>
                </c:pt>
                <c:pt idx="229">
                  <c:v>20080717</c:v>
                </c:pt>
                <c:pt idx="230">
                  <c:v>20080722</c:v>
                </c:pt>
                <c:pt idx="231">
                  <c:v>20080801</c:v>
                </c:pt>
                <c:pt idx="232">
                  <c:v>20080807</c:v>
                </c:pt>
                <c:pt idx="233">
                  <c:v>20080808</c:v>
                </c:pt>
                <c:pt idx="234">
                  <c:v>20080822</c:v>
                </c:pt>
                <c:pt idx="235">
                  <c:v>20080825</c:v>
                </c:pt>
                <c:pt idx="236">
                  <c:v>20080826</c:v>
                </c:pt>
                <c:pt idx="237">
                  <c:v>20080830</c:v>
                </c:pt>
                <c:pt idx="238">
                  <c:v>20081008</c:v>
                </c:pt>
                <c:pt idx="239">
                  <c:v>20081011</c:v>
                </c:pt>
                <c:pt idx="240">
                  <c:v>20081022</c:v>
                </c:pt>
                <c:pt idx="241">
                  <c:v>20081110</c:v>
                </c:pt>
                <c:pt idx="242">
                  <c:v>20081111</c:v>
                </c:pt>
                <c:pt idx="243">
                  <c:v>20081117</c:v>
                </c:pt>
                <c:pt idx="244">
                  <c:v>20081119</c:v>
                </c:pt>
                <c:pt idx="245">
                  <c:v>20081126</c:v>
                </c:pt>
                <c:pt idx="246">
                  <c:v>20081126</c:v>
                </c:pt>
                <c:pt idx="247">
                  <c:v>20081129</c:v>
                </c:pt>
                <c:pt idx="248">
                  <c:v>20081203</c:v>
                </c:pt>
                <c:pt idx="249">
                  <c:v>20081205</c:v>
                </c:pt>
                <c:pt idx="250">
                  <c:v>20081209</c:v>
                </c:pt>
                <c:pt idx="251">
                  <c:v>20081217</c:v>
                </c:pt>
                <c:pt idx="252">
                  <c:v>20081223</c:v>
                </c:pt>
                <c:pt idx="253">
                  <c:v>20081224</c:v>
                </c:pt>
                <c:pt idx="254">
                  <c:v>20081226</c:v>
                </c:pt>
                <c:pt idx="255">
                  <c:v>20081229</c:v>
                </c:pt>
                <c:pt idx="256">
                  <c:v>20081230</c:v>
                </c:pt>
                <c:pt idx="257">
                  <c:v>20081230</c:v>
                </c:pt>
                <c:pt idx="258">
                  <c:v>20081231</c:v>
                </c:pt>
                <c:pt idx="259">
                  <c:v>20081231</c:v>
                </c:pt>
                <c:pt idx="260">
                  <c:v>20081231</c:v>
                </c:pt>
                <c:pt idx="261">
                  <c:v>20090108</c:v>
                </c:pt>
                <c:pt idx="262">
                  <c:v>20090113</c:v>
                </c:pt>
                <c:pt idx="263">
                  <c:v>20090115</c:v>
                </c:pt>
                <c:pt idx="264">
                  <c:v>20090116</c:v>
                </c:pt>
                <c:pt idx="265">
                  <c:v>20090117</c:v>
                </c:pt>
                <c:pt idx="266">
                  <c:v>20090207</c:v>
                </c:pt>
                <c:pt idx="267">
                  <c:v>20090211</c:v>
                </c:pt>
                <c:pt idx="268">
                  <c:v>20090212</c:v>
                </c:pt>
                <c:pt idx="269">
                  <c:v>20090217</c:v>
                </c:pt>
                <c:pt idx="270">
                  <c:v>20090218</c:v>
                </c:pt>
                <c:pt idx="271">
                  <c:v>20090219</c:v>
                </c:pt>
                <c:pt idx="272">
                  <c:v>20090304</c:v>
                </c:pt>
                <c:pt idx="273">
                  <c:v>20090306</c:v>
                </c:pt>
                <c:pt idx="274">
                  <c:v>20090306</c:v>
                </c:pt>
                <c:pt idx="275">
                  <c:v>20090319</c:v>
                </c:pt>
                <c:pt idx="276">
                  <c:v>20090328</c:v>
                </c:pt>
                <c:pt idx="277">
                  <c:v>20090331</c:v>
                </c:pt>
                <c:pt idx="278">
                  <c:v>20090401</c:v>
                </c:pt>
                <c:pt idx="279">
                  <c:v>20090411</c:v>
                </c:pt>
                <c:pt idx="280">
                  <c:v>20090411</c:v>
                </c:pt>
                <c:pt idx="281">
                  <c:v>20090414</c:v>
                </c:pt>
                <c:pt idx="282">
                  <c:v>20090416</c:v>
                </c:pt>
                <c:pt idx="283">
                  <c:v>20090417</c:v>
                </c:pt>
                <c:pt idx="284">
                  <c:v>20090421</c:v>
                </c:pt>
                <c:pt idx="285">
                  <c:v>20090422</c:v>
                </c:pt>
                <c:pt idx="286">
                  <c:v>20090424</c:v>
                </c:pt>
                <c:pt idx="287">
                  <c:v>20090428</c:v>
                </c:pt>
                <c:pt idx="288">
                  <c:v>20090504</c:v>
                </c:pt>
              </c:strCache>
            </c:strRef>
          </c:xVal>
          <c:yVal>
            <c:numRef>
              <c:f>draw!$C$2:$C$335</c:f>
              <c:numCache>
                <c:formatCode>General</c:formatCode>
                <c:ptCount val="289"/>
                <c:pt idx="6">
                  <c:v>0.17160856978808417</c:v>
                </c:pt>
                <c:pt idx="7">
                  <c:v>0.13438254922110637</c:v>
                </c:pt>
                <c:pt idx="8">
                  <c:v>0.30869589183508689</c:v>
                </c:pt>
                <c:pt idx="11">
                  <c:v>0.22455908500057009</c:v>
                </c:pt>
                <c:pt idx="13">
                  <c:v>0.13482073567233074</c:v>
                </c:pt>
                <c:pt idx="15">
                  <c:v>0.16125698744741654</c:v>
                </c:pt>
                <c:pt idx="17">
                  <c:v>0.29857647001216697</c:v>
                </c:pt>
                <c:pt idx="23">
                  <c:v>0.25176043230796052</c:v>
                </c:pt>
                <c:pt idx="24">
                  <c:v>0.20359492709599331</c:v>
                </c:pt>
                <c:pt idx="27">
                  <c:v>0.21164847067861203</c:v>
                </c:pt>
                <c:pt idx="28">
                  <c:v>0.24619429736715057</c:v>
                </c:pt>
                <c:pt idx="31">
                  <c:v>0.26020636451198276</c:v>
                </c:pt>
                <c:pt idx="32">
                  <c:v>0.30748182465125673</c:v>
                </c:pt>
                <c:pt idx="33">
                  <c:v>0.23252593021132822</c:v>
                </c:pt>
                <c:pt idx="37">
                  <c:v>0.26486134043185761</c:v>
                </c:pt>
                <c:pt idx="39">
                  <c:v>0.25243301255669265</c:v>
                </c:pt>
                <c:pt idx="41">
                  <c:v>0.19550243384245994</c:v>
                </c:pt>
                <c:pt idx="49">
                  <c:v>0.25524305843634243</c:v>
                </c:pt>
                <c:pt idx="51">
                  <c:v>0.27299234222283031</c:v>
                </c:pt>
                <c:pt idx="56">
                  <c:v>0.2671094925054105</c:v>
                </c:pt>
                <c:pt idx="58">
                  <c:v>0.21868944058352258</c:v>
                </c:pt>
                <c:pt idx="59">
                  <c:v>0.26463533903596875</c:v>
                </c:pt>
                <c:pt idx="61">
                  <c:v>0.285598125307229</c:v>
                </c:pt>
                <c:pt idx="63">
                  <c:v>0.33192775128170138</c:v>
                </c:pt>
                <c:pt idx="65">
                  <c:v>0.35487685368687794</c:v>
                </c:pt>
                <c:pt idx="68">
                  <c:v>0.40326573495467732</c:v>
                </c:pt>
                <c:pt idx="72">
                  <c:v>0.31809238686116631</c:v>
                </c:pt>
                <c:pt idx="73">
                  <c:v>0.43738932975064326</c:v>
                </c:pt>
                <c:pt idx="76">
                  <c:v>0.19849508255171192</c:v>
                </c:pt>
                <c:pt idx="80">
                  <c:v>0.70497808669775164</c:v>
                </c:pt>
                <c:pt idx="86">
                  <c:v>0.67232097645027156</c:v>
                </c:pt>
                <c:pt idx="87">
                  <c:v>0.1367360877907873</c:v>
                </c:pt>
                <c:pt idx="89">
                  <c:v>0.44678883620708132</c:v>
                </c:pt>
                <c:pt idx="92">
                  <c:v>0.22500530220885237</c:v>
                </c:pt>
                <c:pt idx="94">
                  <c:v>0.36613906390987438</c:v>
                </c:pt>
                <c:pt idx="95">
                  <c:v>0.33950107990234041</c:v>
                </c:pt>
                <c:pt idx="97">
                  <c:v>0.46472044673284146</c:v>
                </c:pt>
                <c:pt idx="98">
                  <c:v>0.24611357014423474</c:v>
                </c:pt>
                <c:pt idx="99">
                  <c:v>0.26206680535433291</c:v>
                </c:pt>
                <c:pt idx="100">
                  <c:v>0.3467451242229197</c:v>
                </c:pt>
                <c:pt idx="101">
                  <c:v>0.16853278508693109</c:v>
                </c:pt>
                <c:pt idx="102">
                  <c:v>0.14490405708859574</c:v>
                </c:pt>
                <c:pt idx="108">
                  <c:v>0.20479499960895409</c:v>
                </c:pt>
                <c:pt idx="110">
                  <c:v>0.19494327731535691</c:v>
                </c:pt>
                <c:pt idx="111">
                  <c:v>0.5087493197641908</c:v>
                </c:pt>
                <c:pt idx="112">
                  <c:v>0.13829209269833559</c:v>
                </c:pt>
                <c:pt idx="114">
                  <c:v>0.22599890652723431</c:v>
                </c:pt>
                <c:pt idx="116">
                  <c:v>0.22850973173001571</c:v>
                </c:pt>
                <c:pt idx="117">
                  <c:v>0.21794709944045379</c:v>
                </c:pt>
                <c:pt idx="124">
                  <c:v>0.22901906686642612</c:v>
                </c:pt>
                <c:pt idx="132">
                  <c:v>0.15879267028339974</c:v>
                </c:pt>
                <c:pt idx="134">
                  <c:v>0.11670877768406997</c:v>
                </c:pt>
                <c:pt idx="135">
                  <c:v>0.29605501288376057</c:v>
                </c:pt>
                <c:pt idx="136">
                  <c:v>0.35951104375545373</c:v>
                </c:pt>
                <c:pt idx="137">
                  <c:v>0.26976873516081656</c:v>
                </c:pt>
                <c:pt idx="139">
                  <c:v>0.33468688567767635</c:v>
                </c:pt>
                <c:pt idx="142">
                  <c:v>0.29232423225866366</c:v>
                </c:pt>
                <c:pt idx="143">
                  <c:v>0.31975482746423345</c:v>
                </c:pt>
                <c:pt idx="144">
                  <c:v>0.29404291845251551</c:v>
                </c:pt>
                <c:pt idx="145">
                  <c:v>0.40829926776440451</c:v>
                </c:pt>
                <c:pt idx="146">
                  <c:v>0.24212765382971302</c:v>
                </c:pt>
                <c:pt idx="148">
                  <c:v>0.363435533924718</c:v>
                </c:pt>
                <c:pt idx="153">
                  <c:v>0.20313906996510533</c:v>
                </c:pt>
                <c:pt idx="155">
                  <c:v>0.20455421916559724</c:v>
                </c:pt>
                <c:pt idx="157">
                  <c:v>0.262096466429935</c:v>
                </c:pt>
                <c:pt idx="160">
                  <c:v>0.27903534291962362</c:v>
                </c:pt>
                <c:pt idx="162">
                  <c:v>0.23070494486615276</c:v>
                </c:pt>
                <c:pt idx="165">
                  <c:v>0.29562746781607774</c:v>
                </c:pt>
                <c:pt idx="166">
                  <c:v>0.71936313300772836</c:v>
                </c:pt>
                <c:pt idx="172">
                  <c:v>0.2844060684440744</c:v>
                </c:pt>
                <c:pt idx="176">
                  <c:v>0.33030255002519382</c:v>
                </c:pt>
                <c:pt idx="177">
                  <c:v>0.66292591278411184</c:v>
                </c:pt>
                <c:pt idx="181">
                  <c:v>9.7042302977074724E-2</c:v>
                </c:pt>
                <c:pt idx="186">
                  <c:v>0.34418365722146088</c:v>
                </c:pt>
                <c:pt idx="187">
                  <c:v>0.36892329839237847</c:v>
                </c:pt>
                <c:pt idx="188">
                  <c:v>0.32649095058510258</c:v>
                </c:pt>
                <c:pt idx="189">
                  <c:v>0.26817811920175288</c:v>
                </c:pt>
                <c:pt idx="190">
                  <c:v>0.27986682432188426</c:v>
                </c:pt>
                <c:pt idx="192">
                  <c:v>0.32003517471686282</c:v>
                </c:pt>
                <c:pt idx="193">
                  <c:v>0.33279830283216538</c:v>
                </c:pt>
                <c:pt idx="203">
                  <c:v>0.44838770615333212</c:v>
                </c:pt>
                <c:pt idx="210">
                  <c:v>0.15434443621739188</c:v>
                </c:pt>
                <c:pt idx="213">
                  <c:v>0.30466356557838992</c:v>
                </c:pt>
                <c:pt idx="216">
                  <c:v>0.47765939988866446</c:v>
                </c:pt>
                <c:pt idx="218">
                  <c:v>0.21174560283557103</c:v>
                </c:pt>
                <c:pt idx="223">
                  <c:v>0.24183235974392395</c:v>
                </c:pt>
                <c:pt idx="224">
                  <c:v>0.40271490304265012</c:v>
                </c:pt>
                <c:pt idx="225">
                  <c:v>0.35199643590326352</c:v>
                </c:pt>
                <c:pt idx="230">
                  <c:v>0.14912599225612941</c:v>
                </c:pt>
                <c:pt idx="231">
                  <c:v>0.1216736694166128</c:v>
                </c:pt>
                <c:pt idx="236">
                  <c:v>0.25468502509922408</c:v>
                </c:pt>
                <c:pt idx="238">
                  <c:v>-0.34660184450029075</c:v>
                </c:pt>
                <c:pt idx="244">
                  <c:v>-1.2240503076539673</c:v>
                </c:pt>
                <c:pt idx="245">
                  <c:v>0.14880867101298423</c:v>
                </c:pt>
                <c:pt idx="246">
                  <c:v>-3.3360019721276002E-2</c:v>
                </c:pt>
                <c:pt idx="262">
                  <c:v>-4.0338360590532803E-3</c:v>
                </c:pt>
                <c:pt idx="266">
                  <c:v>9.4135548894982143E-2</c:v>
                </c:pt>
                <c:pt idx="273">
                  <c:v>0.27692392345930938</c:v>
                </c:pt>
                <c:pt idx="274">
                  <c:v>0.28851240800049238</c:v>
                </c:pt>
                <c:pt idx="278">
                  <c:v>-0.18223704290308751</c:v>
                </c:pt>
                <c:pt idx="280">
                  <c:v>-4.8513040118683973E-2</c:v>
                </c:pt>
                <c:pt idx="281">
                  <c:v>0.38393267775318285</c:v>
                </c:pt>
                <c:pt idx="284">
                  <c:v>0.24673097408731479</c:v>
                </c:pt>
                <c:pt idx="286">
                  <c:v>0.30009414544062318</c:v>
                </c:pt>
              </c:numCache>
            </c:numRef>
          </c:yVal>
        </c:ser>
        <c:axId val="119582080"/>
        <c:axId val="119583872"/>
      </c:scatterChart>
      <c:valAx>
        <c:axId val="119582080"/>
        <c:scaling>
          <c:orientation val="minMax"/>
          <c:max val="340"/>
          <c:min val="0"/>
        </c:scaling>
        <c:delete val="1"/>
        <c:axPos val="b"/>
        <c:majorGridlines/>
        <c:tickLblPos val="nextTo"/>
        <c:crossAx val="119583872"/>
        <c:crosses val="autoZero"/>
        <c:crossBetween val="midCat"/>
      </c:valAx>
      <c:valAx>
        <c:axId val="119583872"/>
        <c:scaling>
          <c:orientation val="minMax"/>
          <c:max val="1"/>
          <c:min val="-0.8"/>
        </c:scaling>
        <c:axPos val="l"/>
        <c:majorGridlines/>
        <c:numFmt formatCode="General" sourceLinked="1"/>
        <c:majorTickMark val="none"/>
        <c:tickLblPos val="nextTo"/>
        <c:crossAx val="119582080"/>
        <c:crosses val="autoZero"/>
        <c:crossBetween val="midCat"/>
      </c:valAx>
    </c:plotArea>
    <c:legend>
      <c:legendPos val="b"/>
      <c:layout>
        <c:manualLayout>
          <c:xMode val="edge"/>
          <c:yMode val="edge"/>
          <c:x val="0.24671828521434913"/>
          <c:y val="0.88850503062117525"/>
          <c:w val="0.49545209973753407"/>
          <c:h val="8.3717191601049845E-2"/>
        </c:manualLayout>
      </c:layout>
    </c:legend>
    <c:plotVisOnly val="1"/>
    <c:dispBlanksAs val="gap"/>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9.4446631671041115E-2"/>
          <c:y val="5.1400554097404488E-2"/>
          <c:w val="0.85114501312336399"/>
          <c:h val="0.79071741032371212"/>
        </c:manualLayout>
      </c:layout>
      <c:scatterChart>
        <c:scatterStyle val="lineMarker"/>
        <c:ser>
          <c:idx val="0"/>
          <c:order val="0"/>
          <c:tx>
            <c:strRef>
              <c:f>draw!$I$1</c:f>
              <c:strCache>
                <c:ptCount val="1"/>
                <c:pt idx="0">
                  <c:v>现金认购</c:v>
                </c:pt>
              </c:strCache>
            </c:strRef>
          </c:tx>
          <c:spPr>
            <a:ln w="28575">
              <a:noFill/>
            </a:ln>
          </c:spPr>
          <c:xVal>
            <c:strRef>
              <c:f>draw!$H$2:$H$335</c:f>
              <c:strCache>
                <c:ptCount val="289"/>
                <c:pt idx="0">
                  <c:v>20060518</c:v>
                </c:pt>
                <c:pt idx="1">
                  <c:v>20060610</c:v>
                </c:pt>
                <c:pt idx="2">
                  <c:v>20060617</c:v>
                </c:pt>
                <c:pt idx="3">
                  <c:v>20060622</c:v>
                </c:pt>
                <c:pt idx="4">
                  <c:v>20060622</c:v>
                </c:pt>
                <c:pt idx="5">
                  <c:v>20060705</c:v>
                </c:pt>
                <c:pt idx="6">
                  <c:v>20060706</c:v>
                </c:pt>
                <c:pt idx="7">
                  <c:v>20060708</c:v>
                </c:pt>
                <c:pt idx="8">
                  <c:v>20060818</c:v>
                </c:pt>
                <c:pt idx="9">
                  <c:v>20060824</c:v>
                </c:pt>
                <c:pt idx="10">
                  <c:v>20060826</c:v>
                </c:pt>
                <c:pt idx="11">
                  <c:v>20060830</c:v>
                </c:pt>
                <c:pt idx="12">
                  <c:v>20060913</c:v>
                </c:pt>
                <c:pt idx="13">
                  <c:v>20060922</c:v>
                </c:pt>
                <c:pt idx="14">
                  <c:v>20060929</c:v>
                </c:pt>
                <c:pt idx="15">
                  <c:v>20060929</c:v>
                </c:pt>
                <c:pt idx="16">
                  <c:v>20061012</c:v>
                </c:pt>
                <c:pt idx="17">
                  <c:v>20061013</c:v>
                </c:pt>
                <c:pt idx="18">
                  <c:v>20061019</c:v>
                </c:pt>
                <c:pt idx="19">
                  <c:v>20061024</c:v>
                </c:pt>
                <c:pt idx="20">
                  <c:v>20061024</c:v>
                </c:pt>
                <c:pt idx="21">
                  <c:v>20061031</c:v>
                </c:pt>
                <c:pt idx="22">
                  <c:v>20061102</c:v>
                </c:pt>
                <c:pt idx="23">
                  <c:v>20061103</c:v>
                </c:pt>
                <c:pt idx="24">
                  <c:v>20061109</c:v>
                </c:pt>
                <c:pt idx="25">
                  <c:v>20061120</c:v>
                </c:pt>
                <c:pt idx="26">
                  <c:v>20061121</c:v>
                </c:pt>
                <c:pt idx="27">
                  <c:v>20061123</c:v>
                </c:pt>
                <c:pt idx="28">
                  <c:v>20061201</c:v>
                </c:pt>
                <c:pt idx="29">
                  <c:v>20061201</c:v>
                </c:pt>
                <c:pt idx="30">
                  <c:v>20061202</c:v>
                </c:pt>
                <c:pt idx="31">
                  <c:v>20061208</c:v>
                </c:pt>
                <c:pt idx="32">
                  <c:v>20061208</c:v>
                </c:pt>
                <c:pt idx="33">
                  <c:v>20061209</c:v>
                </c:pt>
                <c:pt idx="34">
                  <c:v>20061214</c:v>
                </c:pt>
                <c:pt idx="35">
                  <c:v>20061220</c:v>
                </c:pt>
                <c:pt idx="36">
                  <c:v>20061226</c:v>
                </c:pt>
                <c:pt idx="37">
                  <c:v>20061226</c:v>
                </c:pt>
                <c:pt idx="38">
                  <c:v>20061227</c:v>
                </c:pt>
                <c:pt idx="39">
                  <c:v>20061228</c:v>
                </c:pt>
                <c:pt idx="40">
                  <c:v>20061229</c:v>
                </c:pt>
                <c:pt idx="41">
                  <c:v>20061229</c:v>
                </c:pt>
                <c:pt idx="42">
                  <c:v>20061230</c:v>
                </c:pt>
                <c:pt idx="43">
                  <c:v>20070110</c:v>
                </c:pt>
                <c:pt idx="44">
                  <c:v>20070117</c:v>
                </c:pt>
                <c:pt idx="45">
                  <c:v>20070120</c:v>
                </c:pt>
                <c:pt idx="46">
                  <c:v>20070123</c:v>
                </c:pt>
                <c:pt idx="47">
                  <c:v>20070124</c:v>
                </c:pt>
                <c:pt idx="48">
                  <c:v>20070124</c:v>
                </c:pt>
                <c:pt idx="49">
                  <c:v>20070125</c:v>
                </c:pt>
                <c:pt idx="50">
                  <c:v>20070127</c:v>
                </c:pt>
                <c:pt idx="51">
                  <c:v>20070203</c:v>
                </c:pt>
                <c:pt idx="52">
                  <c:v>20070203</c:v>
                </c:pt>
                <c:pt idx="53">
                  <c:v>20070203</c:v>
                </c:pt>
                <c:pt idx="54">
                  <c:v>20070214</c:v>
                </c:pt>
                <c:pt idx="55">
                  <c:v>20070215</c:v>
                </c:pt>
                <c:pt idx="56">
                  <c:v>20070301</c:v>
                </c:pt>
                <c:pt idx="57">
                  <c:v>20070302</c:v>
                </c:pt>
                <c:pt idx="58">
                  <c:v>20070302</c:v>
                </c:pt>
                <c:pt idx="59">
                  <c:v>20070305</c:v>
                </c:pt>
                <c:pt idx="60">
                  <c:v>20070312</c:v>
                </c:pt>
                <c:pt idx="61">
                  <c:v>20070313</c:v>
                </c:pt>
                <c:pt idx="62">
                  <c:v>20070322</c:v>
                </c:pt>
                <c:pt idx="63">
                  <c:v>20070324</c:v>
                </c:pt>
                <c:pt idx="64">
                  <c:v>20070326</c:v>
                </c:pt>
                <c:pt idx="65">
                  <c:v>20070328</c:v>
                </c:pt>
                <c:pt idx="66">
                  <c:v>20070403</c:v>
                </c:pt>
                <c:pt idx="67">
                  <c:v>20070404</c:v>
                </c:pt>
                <c:pt idx="68">
                  <c:v>20070405</c:v>
                </c:pt>
                <c:pt idx="69">
                  <c:v>20070406</c:v>
                </c:pt>
                <c:pt idx="70">
                  <c:v>20070410</c:v>
                </c:pt>
                <c:pt idx="71">
                  <c:v>20070416</c:v>
                </c:pt>
                <c:pt idx="72">
                  <c:v>20070419</c:v>
                </c:pt>
                <c:pt idx="73">
                  <c:v>20070424</c:v>
                </c:pt>
                <c:pt idx="74">
                  <c:v>20070426</c:v>
                </c:pt>
                <c:pt idx="75">
                  <c:v>20070426</c:v>
                </c:pt>
                <c:pt idx="76">
                  <c:v>20070427</c:v>
                </c:pt>
                <c:pt idx="77">
                  <c:v>20070508</c:v>
                </c:pt>
                <c:pt idx="78">
                  <c:v>20070511</c:v>
                </c:pt>
                <c:pt idx="79">
                  <c:v>20070517</c:v>
                </c:pt>
                <c:pt idx="80">
                  <c:v>20070522</c:v>
                </c:pt>
                <c:pt idx="81">
                  <c:v>20070523</c:v>
                </c:pt>
                <c:pt idx="82">
                  <c:v>20070524</c:v>
                </c:pt>
                <c:pt idx="83">
                  <c:v>20070529</c:v>
                </c:pt>
                <c:pt idx="84">
                  <c:v>20070529</c:v>
                </c:pt>
                <c:pt idx="85">
                  <c:v>20070602</c:v>
                </c:pt>
                <c:pt idx="86">
                  <c:v>20070607</c:v>
                </c:pt>
                <c:pt idx="87">
                  <c:v>20070611</c:v>
                </c:pt>
                <c:pt idx="88">
                  <c:v>20070614</c:v>
                </c:pt>
                <c:pt idx="89">
                  <c:v>20070615</c:v>
                </c:pt>
                <c:pt idx="90">
                  <c:v>20070627</c:v>
                </c:pt>
                <c:pt idx="91">
                  <c:v>20070630</c:v>
                </c:pt>
                <c:pt idx="92">
                  <c:v>20070707</c:v>
                </c:pt>
                <c:pt idx="93">
                  <c:v>20070710</c:v>
                </c:pt>
                <c:pt idx="94">
                  <c:v>20070719</c:v>
                </c:pt>
                <c:pt idx="95">
                  <c:v>20070720</c:v>
                </c:pt>
                <c:pt idx="96">
                  <c:v>20070726</c:v>
                </c:pt>
                <c:pt idx="97">
                  <c:v>20070727</c:v>
                </c:pt>
                <c:pt idx="98">
                  <c:v>20070727</c:v>
                </c:pt>
                <c:pt idx="99">
                  <c:v>20070803</c:v>
                </c:pt>
                <c:pt idx="100">
                  <c:v>20070804</c:v>
                </c:pt>
                <c:pt idx="101">
                  <c:v>20070810</c:v>
                </c:pt>
                <c:pt idx="102">
                  <c:v>20070813</c:v>
                </c:pt>
                <c:pt idx="103">
                  <c:v>20070814</c:v>
                </c:pt>
                <c:pt idx="104">
                  <c:v>20070818</c:v>
                </c:pt>
                <c:pt idx="105">
                  <c:v>20070821</c:v>
                </c:pt>
                <c:pt idx="106">
                  <c:v>20070822</c:v>
                </c:pt>
                <c:pt idx="107">
                  <c:v>20070822</c:v>
                </c:pt>
                <c:pt idx="108">
                  <c:v>20070827</c:v>
                </c:pt>
                <c:pt idx="109">
                  <c:v>20070901</c:v>
                </c:pt>
                <c:pt idx="110">
                  <c:v>20070905</c:v>
                </c:pt>
                <c:pt idx="111">
                  <c:v>20070905</c:v>
                </c:pt>
                <c:pt idx="112">
                  <c:v>20070913</c:v>
                </c:pt>
                <c:pt idx="113">
                  <c:v>20070913</c:v>
                </c:pt>
                <c:pt idx="114">
                  <c:v>20070913</c:v>
                </c:pt>
                <c:pt idx="115">
                  <c:v>20070918</c:v>
                </c:pt>
                <c:pt idx="116">
                  <c:v>20070920</c:v>
                </c:pt>
                <c:pt idx="117">
                  <c:v>20070920</c:v>
                </c:pt>
                <c:pt idx="118">
                  <c:v>20070925</c:v>
                </c:pt>
                <c:pt idx="119">
                  <c:v>20070926</c:v>
                </c:pt>
                <c:pt idx="120">
                  <c:v>20070928</c:v>
                </c:pt>
                <c:pt idx="121">
                  <c:v>20070928</c:v>
                </c:pt>
                <c:pt idx="122">
                  <c:v>20071011</c:v>
                </c:pt>
                <c:pt idx="123">
                  <c:v>20071012</c:v>
                </c:pt>
                <c:pt idx="124">
                  <c:v>20071012</c:v>
                </c:pt>
                <c:pt idx="125">
                  <c:v>20071016</c:v>
                </c:pt>
                <c:pt idx="126">
                  <c:v>20071016</c:v>
                </c:pt>
                <c:pt idx="127">
                  <c:v>20071017</c:v>
                </c:pt>
                <c:pt idx="128">
                  <c:v>20071017</c:v>
                </c:pt>
                <c:pt idx="129">
                  <c:v>20071018</c:v>
                </c:pt>
                <c:pt idx="130">
                  <c:v>20071019</c:v>
                </c:pt>
                <c:pt idx="131">
                  <c:v>20071020</c:v>
                </c:pt>
                <c:pt idx="132">
                  <c:v>20071026</c:v>
                </c:pt>
                <c:pt idx="133">
                  <c:v>20071026</c:v>
                </c:pt>
                <c:pt idx="134">
                  <c:v>20071101</c:v>
                </c:pt>
                <c:pt idx="135">
                  <c:v>20071101</c:v>
                </c:pt>
                <c:pt idx="136">
                  <c:v>20071102</c:v>
                </c:pt>
                <c:pt idx="137">
                  <c:v>20071102</c:v>
                </c:pt>
                <c:pt idx="138">
                  <c:v>20071103</c:v>
                </c:pt>
                <c:pt idx="139">
                  <c:v>20071108</c:v>
                </c:pt>
                <c:pt idx="140">
                  <c:v>20071109</c:v>
                </c:pt>
                <c:pt idx="141">
                  <c:v>20071112</c:v>
                </c:pt>
                <c:pt idx="142">
                  <c:v>20071114</c:v>
                </c:pt>
                <c:pt idx="143">
                  <c:v>20071115</c:v>
                </c:pt>
                <c:pt idx="144">
                  <c:v>20071119</c:v>
                </c:pt>
                <c:pt idx="145">
                  <c:v>20071121</c:v>
                </c:pt>
                <c:pt idx="146">
                  <c:v>20071122</c:v>
                </c:pt>
                <c:pt idx="147">
                  <c:v>20071128</c:v>
                </c:pt>
                <c:pt idx="148">
                  <c:v>20071205</c:v>
                </c:pt>
                <c:pt idx="149">
                  <c:v>20071206</c:v>
                </c:pt>
                <c:pt idx="150">
                  <c:v>20071208</c:v>
                </c:pt>
                <c:pt idx="151">
                  <c:v>20071218</c:v>
                </c:pt>
                <c:pt idx="152">
                  <c:v>20071219</c:v>
                </c:pt>
                <c:pt idx="153">
                  <c:v>20071219</c:v>
                </c:pt>
                <c:pt idx="154">
                  <c:v>20071220</c:v>
                </c:pt>
                <c:pt idx="155">
                  <c:v>20071221</c:v>
                </c:pt>
                <c:pt idx="156">
                  <c:v>20071221</c:v>
                </c:pt>
                <c:pt idx="157">
                  <c:v>20071226</c:v>
                </c:pt>
                <c:pt idx="158">
                  <c:v>20071228</c:v>
                </c:pt>
                <c:pt idx="159">
                  <c:v>20071229</c:v>
                </c:pt>
                <c:pt idx="160">
                  <c:v>20071229</c:v>
                </c:pt>
                <c:pt idx="161">
                  <c:v>20080108</c:v>
                </c:pt>
                <c:pt idx="162">
                  <c:v>20080109</c:v>
                </c:pt>
                <c:pt idx="163">
                  <c:v>20080110</c:v>
                </c:pt>
                <c:pt idx="164">
                  <c:v>20080111</c:v>
                </c:pt>
                <c:pt idx="165">
                  <c:v>20080114</c:v>
                </c:pt>
                <c:pt idx="166">
                  <c:v>20080114</c:v>
                </c:pt>
                <c:pt idx="167">
                  <c:v>20080115</c:v>
                </c:pt>
                <c:pt idx="168">
                  <c:v>20080117</c:v>
                </c:pt>
                <c:pt idx="169">
                  <c:v>20080118</c:v>
                </c:pt>
                <c:pt idx="170">
                  <c:v>20080118</c:v>
                </c:pt>
                <c:pt idx="171">
                  <c:v>20080119</c:v>
                </c:pt>
                <c:pt idx="172">
                  <c:v>20080124</c:v>
                </c:pt>
                <c:pt idx="173">
                  <c:v>20080125</c:v>
                </c:pt>
                <c:pt idx="174">
                  <c:v>20080126</c:v>
                </c:pt>
                <c:pt idx="175">
                  <c:v>20080131</c:v>
                </c:pt>
                <c:pt idx="176">
                  <c:v>20080131</c:v>
                </c:pt>
                <c:pt idx="177">
                  <c:v>20080201</c:v>
                </c:pt>
                <c:pt idx="178">
                  <c:v>20080202</c:v>
                </c:pt>
                <c:pt idx="179">
                  <c:v>20080205</c:v>
                </c:pt>
                <c:pt idx="180">
                  <c:v>20080205</c:v>
                </c:pt>
                <c:pt idx="181">
                  <c:v>20080213</c:v>
                </c:pt>
                <c:pt idx="182">
                  <c:v>20080218</c:v>
                </c:pt>
                <c:pt idx="183">
                  <c:v>20080219</c:v>
                </c:pt>
                <c:pt idx="184">
                  <c:v>20080219</c:v>
                </c:pt>
                <c:pt idx="185">
                  <c:v>20080221</c:v>
                </c:pt>
                <c:pt idx="186">
                  <c:v>20080222</c:v>
                </c:pt>
                <c:pt idx="187">
                  <c:v>20080222</c:v>
                </c:pt>
                <c:pt idx="188">
                  <c:v>20080226</c:v>
                </c:pt>
                <c:pt idx="189">
                  <c:v>20080228</c:v>
                </c:pt>
                <c:pt idx="190">
                  <c:v>20080301</c:v>
                </c:pt>
                <c:pt idx="191">
                  <c:v>20080306</c:v>
                </c:pt>
                <c:pt idx="192">
                  <c:v>20080307</c:v>
                </c:pt>
                <c:pt idx="193">
                  <c:v>20080308</c:v>
                </c:pt>
                <c:pt idx="194">
                  <c:v>20080311</c:v>
                </c:pt>
                <c:pt idx="195">
                  <c:v>20080314</c:v>
                </c:pt>
                <c:pt idx="196">
                  <c:v>20080327</c:v>
                </c:pt>
                <c:pt idx="197">
                  <c:v>20080328</c:v>
                </c:pt>
                <c:pt idx="198">
                  <c:v>20080329</c:v>
                </c:pt>
                <c:pt idx="199">
                  <c:v>20080401</c:v>
                </c:pt>
                <c:pt idx="200">
                  <c:v>20080403</c:v>
                </c:pt>
                <c:pt idx="201">
                  <c:v>20080403</c:v>
                </c:pt>
                <c:pt idx="202">
                  <c:v>20080411</c:v>
                </c:pt>
                <c:pt idx="203">
                  <c:v>20080415</c:v>
                </c:pt>
                <c:pt idx="204">
                  <c:v>20080417</c:v>
                </c:pt>
                <c:pt idx="205">
                  <c:v>20080417</c:v>
                </c:pt>
                <c:pt idx="206">
                  <c:v>20080424</c:v>
                </c:pt>
                <c:pt idx="207">
                  <c:v>20080516</c:v>
                </c:pt>
                <c:pt idx="208">
                  <c:v>20080516</c:v>
                </c:pt>
                <c:pt idx="209">
                  <c:v>20080516</c:v>
                </c:pt>
                <c:pt idx="210">
                  <c:v>20080522</c:v>
                </c:pt>
                <c:pt idx="211">
                  <c:v>20080523</c:v>
                </c:pt>
                <c:pt idx="212">
                  <c:v>20080524</c:v>
                </c:pt>
                <c:pt idx="213">
                  <c:v>20080529</c:v>
                </c:pt>
                <c:pt idx="214">
                  <c:v>20080530</c:v>
                </c:pt>
                <c:pt idx="215">
                  <c:v>20080530</c:v>
                </c:pt>
                <c:pt idx="216">
                  <c:v>20080603</c:v>
                </c:pt>
                <c:pt idx="217">
                  <c:v>20080607</c:v>
                </c:pt>
                <c:pt idx="218">
                  <c:v>20080614</c:v>
                </c:pt>
                <c:pt idx="219">
                  <c:v>20080616</c:v>
                </c:pt>
                <c:pt idx="220">
                  <c:v>20080616</c:v>
                </c:pt>
                <c:pt idx="221">
                  <c:v>20080624</c:v>
                </c:pt>
                <c:pt idx="222">
                  <c:v>20080627</c:v>
                </c:pt>
                <c:pt idx="223">
                  <c:v>20080630</c:v>
                </c:pt>
                <c:pt idx="224">
                  <c:v>20080702</c:v>
                </c:pt>
                <c:pt idx="225">
                  <c:v>20080708</c:v>
                </c:pt>
                <c:pt idx="226">
                  <c:v>20080708</c:v>
                </c:pt>
                <c:pt idx="227">
                  <c:v>20080712</c:v>
                </c:pt>
                <c:pt idx="228">
                  <c:v>20080716</c:v>
                </c:pt>
                <c:pt idx="229">
                  <c:v>20080717</c:v>
                </c:pt>
                <c:pt idx="230">
                  <c:v>20080722</c:v>
                </c:pt>
                <c:pt idx="231">
                  <c:v>20080801</c:v>
                </c:pt>
                <c:pt idx="232">
                  <c:v>20080807</c:v>
                </c:pt>
                <c:pt idx="233">
                  <c:v>20080808</c:v>
                </c:pt>
                <c:pt idx="234">
                  <c:v>20080822</c:v>
                </c:pt>
                <c:pt idx="235">
                  <c:v>20080825</c:v>
                </c:pt>
                <c:pt idx="236">
                  <c:v>20080826</c:v>
                </c:pt>
                <c:pt idx="237">
                  <c:v>20080830</c:v>
                </c:pt>
                <c:pt idx="238">
                  <c:v>20081008</c:v>
                </c:pt>
                <c:pt idx="239">
                  <c:v>20081011</c:v>
                </c:pt>
                <c:pt idx="240">
                  <c:v>20081022</c:v>
                </c:pt>
                <c:pt idx="241">
                  <c:v>20081110</c:v>
                </c:pt>
                <c:pt idx="242">
                  <c:v>20081111</c:v>
                </c:pt>
                <c:pt idx="243">
                  <c:v>20081117</c:v>
                </c:pt>
                <c:pt idx="244">
                  <c:v>20081119</c:v>
                </c:pt>
                <c:pt idx="245">
                  <c:v>20081126</c:v>
                </c:pt>
                <c:pt idx="246">
                  <c:v>20081126</c:v>
                </c:pt>
                <c:pt idx="247">
                  <c:v>20081129</c:v>
                </c:pt>
                <c:pt idx="248">
                  <c:v>20081203</c:v>
                </c:pt>
                <c:pt idx="249">
                  <c:v>20081205</c:v>
                </c:pt>
                <c:pt idx="250">
                  <c:v>20081209</c:v>
                </c:pt>
                <c:pt idx="251">
                  <c:v>20081217</c:v>
                </c:pt>
                <c:pt idx="252">
                  <c:v>20081223</c:v>
                </c:pt>
                <c:pt idx="253">
                  <c:v>20081224</c:v>
                </c:pt>
                <c:pt idx="254">
                  <c:v>20081226</c:v>
                </c:pt>
                <c:pt idx="255">
                  <c:v>20081229</c:v>
                </c:pt>
                <c:pt idx="256">
                  <c:v>20081230</c:v>
                </c:pt>
                <c:pt idx="257">
                  <c:v>20081230</c:v>
                </c:pt>
                <c:pt idx="258">
                  <c:v>20081231</c:v>
                </c:pt>
                <c:pt idx="259">
                  <c:v>20081231</c:v>
                </c:pt>
                <c:pt idx="260">
                  <c:v>20081231</c:v>
                </c:pt>
                <c:pt idx="261">
                  <c:v>20090108</c:v>
                </c:pt>
                <c:pt idx="262">
                  <c:v>20090113</c:v>
                </c:pt>
                <c:pt idx="263">
                  <c:v>20090115</c:v>
                </c:pt>
                <c:pt idx="264">
                  <c:v>20090116</c:v>
                </c:pt>
                <c:pt idx="265">
                  <c:v>20090117</c:v>
                </c:pt>
                <c:pt idx="266">
                  <c:v>20090207</c:v>
                </c:pt>
                <c:pt idx="267">
                  <c:v>20090211</c:v>
                </c:pt>
                <c:pt idx="268">
                  <c:v>20090212</c:v>
                </c:pt>
                <c:pt idx="269">
                  <c:v>20090217</c:v>
                </c:pt>
                <c:pt idx="270">
                  <c:v>20090218</c:v>
                </c:pt>
                <c:pt idx="271">
                  <c:v>20090219</c:v>
                </c:pt>
                <c:pt idx="272">
                  <c:v>20090304</c:v>
                </c:pt>
                <c:pt idx="273">
                  <c:v>20090306</c:v>
                </c:pt>
                <c:pt idx="274">
                  <c:v>20090306</c:v>
                </c:pt>
                <c:pt idx="275">
                  <c:v>20090319</c:v>
                </c:pt>
                <c:pt idx="276">
                  <c:v>20090328</c:v>
                </c:pt>
                <c:pt idx="277">
                  <c:v>20090331</c:v>
                </c:pt>
                <c:pt idx="278">
                  <c:v>20090401</c:v>
                </c:pt>
                <c:pt idx="279">
                  <c:v>20090411</c:v>
                </c:pt>
                <c:pt idx="280">
                  <c:v>20090411</c:v>
                </c:pt>
                <c:pt idx="281">
                  <c:v>20090414</c:v>
                </c:pt>
                <c:pt idx="282">
                  <c:v>20090416</c:v>
                </c:pt>
                <c:pt idx="283">
                  <c:v>20090417</c:v>
                </c:pt>
                <c:pt idx="284">
                  <c:v>20090421</c:v>
                </c:pt>
                <c:pt idx="285">
                  <c:v>20090422</c:v>
                </c:pt>
                <c:pt idx="286">
                  <c:v>20090424</c:v>
                </c:pt>
                <c:pt idx="287">
                  <c:v>20090428</c:v>
                </c:pt>
                <c:pt idx="288">
                  <c:v>20090504</c:v>
                </c:pt>
              </c:strCache>
            </c:strRef>
          </c:xVal>
          <c:yVal>
            <c:numRef>
              <c:f>draw!$I$2:$I$335</c:f>
              <c:numCache>
                <c:formatCode>General</c:formatCode>
                <c:ptCount val="289"/>
                <c:pt idx="12">
                  <c:v>0.22632190915588138</c:v>
                </c:pt>
                <c:pt idx="26">
                  <c:v>0.26340844561233057</c:v>
                </c:pt>
                <c:pt idx="36">
                  <c:v>0.14049322655941751</c:v>
                </c:pt>
                <c:pt idx="42">
                  <c:v>0.6797466728649435</c:v>
                </c:pt>
                <c:pt idx="44">
                  <c:v>0.2113621233788382</c:v>
                </c:pt>
                <c:pt idx="46">
                  <c:v>0.42744400974825036</c:v>
                </c:pt>
                <c:pt idx="47">
                  <c:v>0.3486628948553615</c:v>
                </c:pt>
                <c:pt idx="52">
                  <c:v>0.27017103205138449</c:v>
                </c:pt>
                <c:pt idx="53">
                  <c:v>0.30257980642578541</c:v>
                </c:pt>
                <c:pt idx="54">
                  <c:v>0.29586569647323546</c:v>
                </c:pt>
                <c:pt idx="55">
                  <c:v>0.1910245456501582</c:v>
                </c:pt>
                <c:pt idx="60">
                  <c:v>0.53564765221198474</c:v>
                </c:pt>
                <c:pt idx="67">
                  <c:v>0.24488072530968036</c:v>
                </c:pt>
                <c:pt idx="75">
                  <c:v>0.73748589400119591</c:v>
                </c:pt>
                <c:pt idx="77">
                  <c:v>0.24874338049874287</c:v>
                </c:pt>
                <c:pt idx="78">
                  <c:v>0.73448757698040623</c:v>
                </c:pt>
                <c:pt idx="79">
                  <c:v>0.43545867910559138</c:v>
                </c:pt>
                <c:pt idx="81">
                  <c:v>0.43103846026034154</c:v>
                </c:pt>
                <c:pt idx="90">
                  <c:v>0.38632652141445928</c:v>
                </c:pt>
                <c:pt idx="96">
                  <c:v>0.36176930712388372</c:v>
                </c:pt>
                <c:pt idx="104">
                  <c:v>0.26939765402315674</c:v>
                </c:pt>
                <c:pt idx="105">
                  <c:v>0.17368758157519401</c:v>
                </c:pt>
                <c:pt idx="113">
                  <c:v>0.78800696332590958</c:v>
                </c:pt>
                <c:pt idx="119">
                  <c:v>0.73228221939195226</c:v>
                </c:pt>
                <c:pt idx="120">
                  <c:v>0.12525395635432321</c:v>
                </c:pt>
                <c:pt idx="131">
                  <c:v>0.32522909477578998</c:v>
                </c:pt>
                <c:pt idx="133">
                  <c:v>8.7721483441767334E-2</c:v>
                </c:pt>
                <c:pt idx="147">
                  <c:v>0.26821997726671631</c:v>
                </c:pt>
                <c:pt idx="163">
                  <c:v>0.23331396685222852</c:v>
                </c:pt>
                <c:pt idx="164">
                  <c:v>0.39725868812058607</c:v>
                </c:pt>
                <c:pt idx="168">
                  <c:v>0.29355296318575819</c:v>
                </c:pt>
                <c:pt idx="169">
                  <c:v>0.49682874225037676</c:v>
                </c:pt>
                <c:pt idx="175">
                  <c:v>0.27929717557552425</c:v>
                </c:pt>
                <c:pt idx="182">
                  <c:v>0.26410975247917329</c:v>
                </c:pt>
                <c:pt idx="198">
                  <c:v>0.36244865378538532</c:v>
                </c:pt>
                <c:pt idx="199">
                  <c:v>0.27206958367696482</c:v>
                </c:pt>
                <c:pt idx="211">
                  <c:v>0.40355273512420148</c:v>
                </c:pt>
                <c:pt idx="212">
                  <c:v>5.9288312101610452E-2</c:v>
                </c:pt>
                <c:pt idx="215">
                  <c:v>0.13633206644178542</c:v>
                </c:pt>
                <c:pt idx="217">
                  <c:v>0.36186776066920001</c:v>
                </c:pt>
                <c:pt idx="227">
                  <c:v>0.33868095258889053</c:v>
                </c:pt>
                <c:pt idx="228">
                  <c:v>-0.27144566216002458</c:v>
                </c:pt>
                <c:pt idx="232">
                  <c:v>0.14218271835588037</c:v>
                </c:pt>
                <c:pt idx="234">
                  <c:v>-5.756630828205278E-2</c:v>
                </c:pt>
                <c:pt idx="240">
                  <c:v>-0.83966279676397781</c:v>
                </c:pt>
                <c:pt idx="255">
                  <c:v>0.16169840610761921</c:v>
                </c:pt>
                <c:pt idx="258">
                  <c:v>0.16659234943796844</c:v>
                </c:pt>
                <c:pt idx="259">
                  <c:v>0.19996484844002974</c:v>
                </c:pt>
                <c:pt idx="267">
                  <c:v>0.31260654783636332</c:v>
                </c:pt>
                <c:pt idx="272">
                  <c:v>0.34421880297177782</c:v>
                </c:pt>
                <c:pt idx="279">
                  <c:v>0.42808267141890993</c:v>
                </c:pt>
              </c:numCache>
            </c:numRef>
          </c:yVal>
        </c:ser>
        <c:ser>
          <c:idx val="1"/>
          <c:order val="1"/>
          <c:tx>
            <c:strRef>
              <c:f>draw!$J$1</c:f>
              <c:strCache>
                <c:ptCount val="1"/>
                <c:pt idx="0">
                  <c:v>资产认购</c:v>
                </c:pt>
              </c:strCache>
            </c:strRef>
          </c:tx>
          <c:spPr>
            <a:ln w="28575">
              <a:noFill/>
            </a:ln>
          </c:spPr>
          <c:xVal>
            <c:strRef>
              <c:f>draw!$H$2:$H$335</c:f>
              <c:strCache>
                <c:ptCount val="289"/>
                <c:pt idx="0">
                  <c:v>20060518</c:v>
                </c:pt>
                <c:pt idx="1">
                  <c:v>20060610</c:v>
                </c:pt>
                <c:pt idx="2">
                  <c:v>20060617</c:v>
                </c:pt>
                <c:pt idx="3">
                  <c:v>20060622</c:v>
                </c:pt>
                <c:pt idx="4">
                  <c:v>20060622</c:v>
                </c:pt>
                <c:pt idx="5">
                  <c:v>20060705</c:v>
                </c:pt>
                <c:pt idx="6">
                  <c:v>20060706</c:v>
                </c:pt>
                <c:pt idx="7">
                  <c:v>20060708</c:v>
                </c:pt>
                <c:pt idx="8">
                  <c:v>20060818</c:v>
                </c:pt>
                <c:pt idx="9">
                  <c:v>20060824</c:v>
                </c:pt>
                <c:pt idx="10">
                  <c:v>20060826</c:v>
                </c:pt>
                <c:pt idx="11">
                  <c:v>20060830</c:v>
                </c:pt>
                <c:pt idx="12">
                  <c:v>20060913</c:v>
                </c:pt>
                <c:pt idx="13">
                  <c:v>20060922</c:v>
                </c:pt>
                <c:pt idx="14">
                  <c:v>20060929</c:v>
                </c:pt>
                <c:pt idx="15">
                  <c:v>20060929</c:v>
                </c:pt>
                <c:pt idx="16">
                  <c:v>20061012</c:v>
                </c:pt>
                <c:pt idx="17">
                  <c:v>20061013</c:v>
                </c:pt>
                <c:pt idx="18">
                  <c:v>20061019</c:v>
                </c:pt>
                <c:pt idx="19">
                  <c:v>20061024</c:v>
                </c:pt>
                <c:pt idx="20">
                  <c:v>20061024</c:v>
                </c:pt>
                <c:pt idx="21">
                  <c:v>20061031</c:v>
                </c:pt>
                <c:pt idx="22">
                  <c:v>20061102</c:v>
                </c:pt>
                <c:pt idx="23">
                  <c:v>20061103</c:v>
                </c:pt>
                <c:pt idx="24">
                  <c:v>20061109</c:v>
                </c:pt>
                <c:pt idx="25">
                  <c:v>20061120</c:v>
                </c:pt>
                <c:pt idx="26">
                  <c:v>20061121</c:v>
                </c:pt>
                <c:pt idx="27">
                  <c:v>20061123</c:v>
                </c:pt>
                <c:pt idx="28">
                  <c:v>20061201</c:v>
                </c:pt>
                <c:pt idx="29">
                  <c:v>20061201</c:v>
                </c:pt>
                <c:pt idx="30">
                  <c:v>20061202</c:v>
                </c:pt>
                <c:pt idx="31">
                  <c:v>20061208</c:v>
                </c:pt>
                <c:pt idx="32">
                  <c:v>20061208</c:v>
                </c:pt>
                <c:pt idx="33">
                  <c:v>20061209</c:v>
                </c:pt>
                <c:pt idx="34">
                  <c:v>20061214</c:v>
                </c:pt>
                <c:pt idx="35">
                  <c:v>20061220</c:v>
                </c:pt>
                <c:pt idx="36">
                  <c:v>20061226</c:v>
                </c:pt>
                <c:pt idx="37">
                  <c:v>20061226</c:v>
                </c:pt>
                <c:pt idx="38">
                  <c:v>20061227</c:v>
                </c:pt>
                <c:pt idx="39">
                  <c:v>20061228</c:v>
                </c:pt>
                <c:pt idx="40">
                  <c:v>20061229</c:v>
                </c:pt>
                <c:pt idx="41">
                  <c:v>20061229</c:v>
                </c:pt>
                <c:pt idx="42">
                  <c:v>20061230</c:v>
                </c:pt>
                <c:pt idx="43">
                  <c:v>20070110</c:v>
                </c:pt>
                <c:pt idx="44">
                  <c:v>20070117</c:v>
                </c:pt>
                <c:pt idx="45">
                  <c:v>20070120</c:v>
                </c:pt>
                <c:pt idx="46">
                  <c:v>20070123</c:v>
                </c:pt>
                <c:pt idx="47">
                  <c:v>20070124</c:v>
                </c:pt>
                <c:pt idx="48">
                  <c:v>20070124</c:v>
                </c:pt>
                <c:pt idx="49">
                  <c:v>20070125</c:v>
                </c:pt>
                <c:pt idx="50">
                  <c:v>20070127</c:v>
                </c:pt>
                <c:pt idx="51">
                  <c:v>20070203</c:v>
                </c:pt>
                <c:pt idx="52">
                  <c:v>20070203</c:v>
                </c:pt>
                <c:pt idx="53">
                  <c:v>20070203</c:v>
                </c:pt>
                <c:pt idx="54">
                  <c:v>20070214</c:v>
                </c:pt>
                <c:pt idx="55">
                  <c:v>20070215</c:v>
                </c:pt>
                <c:pt idx="56">
                  <c:v>20070301</c:v>
                </c:pt>
                <c:pt idx="57">
                  <c:v>20070302</c:v>
                </c:pt>
                <c:pt idx="58">
                  <c:v>20070302</c:v>
                </c:pt>
                <c:pt idx="59">
                  <c:v>20070305</c:v>
                </c:pt>
                <c:pt idx="60">
                  <c:v>20070312</c:v>
                </c:pt>
                <c:pt idx="61">
                  <c:v>20070313</c:v>
                </c:pt>
                <c:pt idx="62">
                  <c:v>20070322</c:v>
                </c:pt>
                <c:pt idx="63">
                  <c:v>20070324</c:v>
                </c:pt>
                <c:pt idx="64">
                  <c:v>20070326</c:v>
                </c:pt>
                <c:pt idx="65">
                  <c:v>20070328</c:v>
                </c:pt>
                <c:pt idx="66">
                  <c:v>20070403</c:v>
                </c:pt>
                <c:pt idx="67">
                  <c:v>20070404</c:v>
                </c:pt>
                <c:pt idx="68">
                  <c:v>20070405</c:v>
                </c:pt>
                <c:pt idx="69">
                  <c:v>20070406</c:v>
                </c:pt>
                <c:pt idx="70">
                  <c:v>20070410</c:v>
                </c:pt>
                <c:pt idx="71">
                  <c:v>20070416</c:v>
                </c:pt>
                <c:pt idx="72">
                  <c:v>20070419</c:v>
                </c:pt>
                <c:pt idx="73">
                  <c:v>20070424</c:v>
                </c:pt>
                <c:pt idx="74">
                  <c:v>20070426</c:v>
                </c:pt>
                <c:pt idx="75">
                  <c:v>20070426</c:v>
                </c:pt>
                <c:pt idx="76">
                  <c:v>20070427</c:v>
                </c:pt>
                <c:pt idx="77">
                  <c:v>20070508</c:v>
                </c:pt>
                <c:pt idx="78">
                  <c:v>20070511</c:v>
                </c:pt>
                <c:pt idx="79">
                  <c:v>20070517</c:v>
                </c:pt>
                <c:pt idx="80">
                  <c:v>20070522</c:v>
                </c:pt>
                <c:pt idx="81">
                  <c:v>20070523</c:v>
                </c:pt>
                <c:pt idx="82">
                  <c:v>20070524</c:v>
                </c:pt>
                <c:pt idx="83">
                  <c:v>20070529</c:v>
                </c:pt>
                <c:pt idx="84">
                  <c:v>20070529</c:v>
                </c:pt>
                <c:pt idx="85">
                  <c:v>20070602</c:v>
                </c:pt>
                <c:pt idx="86">
                  <c:v>20070607</c:v>
                </c:pt>
                <c:pt idx="87">
                  <c:v>20070611</c:v>
                </c:pt>
                <c:pt idx="88">
                  <c:v>20070614</c:v>
                </c:pt>
                <c:pt idx="89">
                  <c:v>20070615</c:v>
                </c:pt>
                <c:pt idx="90">
                  <c:v>20070627</c:v>
                </c:pt>
                <c:pt idx="91">
                  <c:v>20070630</c:v>
                </c:pt>
                <c:pt idx="92">
                  <c:v>20070707</c:v>
                </c:pt>
                <c:pt idx="93">
                  <c:v>20070710</c:v>
                </c:pt>
                <c:pt idx="94">
                  <c:v>20070719</c:v>
                </c:pt>
                <c:pt idx="95">
                  <c:v>20070720</c:v>
                </c:pt>
                <c:pt idx="96">
                  <c:v>20070726</c:v>
                </c:pt>
                <c:pt idx="97">
                  <c:v>20070727</c:v>
                </c:pt>
                <c:pt idx="98">
                  <c:v>20070727</c:v>
                </c:pt>
                <c:pt idx="99">
                  <c:v>20070803</c:v>
                </c:pt>
                <c:pt idx="100">
                  <c:v>20070804</c:v>
                </c:pt>
                <c:pt idx="101">
                  <c:v>20070810</c:v>
                </c:pt>
                <c:pt idx="102">
                  <c:v>20070813</c:v>
                </c:pt>
                <c:pt idx="103">
                  <c:v>20070814</c:v>
                </c:pt>
                <c:pt idx="104">
                  <c:v>20070818</c:v>
                </c:pt>
                <c:pt idx="105">
                  <c:v>20070821</c:v>
                </c:pt>
                <c:pt idx="106">
                  <c:v>20070822</c:v>
                </c:pt>
                <c:pt idx="107">
                  <c:v>20070822</c:v>
                </c:pt>
                <c:pt idx="108">
                  <c:v>20070827</c:v>
                </c:pt>
                <c:pt idx="109">
                  <c:v>20070901</c:v>
                </c:pt>
                <c:pt idx="110">
                  <c:v>20070905</c:v>
                </c:pt>
                <c:pt idx="111">
                  <c:v>20070905</c:v>
                </c:pt>
                <c:pt idx="112">
                  <c:v>20070913</c:v>
                </c:pt>
                <c:pt idx="113">
                  <c:v>20070913</c:v>
                </c:pt>
                <c:pt idx="114">
                  <c:v>20070913</c:v>
                </c:pt>
                <c:pt idx="115">
                  <c:v>20070918</c:v>
                </c:pt>
                <c:pt idx="116">
                  <c:v>20070920</c:v>
                </c:pt>
                <c:pt idx="117">
                  <c:v>20070920</c:v>
                </c:pt>
                <c:pt idx="118">
                  <c:v>20070925</c:v>
                </c:pt>
                <c:pt idx="119">
                  <c:v>20070926</c:v>
                </c:pt>
                <c:pt idx="120">
                  <c:v>20070928</c:v>
                </c:pt>
                <c:pt idx="121">
                  <c:v>20070928</c:v>
                </c:pt>
                <c:pt idx="122">
                  <c:v>20071011</c:v>
                </c:pt>
                <c:pt idx="123">
                  <c:v>20071012</c:v>
                </c:pt>
                <c:pt idx="124">
                  <c:v>20071012</c:v>
                </c:pt>
                <c:pt idx="125">
                  <c:v>20071016</c:v>
                </c:pt>
                <c:pt idx="126">
                  <c:v>20071016</c:v>
                </c:pt>
                <c:pt idx="127">
                  <c:v>20071017</c:v>
                </c:pt>
                <c:pt idx="128">
                  <c:v>20071017</c:v>
                </c:pt>
                <c:pt idx="129">
                  <c:v>20071018</c:v>
                </c:pt>
                <c:pt idx="130">
                  <c:v>20071019</c:v>
                </c:pt>
                <c:pt idx="131">
                  <c:v>20071020</c:v>
                </c:pt>
                <c:pt idx="132">
                  <c:v>20071026</c:v>
                </c:pt>
                <c:pt idx="133">
                  <c:v>20071026</c:v>
                </c:pt>
                <c:pt idx="134">
                  <c:v>20071101</c:v>
                </c:pt>
                <c:pt idx="135">
                  <c:v>20071101</c:v>
                </c:pt>
                <c:pt idx="136">
                  <c:v>20071102</c:v>
                </c:pt>
                <c:pt idx="137">
                  <c:v>20071102</c:v>
                </c:pt>
                <c:pt idx="138">
                  <c:v>20071103</c:v>
                </c:pt>
                <c:pt idx="139">
                  <c:v>20071108</c:v>
                </c:pt>
                <c:pt idx="140">
                  <c:v>20071109</c:v>
                </c:pt>
                <c:pt idx="141">
                  <c:v>20071112</c:v>
                </c:pt>
                <c:pt idx="142">
                  <c:v>20071114</c:v>
                </c:pt>
                <c:pt idx="143">
                  <c:v>20071115</c:v>
                </c:pt>
                <c:pt idx="144">
                  <c:v>20071119</c:v>
                </c:pt>
                <c:pt idx="145">
                  <c:v>20071121</c:v>
                </c:pt>
                <c:pt idx="146">
                  <c:v>20071122</c:v>
                </c:pt>
                <c:pt idx="147">
                  <c:v>20071128</c:v>
                </c:pt>
                <c:pt idx="148">
                  <c:v>20071205</c:v>
                </c:pt>
                <c:pt idx="149">
                  <c:v>20071206</c:v>
                </c:pt>
                <c:pt idx="150">
                  <c:v>20071208</c:v>
                </c:pt>
                <c:pt idx="151">
                  <c:v>20071218</c:v>
                </c:pt>
                <c:pt idx="152">
                  <c:v>20071219</c:v>
                </c:pt>
                <c:pt idx="153">
                  <c:v>20071219</c:v>
                </c:pt>
                <c:pt idx="154">
                  <c:v>20071220</c:v>
                </c:pt>
                <c:pt idx="155">
                  <c:v>20071221</c:v>
                </c:pt>
                <c:pt idx="156">
                  <c:v>20071221</c:v>
                </c:pt>
                <c:pt idx="157">
                  <c:v>20071226</c:v>
                </c:pt>
                <c:pt idx="158">
                  <c:v>20071228</c:v>
                </c:pt>
                <c:pt idx="159">
                  <c:v>20071229</c:v>
                </c:pt>
                <c:pt idx="160">
                  <c:v>20071229</c:v>
                </c:pt>
                <c:pt idx="161">
                  <c:v>20080108</c:v>
                </c:pt>
                <c:pt idx="162">
                  <c:v>20080109</c:v>
                </c:pt>
                <c:pt idx="163">
                  <c:v>20080110</c:v>
                </c:pt>
                <c:pt idx="164">
                  <c:v>20080111</c:v>
                </c:pt>
                <c:pt idx="165">
                  <c:v>20080114</c:v>
                </c:pt>
                <c:pt idx="166">
                  <c:v>20080114</c:v>
                </c:pt>
                <c:pt idx="167">
                  <c:v>20080115</c:v>
                </c:pt>
                <c:pt idx="168">
                  <c:v>20080117</c:v>
                </c:pt>
                <c:pt idx="169">
                  <c:v>20080118</c:v>
                </c:pt>
                <c:pt idx="170">
                  <c:v>20080118</c:v>
                </c:pt>
                <c:pt idx="171">
                  <c:v>20080119</c:v>
                </c:pt>
                <c:pt idx="172">
                  <c:v>20080124</c:v>
                </c:pt>
                <c:pt idx="173">
                  <c:v>20080125</c:v>
                </c:pt>
                <c:pt idx="174">
                  <c:v>20080126</c:v>
                </c:pt>
                <c:pt idx="175">
                  <c:v>20080131</c:v>
                </c:pt>
                <c:pt idx="176">
                  <c:v>20080131</c:v>
                </c:pt>
                <c:pt idx="177">
                  <c:v>20080201</c:v>
                </c:pt>
                <c:pt idx="178">
                  <c:v>20080202</c:v>
                </c:pt>
                <c:pt idx="179">
                  <c:v>20080205</c:v>
                </c:pt>
                <c:pt idx="180">
                  <c:v>20080205</c:v>
                </c:pt>
                <c:pt idx="181">
                  <c:v>20080213</c:v>
                </c:pt>
                <c:pt idx="182">
                  <c:v>20080218</c:v>
                </c:pt>
                <c:pt idx="183">
                  <c:v>20080219</c:v>
                </c:pt>
                <c:pt idx="184">
                  <c:v>20080219</c:v>
                </c:pt>
                <c:pt idx="185">
                  <c:v>20080221</c:v>
                </c:pt>
                <c:pt idx="186">
                  <c:v>20080222</c:v>
                </c:pt>
                <c:pt idx="187">
                  <c:v>20080222</c:v>
                </c:pt>
                <c:pt idx="188">
                  <c:v>20080226</c:v>
                </c:pt>
                <c:pt idx="189">
                  <c:v>20080228</c:v>
                </c:pt>
                <c:pt idx="190">
                  <c:v>20080301</c:v>
                </c:pt>
                <c:pt idx="191">
                  <c:v>20080306</c:v>
                </c:pt>
                <c:pt idx="192">
                  <c:v>20080307</c:v>
                </c:pt>
                <c:pt idx="193">
                  <c:v>20080308</c:v>
                </c:pt>
                <c:pt idx="194">
                  <c:v>20080311</c:v>
                </c:pt>
                <c:pt idx="195">
                  <c:v>20080314</c:v>
                </c:pt>
                <c:pt idx="196">
                  <c:v>20080327</c:v>
                </c:pt>
                <c:pt idx="197">
                  <c:v>20080328</c:v>
                </c:pt>
                <c:pt idx="198">
                  <c:v>20080329</c:v>
                </c:pt>
                <c:pt idx="199">
                  <c:v>20080401</c:v>
                </c:pt>
                <c:pt idx="200">
                  <c:v>20080403</c:v>
                </c:pt>
                <c:pt idx="201">
                  <c:v>20080403</c:v>
                </c:pt>
                <c:pt idx="202">
                  <c:v>20080411</c:v>
                </c:pt>
                <c:pt idx="203">
                  <c:v>20080415</c:v>
                </c:pt>
                <c:pt idx="204">
                  <c:v>20080417</c:v>
                </c:pt>
                <c:pt idx="205">
                  <c:v>20080417</c:v>
                </c:pt>
                <c:pt idx="206">
                  <c:v>20080424</c:v>
                </c:pt>
                <c:pt idx="207">
                  <c:v>20080516</c:v>
                </c:pt>
                <c:pt idx="208">
                  <c:v>20080516</c:v>
                </c:pt>
                <c:pt idx="209">
                  <c:v>20080516</c:v>
                </c:pt>
                <c:pt idx="210">
                  <c:v>20080522</c:v>
                </c:pt>
                <c:pt idx="211">
                  <c:v>20080523</c:v>
                </c:pt>
                <c:pt idx="212">
                  <c:v>20080524</c:v>
                </c:pt>
                <c:pt idx="213">
                  <c:v>20080529</c:v>
                </c:pt>
                <c:pt idx="214">
                  <c:v>20080530</c:v>
                </c:pt>
                <c:pt idx="215">
                  <c:v>20080530</c:v>
                </c:pt>
                <c:pt idx="216">
                  <c:v>20080603</c:v>
                </c:pt>
                <c:pt idx="217">
                  <c:v>20080607</c:v>
                </c:pt>
                <c:pt idx="218">
                  <c:v>20080614</c:v>
                </c:pt>
                <c:pt idx="219">
                  <c:v>20080616</c:v>
                </c:pt>
                <c:pt idx="220">
                  <c:v>20080616</c:v>
                </c:pt>
                <c:pt idx="221">
                  <c:v>20080624</c:v>
                </c:pt>
                <c:pt idx="222">
                  <c:v>20080627</c:v>
                </c:pt>
                <c:pt idx="223">
                  <c:v>20080630</c:v>
                </c:pt>
                <c:pt idx="224">
                  <c:v>20080702</c:v>
                </c:pt>
                <c:pt idx="225">
                  <c:v>20080708</c:v>
                </c:pt>
                <c:pt idx="226">
                  <c:v>20080708</c:v>
                </c:pt>
                <c:pt idx="227">
                  <c:v>20080712</c:v>
                </c:pt>
                <c:pt idx="228">
                  <c:v>20080716</c:v>
                </c:pt>
                <c:pt idx="229">
                  <c:v>20080717</c:v>
                </c:pt>
                <c:pt idx="230">
                  <c:v>20080722</c:v>
                </c:pt>
                <c:pt idx="231">
                  <c:v>20080801</c:v>
                </c:pt>
                <c:pt idx="232">
                  <c:v>20080807</c:v>
                </c:pt>
                <c:pt idx="233">
                  <c:v>20080808</c:v>
                </c:pt>
                <c:pt idx="234">
                  <c:v>20080822</c:v>
                </c:pt>
                <c:pt idx="235">
                  <c:v>20080825</c:v>
                </c:pt>
                <c:pt idx="236">
                  <c:v>20080826</c:v>
                </c:pt>
                <c:pt idx="237">
                  <c:v>20080830</c:v>
                </c:pt>
                <c:pt idx="238">
                  <c:v>20081008</c:v>
                </c:pt>
                <c:pt idx="239">
                  <c:v>20081011</c:v>
                </c:pt>
                <c:pt idx="240">
                  <c:v>20081022</c:v>
                </c:pt>
                <c:pt idx="241">
                  <c:v>20081110</c:v>
                </c:pt>
                <c:pt idx="242">
                  <c:v>20081111</c:v>
                </c:pt>
                <c:pt idx="243">
                  <c:v>20081117</c:v>
                </c:pt>
                <c:pt idx="244">
                  <c:v>20081119</c:v>
                </c:pt>
                <c:pt idx="245">
                  <c:v>20081126</c:v>
                </c:pt>
                <c:pt idx="246">
                  <c:v>20081126</c:v>
                </c:pt>
                <c:pt idx="247">
                  <c:v>20081129</c:v>
                </c:pt>
                <c:pt idx="248">
                  <c:v>20081203</c:v>
                </c:pt>
                <c:pt idx="249">
                  <c:v>20081205</c:v>
                </c:pt>
                <c:pt idx="250">
                  <c:v>20081209</c:v>
                </c:pt>
                <c:pt idx="251">
                  <c:v>20081217</c:v>
                </c:pt>
                <c:pt idx="252">
                  <c:v>20081223</c:v>
                </c:pt>
                <c:pt idx="253">
                  <c:v>20081224</c:v>
                </c:pt>
                <c:pt idx="254">
                  <c:v>20081226</c:v>
                </c:pt>
                <c:pt idx="255">
                  <c:v>20081229</c:v>
                </c:pt>
                <c:pt idx="256">
                  <c:v>20081230</c:v>
                </c:pt>
                <c:pt idx="257">
                  <c:v>20081230</c:v>
                </c:pt>
                <c:pt idx="258">
                  <c:v>20081231</c:v>
                </c:pt>
                <c:pt idx="259">
                  <c:v>20081231</c:v>
                </c:pt>
                <c:pt idx="260">
                  <c:v>20081231</c:v>
                </c:pt>
                <c:pt idx="261">
                  <c:v>20090108</c:v>
                </c:pt>
                <c:pt idx="262">
                  <c:v>20090113</c:v>
                </c:pt>
                <c:pt idx="263">
                  <c:v>20090115</c:v>
                </c:pt>
                <c:pt idx="264">
                  <c:v>20090116</c:v>
                </c:pt>
                <c:pt idx="265">
                  <c:v>20090117</c:v>
                </c:pt>
                <c:pt idx="266">
                  <c:v>20090207</c:v>
                </c:pt>
                <c:pt idx="267">
                  <c:v>20090211</c:v>
                </c:pt>
                <c:pt idx="268">
                  <c:v>20090212</c:v>
                </c:pt>
                <c:pt idx="269">
                  <c:v>20090217</c:v>
                </c:pt>
                <c:pt idx="270">
                  <c:v>20090218</c:v>
                </c:pt>
                <c:pt idx="271">
                  <c:v>20090219</c:v>
                </c:pt>
                <c:pt idx="272">
                  <c:v>20090304</c:v>
                </c:pt>
                <c:pt idx="273">
                  <c:v>20090306</c:v>
                </c:pt>
                <c:pt idx="274">
                  <c:v>20090306</c:v>
                </c:pt>
                <c:pt idx="275">
                  <c:v>20090319</c:v>
                </c:pt>
                <c:pt idx="276">
                  <c:v>20090328</c:v>
                </c:pt>
                <c:pt idx="277">
                  <c:v>20090331</c:v>
                </c:pt>
                <c:pt idx="278">
                  <c:v>20090401</c:v>
                </c:pt>
                <c:pt idx="279">
                  <c:v>20090411</c:v>
                </c:pt>
                <c:pt idx="280">
                  <c:v>20090411</c:v>
                </c:pt>
                <c:pt idx="281">
                  <c:v>20090414</c:v>
                </c:pt>
                <c:pt idx="282">
                  <c:v>20090416</c:v>
                </c:pt>
                <c:pt idx="283">
                  <c:v>20090417</c:v>
                </c:pt>
                <c:pt idx="284">
                  <c:v>20090421</c:v>
                </c:pt>
                <c:pt idx="285">
                  <c:v>20090422</c:v>
                </c:pt>
                <c:pt idx="286">
                  <c:v>20090424</c:v>
                </c:pt>
                <c:pt idx="287">
                  <c:v>20090428</c:v>
                </c:pt>
                <c:pt idx="288">
                  <c:v>20090504</c:v>
                </c:pt>
              </c:strCache>
            </c:strRef>
          </c:xVal>
          <c:yVal>
            <c:numRef>
              <c:f>draw!$J$2:$J$335</c:f>
              <c:numCache>
                <c:formatCode>General</c:formatCode>
                <c:ptCount val="289"/>
                <c:pt idx="29">
                  <c:v>0.5028723085771245</c:v>
                </c:pt>
                <c:pt idx="35">
                  <c:v>0.19076671165748341</c:v>
                </c:pt>
                <c:pt idx="38">
                  <c:v>0.61696542063038806</c:v>
                </c:pt>
                <c:pt idx="40">
                  <c:v>0.17560302394669269</c:v>
                </c:pt>
                <c:pt idx="48">
                  <c:v>0.1259243762779382</c:v>
                </c:pt>
                <c:pt idx="50">
                  <c:v>0.31235234774139681</c:v>
                </c:pt>
                <c:pt idx="57">
                  <c:v>0.34209177703352467</c:v>
                </c:pt>
                <c:pt idx="66">
                  <c:v>0.4619666872545205</c:v>
                </c:pt>
                <c:pt idx="82">
                  <c:v>0.63254301631580534</c:v>
                </c:pt>
                <c:pt idx="91">
                  <c:v>0.61801216729703656</c:v>
                </c:pt>
                <c:pt idx="103">
                  <c:v>0.6889821618378138</c:v>
                </c:pt>
                <c:pt idx="106">
                  <c:v>0.74875867230786974</c:v>
                </c:pt>
                <c:pt idx="109">
                  <c:v>0.1674003767031034</c:v>
                </c:pt>
                <c:pt idx="121">
                  <c:v>0.81702105715645934</c:v>
                </c:pt>
                <c:pt idx="122">
                  <c:v>0.26155539962348862</c:v>
                </c:pt>
                <c:pt idx="123">
                  <c:v>0.64563491900829106</c:v>
                </c:pt>
                <c:pt idx="126">
                  <c:v>0.52543471839092737</c:v>
                </c:pt>
                <c:pt idx="127">
                  <c:v>0.64470960178205861</c:v>
                </c:pt>
                <c:pt idx="138">
                  <c:v>0.68126629894416857</c:v>
                </c:pt>
                <c:pt idx="140">
                  <c:v>0.68938062530175137</c:v>
                </c:pt>
                <c:pt idx="149">
                  <c:v>0.60274073929545369</c:v>
                </c:pt>
                <c:pt idx="151">
                  <c:v>0.62347316104233708</c:v>
                </c:pt>
                <c:pt idx="161">
                  <c:v>0.3370538080335625</c:v>
                </c:pt>
                <c:pt idx="170">
                  <c:v>0.73250099400912694</c:v>
                </c:pt>
                <c:pt idx="171">
                  <c:v>0.76354035192805469</c:v>
                </c:pt>
                <c:pt idx="174">
                  <c:v>0.42564273205252334</c:v>
                </c:pt>
                <c:pt idx="178">
                  <c:v>0.89839448498415753</c:v>
                </c:pt>
                <c:pt idx="179">
                  <c:v>0.86945741811186761</c:v>
                </c:pt>
                <c:pt idx="183">
                  <c:v>0.6825027587502891</c:v>
                </c:pt>
                <c:pt idx="194">
                  <c:v>0.47901198895347591</c:v>
                </c:pt>
                <c:pt idx="196">
                  <c:v>0.59113723995919121</c:v>
                </c:pt>
                <c:pt idx="197">
                  <c:v>0.46404182627743251</c:v>
                </c:pt>
                <c:pt idx="200">
                  <c:v>0.25157278192745702</c:v>
                </c:pt>
                <c:pt idx="201">
                  <c:v>0.13110282471463314</c:v>
                </c:pt>
                <c:pt idx="204">
                  <c:v>0.27935277792131075</c:v>
                </c:pt>
                <c:pt idx="205">
                  <c:v>0.50820522832871662</c:v>
                </c:pt>
                <c:pt idx="206">
                  <c:v>0.72555416220110192</c:v>
                </c:pt>
                <c:pt idx="208">
                  <c:v>0.45673956078089428</c:v>
                </c:pt>
                <c:pt idx="209">
                  <c:v>0.36707129793700538</c:v>
                </c:pt>
                <c:pt idx="219">
                  <c:v>-2.6930666779342086E-2</c:v>
                </c:pt>
                <c:pt idx="220">
                  <c:v>-0.13908471660106292</c:v>
                </c:pt>
                <c:pt idx="241">
                  <c:v>0.3233220979664212</c:v>
                </c:pt>
                <c:pt idx="242">
                  <c:v>-0.4444424763412459</c:v>
                </c:pt>
                <c:pt idx="250">
                  <c:v>-8.6684652959020725E-2</c:v>
                </c:pt>
                <c:pt idx="251">
                  <c:v>-1.138754013158191</c:v>
                </c:pt>
                <c:pt idx="253">
                  <c:v>-1.7447834604320267</c:v>
                </c:pt>
                <c:pt idx="254">
                  <c:v>-1.1056574047639223</c:v>
                </c:pt>
                <c:pt idx="257">
                  <c:v>-0.46768410676691818</c:v>
                </c:pt>
                <c:pt idx="260">
                  <c:v>-0.21757903452430752</c:v>
                </c:pt>
                <c:pt idx="261">
                  <c:v>-0.45108264746569932</c:v>
                </c:pt>
                <c:pt idx="263">
                  <c:v>-0.95159926868973088</c:v>
                </c:pt>
                <c:pt idx="264">
                  <c:v>0.7303345483932927</c:v>
                </c:pt>
                <c:pt idx="265">
                  <c:v>-0.61972042590090681</c:v>
                </c:pt>
                <c:pt idx="275">
                  <c:v>-0.76458789859380683</c:v>
                </c:pt>
                <c:pt idx="285">
                  <c:v>-0.11371262005114709</c:v>
                </c:pt>
              </c:numCache>
            </c:numRef>
          </c:yVal>
        </c:ser>
        <c:axId val="119891072"/>
        <c:axId val="119892608"/>
      </c:scatterChart>
      <c:valAx>
        <c:axId val="119891072"/>
        <c:scaling>
          <c:orientation val="minMax"/>
          <c:max val="340"/>
        </c:scaling>
        <c:delete val="1"/>
        <c:axPos val="b"/>
        <c:tickLblPos val="nextTo"/>
        <c:crossAx val="119892608"/>
        <c:crosses val="autoZero"/>
        <c:crossBetween val="midCat"/>
      </c:valAx>
      <c:valAx>
        <c:axId val="119892608"/>
        <c:scaling>
          <c:orientation val="minMax"/>
          <c:max val="1"/>
          <c:min val="-0.8"/>
        </c:scaling>
        <c:axPos val="l"/>
        <c:majorGridlines/>
        <c:numFmt formatCode="General" sourceLinked="1"/>
        <c:majorTickMark val="none"/>
        <c:minorTickMark val="out"/>
        <c:tickLblPos val="low"/>
        <c:crossAx val="119891072"/>
        <c:crosses val="autoZero"/>
        <c:crossBetween val="midCat"/>
      </c:valAx>
    </c:plotArea>
    <c:legend>
      <c:legendPos val="r"/>
      <c:layout>
        <c:manualLayout>
          <c:xMode val="edge"/>
          <c:yMode val="edge"/>
          <c:x val="0.21115419947506625"/>
          <c:y val="0.87461614173228097"/>
          <c:w val="0.59717913385826749"/>
          <c:h val="7.021216097987748E-2"/>
        </c:manualLayout>
      </c:layout>
    </c:legend>
    <c:plotVisOnly val="1"/>
    <c:dispBlanksAs val="gap"/>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044100587349122"/>
          <c:y val="5.1400554097404488E-2"/>
          <c:w val="0.81498588044426279"/>
          <c:h val="0.72005510360029368"/>
        </c:manualLayout>
      </c:layout>
      <c:scatterChart>
        <c:scatterStyle val="lineMarker"/>
        <c:ser>
          <c:idx val="0"/>
          <c:order val="0"/>
          <c:tx>
            <c:strRef>
              <c:f>announce!$B$1</c:f>
              <c:strCache>
                <c:ptCount val="1"/>
                <c:pt idx="0">
                  <c:v>机构投资者</c:v>
                </c:pt>
              </c:strCache>
            </c:strRef>
          </c:tx>
          <c:spPr>
            <a:ln w="28575">
              <a:noFill/>
            </a:ln>
          </c:spPr>
          <c:xVal>
            <c:numRef>
              <c:f>announce!$A$2:$A$335</c:f>
              <c:numCache>
                <c:formatCode>yyyy/m/d</c:formatCode>
                <c:ptCount val="334"/>
                <c:pt idx="0">
                  <c:v>39939</c:v>
                </c:pt>
                <c:pt idx="1">
                  <c:v>39938</c:v>
                </c:pt>
                <c:pt idx="2">
                  <c:v>39933</c:v>
                </c:pt>
                <c:pt idx="3">
                  <c:v>39930</c:v>
                </c:pt>
                <c:pt idx="4">
                  <c:v>39923</c:v>
                </c:pt>
                <c:pt idx="5">
                  <c:v>39919</c:v>
                </c:pt>
                <c:pt idx="6">
                  <c:v>39919</c:v>
                </c:pt>
                <c:pt idx="7">
                  <c:v>39888</c:v>
                </c:pt>
                <c:pt idx="8">
                  <c:v>39913</c:v>
                </c:pt>
                <c:pt idx="9">
                  <c:v>39912</c:v>
                </c:pt>
                <c:pt idx="10">
                  <c:v>39911</c:v>
                </c:pt>
                <c:pt idx="11">
                  <c:v>39903</c:v>
                </c:pt>
                <c:pt idx="12">
                  <c:v>39903</c:v>
                </c:pt>
                <c:pt idx="13">
                  <c:v>39898</c:v>
                </c:pt>
                <c:pt idx="14">
                  <c:v>39889</c:v>
                </c:pt>
                <c:pt idx="15">
                  <c:v>39876</c:v>
                </c:pt>
                <c:pt idx="16">
                  <c:v>39881</c:v>
                </c:pt>
                <c:pt idx="17">
                  <c:v>39877</c:v>
                </c:pt>
                <c:pt idx="18">
                  <c:v>39861</c:v>
                </c:pt>
                <c:pt idx="19">
                  <c:v>39857</c:v>
                </c:pt>
                <c:pt idx="20">
                  <c:v>39862</c:v>
                </c:pt>
                <c:pt idx="21">
                  <c:v>39857</c:v>
                </c:pt>
                <c:pt idx="22">
                  <c:v>39854</c:v>
                </c:pt>
                <c:pt idx="23">
                  <c:v>39849</c:v>
                </c:pt>
                <c:pt idx="24">
                  <c:v>39826</c:v>
                </c:pt>
                <c:pt idx="25">
                  <c:v>39827</c:v>
                </c:pt>
                <c:pt idx="26">
                  <c:v>39829</c:v>
                </c:pt>
                <c:pt idx="27">
                  <c:v>39822</c:v>
                </c:pt>
                <c:pt idx="28">
                  <c:v>39819</c:v>
                </c:pt>
                <c:pt idx="29">
                  <c:v>39811</c:v>
                </c:pt>
                <c:pt idx="30">
                  <c:v>39811</c:v>
                </c:pt>
                <c:pt idx="31">
                  <c:v>39818</c:v>
                </c:pt>
                <c:pt idx="32">
                  <c:v>39811</c:v>
                </c:pt>
                <c:pt idx="33">
                  <c:v>39813</c:v>
                </c:pt>
                <c:pt idx="34">
                  <c:v>39811</c:v>
                </c:pt>
                <c:pt idx="35">
                  <c:v>39808</c:v>
                </c:pt>
                <c:pt idx="36">
                  <c:v>39797</c:v>
                </c:pt>
                <c:pt idx="37">
                  <c:v>39808</c:v>
                </c:pt>
                <c:pt idx="38">
                  <c:v>39804</c:v>
                </c:pt>
                <c:pt idx="39">
                  <c:v>39799</c:v>
                </c:pt>
                <c:pt idx="40">
                  <c:v>39797</c:v>
                </c:pt>
                <c:pt idx="41">
                  <c:v>39790</c:v>
                </c:pt>
                <c:pt idx="42">
                  <c:v>39787</c:v>
                </c:pt>
                <c:pt idx="43">
                  <c:v>39790</c:v>
                </c:pt>
                <c:pt idx="44">
                  <c:v>39787</c:v>
                </c:pt>
                <c:pt idx="45">
                  <c:v>39779</c:v>
                </c:pt>
                <c:pt idx="46">
                  <c:v>39717</c:v>
                </c:pt>
                <c:pt idx="47">
                  <c:v>39779</c:v>
                </c:pt>
                <c:pt idx="48">
                  <c:v>39772</c:v>
                </c:pt>
                <c:pt idx="49">
                  <c:v>39772</c:v>
                </c:pt>
                <c:pt idx="50">
                  <c:v>39764</c:v>
                </c:pt>
                <c:pt idx="51">
                  <c:v>39763</c:v>
                </c:pt>
                <c:pt idx="52">
                  <c:v>39741</c:v>
                </c:pt>
                <c:pt idx="53">
                  <c:v>39728</c:v>
                </c:pt>
                <c:pt idx="54">
                  <c:v>39730</c:v>
                </c:pt>
                <c:pt idx="55">
                  <c:v>39688</c:v>
                </c:pt>
                <c:pt idx="56">
                  <c:v>39687</c:v>
                </c:pt>
                <c:pt idx="57">
                  <c:v>39688</c:v>
                </c:pt>
                <c:pt idx="58">
                  <c:v>39679</c:v>
                </c:pt>
                <c:pt idx="59">
                  <c:v>39675</c:v>
                </c:pt>
                <c:pt idx="60">
                  <c:v>39665</c:v>
                </c:pt>
                <c:pt idx="61">
                  <c:v>39668</c:v>
                </c:pt>
                <c:pt idx="62">
                  <c:v>39664</c:v>
                </c:pt>
                <c:pt idx="63">
                  <c:v>39652</c:v>
                </c:pt>
                <c:pt idx="64">
                  <c:v>39650</c:v>
                </c:pt>
                <c:pt idx="65">
                  <c:v>39643</c:v>
                </c:pt>
                <c:pt idx="66">
                  <c:v>39639</c:v>
                </c:pt>
                <c:pt idx="67">
                  <c:v>39633</c:v>
                </c:pt>
                <c:pt idx="68">
                  <c:v>39639</c:v>
                </c:pt>
                <c:pt idx="69">
                  <c:v>39629</c:v>
                </c:pt>
                <c:pt idx="70">
                  <c:v>39630</c:v>
                </c:pt>
                <c:pt idx="71">
                  <c:v>39625</c:v>
                </c:pt>
                <c:pt idx="72">
                  <c:v>39624</c:v>
                </c:pt>
                <c:pt idx="73">
                  <c:v>39616</c:v>
                </c:pt>
                <c:pt idx="74">
                  <c:v>39611</c:v>
                </c:pt>
                <c:pt idx="75">
                  <c:v>39611</c:v>
                </c:pt>
                <c:pt idx="76">
                  <c:v>39605</c:v>
                </c:pt>
                <c:pt idx="77">
                  <c:v>39603</c:v>
                </c:pt>
                <c:pt idx="78">
                  <c:v>39601</c:v>
                </c:pt>
                <c:pt idx="79">
                  <c:v>39601</c:v>
                </c:pt>
                <c:pt idx="80">
                  <c:v>39603</c:v>
                </c:pt>
                <c:pt idx="81">
                  <c:v>39598</c:v>
                </c:pt>
                <c:pt idx="82">
                  <c:v>39590</c:v>
                </c:pt>
                <c:pt idx="83">
                  <c:v>39594</c:v>
                </c:pt>
                <c:pt idx="84">
                  <c:v>39591</c:v>
                </c:pt>
                <c:pt idx="85">
                  <c:v>39580</c:v>
                </c:pt>
                <c:pt idx="86">
                  <c:v>39583</c:v>
                </c:pt>
                <c:pt idx="87">
                  <c:v>39567</c:v>
                </c:pt>
                <c:pt idx="88">
                  <c:v>39577</c:v>
                </c:pt>
                <c:pt idx="89">
                  <c:v>39567</c:v>
                </c:pt>
                <c:pt idx="90">
                  <c:v>39560</c:v>
                </c:pt>
                <c:pt idx="91">
                  <c:v>39553</c:v>
                </c:pt>
                <c:pt idx="92">
                  <c:v>39556</c:v>
                </c:pt>
                <c:pt idx="93">
                  <c:v>39553</c:v>
                </c:pt>
                <c:pt idx="94">
                  <c:v>39554</c:v>
                </c:pt>
                <c:pt idx="95">
                  <c:v>39539</c:v>
                </c:pt>
                <c:pt idx="96">
                  <c:v>39539</c:v>
                </c:pt>
                <c:pt idx="97">
                  <c:v>39535</c:v>
                </c:pt>
                <c:pt idx="98">
                  <c:v>39540</c:v>
                </c:pt>
                <c:pt idx="99">
                  <c:v>39534</c:v>
                </c:pt>
                <c:pt idx="100">
                  <c:v>39534</c:v>
                </c:pt>
                <c:pt idx="101">
                  <c:v>39532</c:v>
                </c:pt>
                <c:pt idx="102">
                  <c:v>39524</c:v>
                </c:pt>
                <c:pt idx="103">
                  <c:v>39519</c:v>
                </c:pt>
                <c:pt idx="104">
                  <c:v>39518</c:v>
                </c:pt>
                <c:pt idx="105">
                  <c:v>39512</c:v>
                </c:pt>
                <c:pt idx="106">
                  <c:v>39518</c:v>
                </c:pt>
                <c:pt idx="107">
                  <c:v>39506</c:v>
                </c:pt>
                <c:pt idx="108">
                  <c:v>39507</c:v>
                </c:pt>
                <c:pt idx="109">
                  <c:v>39505</c:v>
                </c:pt>
                <c:pt idx="110">
                  <c:v>39503</c:v>
                </c:pt>
                <c:pt idx="111">
                  <c:v>39503</c:v>
                </c:pt>
                <c:pt idx="112">
                  <c:v>39500</c:v>
                </c:pt>
                <c:pt idx="113">
                  <c:v>39493</c:v>
                </c:pt>
                <c:pt idx="114">
                  <c:v>39492</c:v>
                </c:pt>
                <c:pt idx="115">
                  <c:v>39482</c:v>
                </c:pt>
                <c:pt idx="116">
                  <c:v>39482</c:v>
                </c:pt>
                <c:pt idx="117">
                  <c:v>39478</c:v>
                </c:pt>
                <c:pt idx="118">
                  <c:v>39492</c:v>
                </c:pt>
                <c:pt idx="119">
                  <c:v>39477</c:v>
                </c:pt>
                <c:pt idx="120">
                  <c:v>39471</c:v>
                </c:pt>
                <c:pt idx="121">
                  <c:v>39475</c:v>
                </c:pt>
                <c:pt idx="122">
                  <c:v>39479</c:v>
                </c:pt>
                <c:pt idx="123">
                  <c:v>39471</c:v>
                </c:pt>
                <c:pt idx="124">
                  <c:v>39470</c:v>
                </c:pt>
                <c:pt idx="125">
                  <c:v>39469</c:v>
                </c:pt>
                <c:pt idx="126">
                  <c:v>39464</c:v>
                </c:pt>
                <c:pt idx="127">
                  <c:v>39468</c:v>
                </c:pt>
                <c:pt idx="128">
                  <c:v>39444</c:v>
                </c:pt>
                <c:pt idx="129">
                  <c:v>39465</c:v>
                </c:pt>
                <c:pt idx="130">
                  <c:v>39456</c:v>
                </c:pt>
                <c:pt idx="131">
                  <c:v>39463</c:v>
                </c:pt>
                <c:pt idx="132">
                  <c:v>39455</c:v>
                </c:pt>
                <c:pt idx="133">
                  <c:v>39461</c:v>
                </c:pt>
                <c:pt idx="134">
                  <c:v>39455</c:v>
                </c:pt>
                <c:pt idx="135">
                  <c:v>39454</c:v>
                </c:pt>
                <c:pt idx="136">
                  <c:v>39451</c:v>
                </c:pt>
                <c:pt idx="137">
                  <c:v>39449</c:v>
                </c:pt>
                <c:pt idx="138">
                  <c:v>39443</c:v>
                </c:pt>
                <c:pt idx="139">
                  <c:v>39443</c:v>
                </c:pt>
                <c:pt idx="140">
                  <c:v>39449</c:v>
                </c:pt>
                <c:pt idx="141">
                  <c:v>39441</c:v>
                </c:pt>
                <c:pt idx="142">
                  <c:v>39440</c:v>
                </c:pt>
                <c:pt idx="143">
                  <c:v>39436</c:v>
                </c:pt>
                <c:pt idx="144">
                  <c:v>39435</c:v>
                </c:pt>
                <c:pt idx="145">
                  <c:v>39443</c:v>
                </c:pt>
                <c:pt idx="146">
                  <c:v>39436</c:v>
                </c:pt>
                <c:pt idx="147">
                  <c:v>39434</c:v>
                </c:pt>
                <c:pt idx="148">
                  <c:v>39430</c:v>
                </c:pt>
                <c:pt idx="149">
                  <c:v>39421</c:v>
                </c:pt>
                <c:pt idx="150">
                  <c:v>39420</c:v>
                </c:pt>
                <c:pt idx="151">
                  <c:v>39419</c:v>
                </c:pt>
                <c:pt idx="152">
                  <c:v>39413</c:v>
                </c:pt>
                <c:pt idx="153">
                  <c:v>39407</c:v>
                </c:pt>
                <c:pt idx="154">
                  <c:v>39412</c:v>
                </c:pt>
                <c:pt idx="155">
                  <c:v>39406</c:v>
                </c:pt>
                <c:pt idx="156">
                  <c:v>39406</c:v>
                </c:pt>
                <c:pt idx="157">
                  <c:v>39401</c:v>
                </c:pt>
                <c:pt idx="158">
                  <c:v>39400</c:v>
                </c:pt>
                <c:pt idx="159">
                  <c:v>39399</c:v>
                </c:pt>
                <c:pt idx="160">
                  <c:v>39394</c:v>
                </c:pt>
                <c:pt idx="161">
                  <c:v>39393</c:v>
                </c:pt>
                <c:pt idx="162">
                  <c:v>39394</c:v>
                </c:pt>
                <c:pt idx="163">
                  <c:v>39391</c:v>
                </c:pt>
                <c:pt idx="164">
                  <c:v>39388</c:v>
                </c:pt>
                <c:pt idx="165">
                  <c:v>39386</c:v>
                </c:pt>
                <c:pt idx="166">
                  <c:v>39391</c:v>
                </c:pt>
                <c:pt idx="167">
                  <c:v>39385</c:v>
                </c:pt>
                <c:pt idx="168">
                  <c:v>39384</c:v>
                </c:pt>
                <c:pt idx="169">
                  <c:v>39385</c:v>
                </c:pt>
                <c:pt idx="170">
                  <c:v>39380</c:v>
                </c:pt>
                <c:pt idx="171">
                  <c:v>39378</c:v>
                </c:pt>
                <c:pt idx="172">
                  <c:v>39385</c:v>
                </c:pt>
                <c:pt idx="173">
                  <c:v>39377</c:v>
                </c:pt>
                <c:pt idx="174">
                  <c:v>39374</c:v>
                </c:pt>
                <c:pt idx="175">
                  <c:v>39372</c:v>
                </c:pt>
                <c:pt idx="176">
                  <c:v>39371</c:v>
                </c:pt>
                <c:pt idx="177">
                  <c:v>39373</c:v>
                </c:pt>
                <c:pt idx="178">
                  <c:v>39374</c:v>
                </c:pt>
                <c:pt idx="179">
                  <c:v>39366</c:v>
                </c:pt>
                <c:pt idx="180">
                  <c:v>39370</c:v>
                </c:pt>
                <c:pt idx="181">
                  <c:v>39364</c:v>
                </c:pt>
                <c:pt idx="182">
                  <c:v>39365</c:v>
                </c:pt>
                <c:pt idx="183">
                  <c:v>39370</c:v>
                </c:pt>
                <c:pt idx="184">
                  <c:v>39370</c:v>
                </c:pt>
                <c:pt idx="185">
                  <c:v>39370</c:v>
                </c:pt>
                <c:pt idx="186">
                  <c:v>39352</c:v>
                </c:pt>
                <c:pt idx="187">
                  <c:v>39363</c:v>
                </c:pt>
                <c:pt idx="188">
                  <c:v>39351</c:v>
                </c:pt>
                <c:pt idx="189">
                  <c:v>39363</c:v>
                </c:pt>
                <c:pt idx="190">
                  <c:v>39349</c:v>
                </c:pt>
                <c:pt idx="191">
                  <c:v>39352</c:v>
                </c:pt>
                <c:pt idx="192">
                  <c:v>39345</c:v>
                </c:pt>
                <c:pt idx="193">
                  <c:v>39350</c:v>
                </c:pt>
                <c:pt idx="194">
                  <c:v>39346</c:v>
                </c:pt>
                <c:pt idx="195">
                  <c:v>39343</c:v>
                </c:pt>
                <c:pt idx="196">
                  <c:v>39344</c:v>
                </c:pt>
                <c:pt idx="197">
                  <c:v>39338</c:v>
                </c:pt>
                <c:pt idx="198">
                  <c:v>39336</c:v>
                </c:pt>
                <c:pt idx="199">
                  <c:v>39337</c:v>
                </c:pt>
                <c:pt idx="200">
                  <c:v>39337</c:v>
                </c:pt>
                <c:pt idx="201">
                  <c:v>39328</c:v>
                </c:pt>
                <c:pt idx="202">
                  <c:v>39329</c:v>
                </c:pt>
                <c:pt idx="203">
                  <c:v>39329</c:v>
                </c:pt>
                <c:pt idx="204">
                  <c:v>39324</c:v>
                </c:pt>
                <c:pt idx="205">
                  <c:v>39324</c:v>
                </c:pt>
                <c:pt idx="206">
                  <c:v>39322</c:v>
                </c:pt>
                <c:pt idx="207">
                  <c:v>39317</c:v>
                </c:pt>
                <c:pt idx="208">
                  <c:v>39321</c:v>
                </c:pt>
                <c:pt idx="209">
                  <c:v>39312</c:v>
                </c:pt>
                <c:pt idx="210">
                  <c:v>39311</c:v>
                </c:pt>
                <c:pt idx="211">
                  <c:v>39310</c:v>
                </c:pt>
                <c:pt idx="212">
                  <c:v>39300</c:v>
                </c:pt>
                <c:pt idx="213">
                  <c:v>39308</c:v>
                </c:pt>
                <c:pt idx="214">
                  <c:v>39303</c:v>
                </c:pt>
                <c:pt idx="215">
                  <c:v>39303</c:v>
                </c:pt>
                <c:pt idx="216">
                  <c:v>39296</c:v>
                </c:pt>
                <c:pt idx="217">
                  <c:v>39294</c:v>
                </c:pt>
                <c:pt idx="218">
                  <c:v>39295</c:v>
                </c:pt>
                <c:pt idx="219">
                  <c:v>39288</c:v>
                </c:pt>
                <c:pt idx="220">
                  <c:v>39288</c:v>
                </c:pt>
                <c:pt idx="221">
                  <c:v>39290</c:v>
                </c:pt>
                <c:pt idx="222">
                  <c:v>39286</c:v>
                </c:pt>
                <c:pt idx="223">
                  <c:v>39281</c:v>
                </c:pt>
                <c:pt idx="224">
                  <c:v>39280</c:v>
                </c:pt>
                <c:pt idx="225">
                  <c:v>39262</c:v>
                </c:pt>
                <c:pt idx="226">
                  <c:v>39267</c:v>
                </c:pt>
                <c:pt idx="227">
                  <c:v>39262</c:v>
                </c:pt>
                <c:pt idx="228">
                  <c:v>39255</c:v>
                </c:pt>
                <c:pt idx="229">
                  <c:v>39246</c:v>
                </c:pt>
                <c:pt idx="230">
                  <c:v>39248</c:v>
                </c:pt>
                <c:pt idx="231">
                  <c:v>39245</c:v>
                </c:pt>
                <c:pt idx="232">
                  <c:v>39241</c:v>
                </c:pt>
                <c:pt idx="233">
                  <c:v>39241</c:v>
                </c:pt>
                <c:pt idx="234">
                  <c:v>39233</c:v>
                </c:pt>
                <c:pt idx="235">
                  <c:v>39227</c:v>
                </c:pt>
                <c:pt idx="236">
                  <c:v>39224</c:v>
                </c:pt>
                <c:pt idx="237">
                  <c:v>39224</c:v>
                </c:pt>
                <c:pt idx="238">
                  <c:v>39224</c:v>
                </c:pt>
                <c:pt idx="239">
                  <c:v>39224</c:v>
                </c:pt>
                <c:pt idx="240">
                  <c:v>39219</c:v>
                </c:pt>
                <c:pt idx="241">
                  <c:v>39219</c:v>
                </c:pt>
                <c:pt idx="242">
                  <c:v>39210</c:v>
                </c:pt>
                <c:pt idx="243">
                  <c:v>39211</c:v>
                </c:pt>
                <c:pt idx="244">
                  <c:v>39202</c:v>
                </c:pt>
                <c:pt idx="245">
                  <c:v>39199</c:v>
                </c:pt>
                <c:pt idx="246">
                  <c:v>39199</c:v>
                </c:pt>
                <c:pt idx="247">
                  <c:v>39202</c:v>
                </c:pt>
                <c:pt idx="248">
                  <c:v>39199</c:v>
                </c:pt>
                <c:pt idx="249">
                  <c:v>39196</c:v>
                </c:pt>
                <c:pt idx="250">
                  <c:v>39189</c:v>
                </c:pt>
                <c:pt idx="251">
                  <c:v>39189</c:v>
                </c:pt>
                <c:pt idx="252">
                  <c:v>39185</c:v>
                </c:pt>
                <c:pt idx="253">
                  <c:v>39181</c:v>
                </c:pt>
                <c:pt idx="254">
                  <c:v>39175</c:v>
                </c:pt>
                <c:pt idx="255">
                  <c:v>39174</c:v>
                </c:pt>
                <c:pt idx="256">
                  <c:v>39174</c:v>
                </c:pt>
                <c:pt idx="257">
                  <c:v>39170</c:v>
                </c:pt>
                <c:pt idx="258">
                  <c:v>39170</c:v>
                </c:pt>
                <c:pt idx="259">
                  <c:v>39164</c:v>
                </c:pt>
                <c:pt idx="260">
                  <c:v>39164</c:v>
                </c:pt>
                <c:pt idx="261">
                  <c:v>39155</c:v>
                </c:pt>
                <c:pt idx="262">
                  <c:v>39154</c:v>
                </c:pt>
                <c:pt idx="263">
                  <c:v>39147</c:v>
                </c:pt>
                <c:pt idx="264">
                  <c:v>39146</c:v>
                </c:pt>
                <c:pt idx="265">
                  <c:v>39142</c:v>
                </c:pt>
                <c:pt idx="266">
                  <c:v>39140</c:v>
                </c:pt>
                <c:pt idx="267">
                  <c:v>39129</c:v>
                </c:pt>
                <c:pt idx="268">
                  <c:v>39125</c:v>
                </c:pt>
                <c:pt idx="269">
                  <c:v>39125</c:v>
                </c:pt>
                <c:pt idx="270">
                  <c:v>39113</c:v>
                </c:pt>
                <c:pt idx="271">
                  <c:v>39118</c:v>
                </c:pt>
                <c:pt idx="272">
                  <c:v>39118</c:v>
                </c:pt>
                <c:pt idx="273">
                  <c:v>39112</c:v>
                </c:pt>
                <c:pt idx="274">
                  <c:v>39107</c:v>
                </c:pt>
                <c:pt idx="275">
                  <c:v>39106</c:v>
                </c:pt>
                <c:pt idx="276">
                  <c:v>39107</c:v>
                </c:pt>
                <c:pt idx="277">
                  <c:v>39107</c:v>
                </c:pt>
                <c:pt idx="278">
                  <c:v>39106</c:v>
                </c:pt>
                <c:pt idx="279">
                  <c:v>39100</c:v>
                </c:pt>
                <c:pt idx="280">
                  <c:v>39104</c:v>
                </c:pt>
                <c:pt idx="281">
                  <c:v>39100</c:v>
                </c:pt>
                <c:pt idx="282">
                  <c:v>39080</c:v>
                </c:pt>
                <c:pt idx="283">
                  <c:v>39092</c:v>
                </c:pt>
                <c:pt idx="284">
                  <c:v>39086</c:v>
                </c:pt>
                <c:pt idx="285">
                  <c:v>39078</c:v>
                </c:pt>
                <c:pt idx="286">
                  <c:v>39078</c:v>
                </c:pt>
                <c:pt idx="287">
                  <c:v>39080</c:v>
                </c:pt>
                <c:pt idx="288">
                  <c:v>39079</c:v>
                </c:pt>
                <c:pt idx="289">
                  <c:v>39076</c:v>
                </c:pt>
                <c:pt idx="290">
                  <c:v>39073</c:v>
                </c:pt>
                <c:pt idx="291">
                  <c:v>39078</c:v>
                </c:pt>
                <c:pt idx="292">
                  <c:v>39056</c:v>
                </c:pt>
                <c:pt idx="293">
                  <c:v>39063</c:v>
                </c:pt>
                <c:pt idx="294">
                  <c:v>39058</c:v>
                </c:pt>
                <c:pt idx="295">
                  <c:v>39057</c:v>
                </c:pt>
                <c:pt idx="296">
                  <c:v>39058</c:v>
                </c:pt>
                <c:pt idx="297">
                  <c:v>39059</c:v>
                </c:pt>
                <c:pt idx="298">
                  <c:v>39051</c:v>
                </c:pt>
                <c:pt idx="299">
                  <c:v>39055</c:v>
                </c:pt>
                <c:pt idx="300">
                  <c:v>39050</c:v>
                </c:pt>
                <c:pt idx="301">
                  <c:v>39043</c:v>
                </c:pt>
                <c:pt idx="302">
                  <c:v>39043</c:v>
                </c:pt>
                <c:pt idx="303">
                  <c:v>39042</c:v>
                </c:pt>
                <c:pt idx="304">
                  <c:v>39029</c:v>
                </c:pt>
                <c:pt idx="305">
                  <c:v>39023</c:v>
                </c:pt>
                <c:pt idx="306">
                  <c:v>39020</c:v>
                </c:pt>
                <c:pt idx="307">
                  <c:v>39022</c:v>
                </c:pt>
                <c:pt idx="308">
                  <c:v>39015</c:v>
                </c:pt>
                <c:pt idx="309">
                  <c:v>39015</c:v>
                </c:pt>
                <c:pt idx="310">
                  <c:v>39010</c:v>
                </c:pt>
                <c:pt idx="311">
                  <c:v>39002</c:v>
                </c:pt>
                <c:pt idx="312">
                  <c:v>38999</c:v>
                </c:pt>
                <c:pt idx="313">
                  <c:v>38999</c:v>
                </c:pt>
                <c:pt idx="314">
                  <c:v>38999</c:v>
                </c:pt>
                <c:pt idx="315">
                  <c:v>38988</c:v>
                </c:pt>
                <c:pt idx="316">
                  <c:v>38981</c:v>
                </c:pt>
                <c:pt idx="317">
                  <c:v>38972</c:v>
                </c:pt>
                <c:pt idx="318">
                  <c:v>38958</c:v>
                </c:pt>
                <c:pt idx="319">
                  <c:v>38954</c:v>
                </c:pt>
                <c:pt idx="320">
                  <c:v>38954</c:v>
                </c:pt>
                <c:pt idx="321">
                  <c:v>38950</c:v>
                </c:pt>
                <c:pt idx="322">
                  <c:v>38946</c:v>
                </c:pt>
                <c:pt idx="323">
                  <c:v>38905</c:v>
                </c:pt>
                <c:pt idx="324">
                  <c:v>38904</c:v>
                </c:pt>
                <c:pt idx="325">
                  <c:v>38902</c:v>
                </c:pt>
                <c:pt idx="326">
                  <c:v>38898</c:v>
                </c:pt>
                <c:pt idx="327">
                  <c:v>38895</c:v>
                </c:pt>
                <c:pt idx="328">
                  <c:v>38891</c:v>
                </c:pt>
                <c:pt idx="329">
                  <c:v>38891</c:v>
                </c:pt>
                <c:pt idx="330">
                  <c:v>38889</c:v>
                </c:pt>
                <c:pt idx="331">
                  <c:v>38877</c:v>
                </c:pt>
                <c:pt idx="332">
                  <c:v>38856</c:v>
                </c:pt>
                <c:pt idx="333">
                  <c:v>38789</c:v>
                </c:pt>
              </c:numCache>
            </c:numRef>
          </c:xVal>
          <c:yVal>
            <c:numRef>
              <c:f>announce!$B$2:$B$335</c:f>
              <c:numCache>
                <c:formatCode>General</c:formatCode>
                <c:ptCount val="334"/>
                <c:pt idx="1">
                  <c:v>108</c:v>
                </c:pt>
                <c:pt idx="2">
                  <c:v>100</c:v>
                </c:pt>
                <c:pt idx="3">
                  <c:v>90</c:v>
                </c:pt>
                <c:pt idx="5">
                  <c:v>90</c:v>
                </c:pt>
                <c:pt idx="8">
                  <c:v>90</c:v>
                </c:pt>
                <c:pt idx="10">
                  <c:v>100</c:v>
                </c:pt>
                <c:pt idx="11">
                  <c:v>100</c:v>
                </c:pt>
                <c:pt idx="12">
                  <c:v>100</c:v>
                </c:pt>
                <c:pt idx="13">
                  <c:v>106.54</c:v>
                </c:pt>
                <c:pt idx="15">
                  <c:v>93.82</c:v>
                </c:pt>
                <c:pt idx="16">
                  <c:v>90</c:v>
                </c:pt>
                <c:pt idx="18">
                  <c:v>100</c:v>
                </c:pt>
                <c:pt idx="20">
                  <c:v>96.47</c:v>
                </c:pt>
                <c:pt idx="21">
                  <c:v>90</c:v>
                </c:pt>
                <c:pt idx="23">
                  <c:v>90</c:v>
                </c:pt>
                <c:pt idx="27">
                  <c:v>90</c:v>
                </c:pt>
                <c:pt idx="33">
                  <c:v>90</c:v>
                </c:pt>
                <c:pt idx="38">
                  <c:v>100</c:v>
                </c:pt>
                <c:pt idx="44">
                  <c:v>100</c:v>
                </c:pt>
                <c:pt idx="45">
                  <c:v>101</c:v>
                </c:pt>
                <c:pt idx="46">
                  <c:v>100</c:v>
                </c:pt>
                <c:pt idx="47">
                  <c:v>90</c:v>
                </c:pt>
                <c:pt idx="48">
                  <c:v>100</c:v>
                </c:pt>
                <c:pt idx="53">
                  <c:v>100</c:v>
                </c:pt>
                <c:pt idx="54">
                  <c:v>90</c:v>
                </c:pt>
                <c:pt idx="56">
                  <c:v>90</c:v>
                </c:pt>
                <c:pt idx="57">
                  <c:v>100</c:v>
                </c:pt>
                <c:pt idx="62">
                  <c:v>107.14</c:v>
                </c:pt>
                <c:pt idx="63">
                  <c:v>90</c:v>
                </c:pt>
                <c:pt idx="67">
                  <c:v>92.89</c:v>
                </c:pt>
                <c:pt idx="69">
                  <c:v>105.75</c:v>
                </c:pt>
                <c:pt idx="70">
                  <c:v>92.740000000000023</c:v>
                </c:pt>
                <c:pt idx="75">
                  <c:v>90</c:v>
                </c:pt>
                <c:pt idx="77">
                  <c:v>325.63</c:v>
                </c:pt>
                <c:pt idx="78">
                  <c:v>103</c:v>
                </c:pt>
                <c:pt idx="81">
                  <c:v>90</c:v>
                </c:pt>
                <c:pt idx="84">
                  <c:v>122</c:v>
                </c:pt>
                <c:pt idx="85">
                  <c:v>100</c:v>
                </c:pt>
                <c:pt idx="93">
                  <c:v>103.88</c:v>
                </c:pt>
                <c:pt idx="102">
                  <c:v>90.58</c:v>
                </c:pt>
                <c:pt idx="104">
                  <c:v>144</c:v>
                </c:pt>
                <c:pt idx="105">
                  <c:v>90</c:v>
                </c:pt>
                <c:pt idx="106">
                  <c:v>100</c:v>
                </c:pt>
                <c:pt idx="107">
                  <c:v>211.04</c:v>
                </c:pt>
                <c:pt idx="108">
                  <c:v>100</c:v>
                </c:pt>
                <c:pt idx="109">
                  <c:v>100</c:v>
                </c:pt>
                <c:pt idx="110">
                  <c:v>102.78</c:v>
                </c:pt>
                <c:pt idx="111">
                  <c:v>274.2899999999994</c:v>
                </c:pt>
                <c:pt idx="116">
                  <c:v>100</c:v>
                </c:pt>
                <c:pt idx="120">
                  <c:v>100</c:v>
                </c:pt>
                <c:pt idx="122">
                  <c:v>90</c:v>
                </c:pt>
                <c:pt idx="124">
                  <c:v>147.58000000000001</c:v>
                </c:pt>
                <c:pt idx="125">
                  <c:v>105.3</c:v>
                </c:pt>
                <c:pt idx="131">
                  <c:v>90</c:v>
                </c:pt>
                <c:pt idx="132">
                  <c:v>100</c:v>
                </c:pt>
                <c:pt idx="135">
                  <c:v>128.91</c:v>
                </c:pt>
                <c:pt idx="138">
                  <c:v>212</c:v>
                </c:pt>
                <c:pt idx="139">
                  <c:v>162.25</c:v>
                </c:pt>
                <c:pt idx="142">
                  <c:v>438.6</c:v>
                </c:pt>
                <c:pt idx="143">
                  <c:v>221.93</c:v>
                </c:pt>
                <c:pt idx="145">
                  <c:v>100</c:v>
                </c:pt>
                <c:pt idx="147">
                  <c:v>101.33</c:v>
                </c:pt>
                <c:pt idx="151">
                  <c:v>167.5</c:v>
                </c:pt>
                <c:pt idx="154">
                  <c:v>125.64</c:v>
                </c:pt>
                <c:pt idx="155">
                  <c:v>156.91999999999999</c:v>
                </c:pt>
                <c:pt idx="156">
                  <c:v>245.57</c:v>
                </c:pt>
                <c:pt idx="157">
                  <c:v>245.45000000000007</c:v>
                </c:pt>
                <c:pt idx="158">
                  <c:v>142.97</c:v>
                </c:pt>
                <c:pt idx="159">
                  <c:v>137.29</c:v>
                </c:pt>
                <c:pt idx="160">
                  <c:v>135.33000000000001</c:v>
                </c:pt>
                <c:pt idx="162">
                  <c:v>183.67</c:v>
                </c:pt>
                <c:pt idx="165">
                  <c:v>179.17</c:v>
                </c:pt>
                <c:pt idx="166">
                  <c:v>99.03</c:v>
                </c:pt>
                <c:pt idx="167">
                  <c:v>422.46999999999969</c:v>
                </c:pt>
                <c:pt idx="168">
                  <c:v>185.14</c:v>
                </c:pt>
                <c:pt idx="169">
                  <c:v>260.22000000000003</c:v>
                </c:pt>
                <c:pt idx="170">
                  <c:v>150.9</c:v>
                </c:pt>
                <c:pt idx="172">
                  <c:v>100</c:v>
                </c:pt>
                <c:pt idx="183">
                  <c:v>102.16999999999999</c:v>
                </c:pt>
                <c:pt idx="185">
                  <c:v>203.64</c:v>
                </c:pt>
                <c:pt idx="193">
                  <c:v>287.08</c:v>
                </c:pt>
                <c:pt idx="194">
                  <c:v>122.31</c:v>
                </c:pt>
                <c:pt idx="196">
                  <c:v>218.45000000000007</c:v>
                </c:pt>
                <c:pt idx="198">
                  <c:v>146.63999999999999</c:v>
                </c:pt>
                <c:pt idx="200">
                  <c:v>237.89000000000001</c:v>
                </c:pt>
                <c:pt idx="201">
                  <c:v>217.03</c:v>
                </c:pt>
                <c:pt idx="202">
                  <c:v>133.94</c:v>
                </c:pt>
                <c:pt idx="203">
                  <c:v>126</c:v>
                </c:pt>
                <c:pt idx="206">
                  <c:v>141.56</c:v>
                </c:pt>
                <c:pt idx="208">
                  <c:v>100</c:v>
                </c:pt>
                <c:pt idx="209">
                  <c:v>368</c:v>
                </c:pt>
                <c:pt idx="213">
                  <c:v>232.42000000000004</c:v>
                </c:pt>
                <c:pt idx="214">
                  <c:v>355.32</c:v>
                </c:pt>
                <c:pt idx="215">
                  <c:v>390.33</c:v>
                </c:pt>
                <c:pt idx="216">
                  <c:v>204.42000000000004</c:v>
                </c:pt>
                <c:pt idx="217">
                  <c:v>172.39000000000001</c:v>
                </c:pt>
                <c:pt idx="218">
                  <c:v>159.51</c:v>
                </c:pt>
                <c:pt idx="219">
                  <c:v>91.86999999999999</c:v>
                </c:pt>
                <c:pt idx="220">
                  <c:v>163.65</c:v>
                </c:pt>
                <c:pt idx="223">
                  <c:v>155.26</c:v>
                </c:pt>
                <c:pt idx="224">
                  <c:v>358.13</c:v>
                </c:pt>
                <c:pt idx="225">
                  <c:v>100</c:v>
                </c:pt>
                <c:pt idx="226">
                  <c:v>208</c:v>
                </c:pt>
                <c:pt idx="229">
                  <c:v>141.70999999999998</c:v>
                </c:pt>
                <c:pt idx="230">
                  <c:v>232.91</c:v>
                </c:pt>
                <c:pt idx="231">
                  <c:v>221.93</c:v>
                </c:pt>
                <c:pt idx="233">
                  <c:v>105</c:v>
                </c:pt>
                <c:pt idx="239">
                  <c:v>95</c:v>
                </c:pt>
                <c:pt idx="240">
                  <c:v>238.94</c:v>
                </c:pt>
                <c:pt idx="242">
                  <c:v>100</c:v>
                </c:pt>
                <c:pt idx="246">
                  <c:v>169.01</c:v>
                </c:pt>
                <c:pt idx="247">
                  <c:v>110</c:v>
                </c:pt>
                <c:pt idx="249">
                  <c:v>102.95</c:v>
                </c:pt>
                <c:pt idx="250">
                  <c:v>205.92000000000004</c:v>
                </c:pt>
                <c:pt idx="251">
                  <c:v>105.21000000000002</c:v>
                </c:pt>
                <c:pt idx="254">
                  <c:v>108.27</c:v>
                </c:pt>
                <c:pt idx="257">
                  <c:v>125.66</c:v>
                </c:pt>
                <c:pt idx="259">
                  <c:v>185.3</c:v>
                </c:pt>
                <c:pt idx="260">
                  <c:v>143.46</c:v>
                </c:pt>
                <c:pt idx="261">
                  <c:v>98.61999999999999</c:v>
                </c:pt>
                <c:pt idx="263">
                  <c:v>128.41999999999999</c:v>
                </c:pt>
                <c:pt idx="265">
                  <c:v>90</c:v>
                </c:pt>
                <c:pt idx="266">
                  <c:v>148.02000000000001</c:v>
                </c:pt>
                <c:pt idx="270">
                  <c:v>93.57</c:v>
                </c:pt>
                <c:pt idx="275">
                  <c:v>100</c:v>
                </c:pt>
                <c:pt idx="286">
                  <c:v>97.48</c:v>
                </c:pt>
                <c:pt idx="287">
                  <c:v>90.48</c:v>
                </c:pt>
                <c:pt idx="288">
                  <c:v>93</c:v>
                </c:pt>
                <c:pt idx="291">
                  <c:v>90</c:v>
                </c:pt>
                <c:pt idx="294">
                  <c:v>107.59</c:v>
                </c:pt>
                <c:pt idx="295">
                  <c:v>107.14</c:v>
                </c:pt>
                <c:pt idx="296">
                  <c:v>92.3</c:v>
                </c:pt>
                <c:pt idx="298">
                  <c:v>90</c:v>
                </c:pt>
                <c:pt idx="299">
                  <c:v>125.98</c:v>
                </c:pt>
                <c:pt idx="301">
                  <c:v>98.8</c:v>
                </c:pt>
                <c:pt idx="304">
                  <c:v>100.36</c:v>
                </c:pt>
                <c:pt idx="305">
                  <c:v>121</c:v>
                </c:pt>
                <c:pt idx="308">
                  <c:v>93.53</c:v>
                </c:pt>
                <c:pt idx="311">
                  <c:v>117</c:v>
                </c:pt>
                <c:pt idx="314">
                  <c:v>129</c:v>
                </c:pt>
                <c:pt idx="315">
                  <c:v>102.42</c:v>
                </c:pt>
                <c:pt idx="316">
                  <c:v>100.64999999999999</c:v>
                </c:pt>
                <c:pt idx="318">
                  <c:v>104.47</c:v>
                </c:pt>
                <c:pt idx="319">
                  <c:v>95</c:v>
                </c:pt>
                <c:pt idx="320">
                  <c:v>116</c:v>
                </c:pt>
                <c:pt idx="322">
                  <c:v>91.490000000000023</c:v>
                </c:pt>
                <c:pt idx="323">
                  <c:v>91.5</c:v>
                </c:pt>
                <c:pt idx="324">
                  <c:v>110.3</c:v>
                </c:pt>
                <c:pt idx="325">
                  <c:v>100</c:v>
                </c:pt>
                <c:pt idx="327">
                  <c:v>100</c:v>
                </c:pt>
                <c:pt idx="328">
                  <c:v>150.94</c:v>
                </c:pt>
                <c:pt idx="332">
                  <c:v>123.8</c:v>
                </c:pt>
              </c:numCache>
            </c:numRef>
          </c:yVal>
        </c:ser>
        <c:ser>
          <c:idx val="1"/>
          <c:order val="1"/>
          <c:tx>
            <c:strRef>
              <c:f>announce!$C$1</c:f>
              <c:strCache>
                <c:ptCount val="1"/>
                <c:pt idx="0">
                  <c:v>大股东</c:v>
                </c:pt>
              </c:strCache>
            </c:strRef>
          </c:tx>
          <c:spPr>
            <a:ln w="28575">
              <a:noFill/>
            </a:ln>
          </c:spPr>
          <c:xVal>
            <c:numRef>
              <c:f>announce!$A$2:$A$335</c:f>
              <c:numCache>
                <c:formatCode>yyyy/m/d</c:formatCode>
                <c:ptCount val="334"/>
                <c:pt idx="0">
                  <c:v>39939</c:v>
                </c:pt>
                <c:pt idx="1">
                  <c:v>39938</c:v>
                </c:pt>
                <c:pt idx="2">
                  <c:v>39933</c:v>
                </c:pt>
                <c:pt idx="3">
                  <c:v>39930</c:v>
                </c:pt>
                <c:pt idx="4">
                  <c:v>39923</c:v>
                </c:pt>
                <c:pt idx="5">
                  <c:v>39919</c:v>
                </c:pt>
                <c:pt idx="6">
                  <c:v>39919</c:v>
                </c:pt>
                <c:pt idx="7">
                  <c:v>39888</c:v>
                </c:pt>
                <c:pt idx="8">
                  <c:v>39913</c:v>
                </c:pt>
                <c:pt idx="9">
                  <c:v>39912</c:v>
                </c:pt>
                <c:pt idx="10">
                  <c:v>39911</c:v>
                </c:pt>
                <c:pt idx="11">
                  <c:v>39903</c:v>
                </c:pt>
                <c:pt idx="12">
                  <c:v>39903</c:v>
                </c:pt>
                <c:pt idx="13">
                  <c:v>39898</c:v>
                </c:pt>
                <c:pt idx="14">
                  <c:v>39889</c:v>
                </c:pt>
                <c:pt idx="15">
                  <c:v>39876</c:v>
                </c:pt>
                <c:pt idx="16">
                  <c:v>39881</c:v>
                </c:pt>
                <c:pt idx="17">
                  <c:v>39877</c:v>
                </c:pt>
                <c:pt idx="18">
                  <c:v>39861</c:v>
                </c:pt>
                <c:pt idx="19">
                  <c:v>39857</c:v>
                </c:pt>
                <c:pt idx="20">
                  <c:v>39862</c:v>
                </c:pt>
                <c:pt idx="21">
                  <c:v>39857</c:v>
                </c:pt>
                <c:pt idx="22">
                  <c:v>39854</c:v>
                </c:pt>
                <c:pt idx="23">
                  <c:v>39849</c:v>
                </c:pt>
                <c:pt idx="24">
                  <c:v>39826</c:v>
                </c:pt>
                <c:pt idx="25">
                  <c:v>39827</c:v>
                </c:pt>
                <c:pt idx="26">
                  <c:v>39829</c:v>
                </c:pt>
                <c:pt idx="27">
                  <c:v>39822</c:v>
                </c:pt>
                <c:pt idx="28">
                  <c:v>39819</c:v>
                </c:pt>
                <c:pt idx="29">
                  <c:v>39811</c:v>
                </c:pt>
                <c:pt idx="30">
                  <c:v>39811</c:v>
                </c:pt>
                <c:pt idx="31">
                  <c:v>39818</c:v>
                </c:pt>
                <c:pt idx="32">
                  <c:v>39811</c:v>
                </c:pt>
                <c:pt idx="33">
                  <c:v>39813</c:v>
                </c:pt>
                <c:pt idx="34">
                  <c:v>39811</c:v>
                </c:pt>
                <c:pt idx="35">
                  <c:v>39808</c:v>
                </c:pt>
                <c:pt idx="36">
                  <c:v>39797</c:v>
                </c:pt>
                <c:pt idx="37">
                  <c:v>39808</c:v>
                </c:pt>
                <c:pt idx="38">
                  <c:v>39804</c:v>
                </c:pt>
                <c:pt idx="39">
                  <c:v>39799</c:v>
                </c:pt>
                <c:pt idx="40">
                  <c:v>39797</c:v>
                </c:pt>
                <c:pt idx="41">
                  <c:v>39790</c:v>
                </c:pt>
                <c:pt idx="42">
                  <c:v>39787</c:v>
                </c:pt>
                <c:pt idx="43">
                  <c:v>39790</c:v>
                </c:pt>
                <c:pt idx="44">
                  <c:v>39787</c:v>
                </c:pt>
                <c:pt idx="45">
                  <c:v>39779</c:v>
                </c:pt>
                <c:pt idx="46">
                  <c:v>39717</c:v>
                </c:pt>
                <c:pt idx="47">
                  <c:v>39779</c:v>
                </c:pt>
                <c:pt idx="48">
                  <c:v>39772</c:v>
                </c:pt>
                <c:pt idx="49">
                  <c:v>39772</c:v>
                </c:pt>
                <c:pt idx="50">
                  <c:v>39764</c:v>
                </c:pt>
                <c:pt idx="51">
                  <c:v>39763</c:v>
                </c:pt>
                <c:pt idx="52">
                  <c:v>39741</c:v>
                </c:pt>
                <c:pt idx="53">
                  <c:v>39728</c:v>
                </c:pt>
                <c:pt idx="54">
                  <c:v>39730</c:v>
                </c:pt>
                <c:pt idx="55">
                  <c:v>39688</c:v>
                </c:pt>
                <c:pt idx="56">
                  <c:v>39687</c:v>
                </c:pt>
                <c:pt idx="57">
                  <c:v>39688</c:v>
                </c:pt>
                <c:pt idx="58">
                  <c:v>39679</c:v>
                </c:pt>
                <c:pt idx="59">
                  <c:v>39675</c:v>
                </c:pt>
                <c:pt idx="60">
                  <c:v>39665</c:v>
                </c:pt>
                <c:pt idx="61">
                  <c:v>39668</c:v>
                </c:pt>
                <c:pt idx="62">
                  <c:v>39664</c:v>
                </c:pt>
                <c:pt idx="63">
                  <c:v>39652</c:v>
                </c:pt>
                <c:pt idx="64">
                  <c:v>39650</c:v>
                </c:pt>
                <c:pt idx="65">
                  <c:v>39643</c:v>
                </c:pt>
                <c:pt idx="66">
                  <c:v>39639</c:v>
                </c:pt>
                <c:pt idx="67">
                  <c:v>39633</c:v>
                </c:pt>
                <c:pt idx="68">
                  <c:v>39639</c:v>
                </c:pt>
                <c:pt idx="69">
                  <c:v>39629</c:v>
                </c:pt>
                <c:pt idx="70">
                  <c:v>39630</c:v>
                </c:pt>
                <c:pt idx="71">
                  <c:v>39625</c:v>
                </c:pt>
                <c:pt idx="72">
                  <c:v>39624</c:v>
                </c:pt>
                <c:pt idx="73">
                  <c:v>39616</c:v>
                </c:pt>
                <c:pt idx="74">
                  <c:v>39611</c:v>
                </c:pt>
                <c:pt idx="75">
                  <c:v>39611</c:v>
                </c:pt>
                <c:pt idx="76">
                  <c:v>39605</c:v>
                </c:pt>
                <c:pt idx="77">
                  <c:v>39603</c:v>
                </c:pt>
                <c:pt idx="78">
                  <c:v>39601</c:v>
                </c:pt>
                <c:pt idx="79">
                  <c:v>39601</c:v>
                </c:pt>
                <c:pt idx="80">
                  <c:v>39603</c:v>
                </c:pt>
                <c:pt idx="81">
                  <c:v>39598</c:v>
                </c:pt>
                <c:pt idx="82">
                  <c:v>39590</c:v>
                </c:pt>
                <c:pt idx="83">
                  <c:v>39594</c:v>
                </c:pt>
                <c:pt idx="84">
                  <c:v>39591</c:v>
                </c:pt>
                <c:pt idx="85">
                  <c:v>39580</c:v>
                </c:pt>
                <c:pt idx="86">
                  <c:v>39583</c:v>
                </c:pt>
                <c:pt idx="87">
                  <c:v>39567</c:v>
                </c:pt>
                <c:pt idx="88">
                  <c:v>39577</c:v>
                </c:pt>
                <c:pt idx="89">
                  <c:v>39567</c:v>
                </c:pt>
                <c:pt idx="90">
                  <c:v>39560</c:v>
                </c:pt>
                <c:pt idx="91">
                  <c:v>39553</c:v>
                </c:pt>
                <c:pt idx="92">
                  <c:v>39556</c:v>
                </c:pt>
                <c:pt idx="93">
                  <c:v>39553</c:v>
                </c:pt>
                <c:pt idx="94">
                  <c:v>39554</c:v>
                </c:pt>
                <c:pt idx="95">
                  <c:v>39539</c:v>
                </c:pt>
                <c:pt idx="96">
                  <c:v>39539</c:v>
                </c:pt>
                <c:pt idx="97">
                  <c:v>39535</c:v>
                </c:pt>
                <c:pt idx="98">
                  <c:v>39540</c:v>
                </c:pt>
                <c:pt idx="99">
                  <c:v>39534</c:v>
                </c:pt>
                <c:pt idx="100">
                  <c:v>39534</c:v>
                </c:pt>
                <c:pt idx="101">
                  <c:v>39532</c:v>
                </c:pt>
                <c:pt idx="102">
                  <c:v>39524</c:v>
                </c:pt>
                <c:pt idx="103">
                  <c:v>39519</c:v>
                </c:pt>
                <c:pt idx="104">
                  <c:v>39518</c:v>
                </c:pt>
                <c:pt idx="105">
                  <c:v>39512</c:v>
                </c:pt>
                <c:pt idx="106">
                  <c:v>39518</c:v>
                </c:pt>
                <c:pt idx="107">
                  <c:v>39506</c:v>
                </c:pt>
                <c:pt idx="108">
                  <c:v>39507</c:v>
                </c:pt>
                <c:pt idx="109">
                  <c:v>39505</c:v>
                </c:pt>
                <c:pt idx="110">
                  <c:v>39503</c:v>
                </c:pt>
                <c:pt idx="111">
                  <c:v>39503</c:v>
                </c:pt>
                <c:pt idx="112">
                  <c:v>39500</c:v>
                </c:pt>
                <c:pt idx="113">
                  <c:v>39493</c:v>
                </c:pt>
                <c:pt idx="114">
                  <c:v>39492</c:v>
                </c:pt>
                <c:pt idx="115">
                  <c:v>39482</c:v>
                </c:pt>
                <c:pt idx="116">
                  <c:v>39482</c:v>
                </c:pt>
                <c:pt idx="117">
                  <c:v>39478</c:v>
                </c:pt>
                <c:pt idx="118">
                  <c:v>39492</c:v>
                </c:pt>
                <c:pt idx="119">
                  <c:v>39477</c:v>
                </c:pt>
                <c:pt idx="120">
                  <c:v>39471</c:v>
                </c:pt>
                <c:pt idx="121">
                  <c:v>39475</c:v>
                </c:pt>
                <c:pt idx="122">
                  <c:v>39479</c:v>
                </c:pt>
                <c:pt idx="123">
                  <c:v>39471</c:v>
                </c:pt>
                <c:pt idx="124">
                  <c:v>39470</c:v>
                </c:pt>
                <c:pt idx="125">
                  <c:v>39469</c:v>
                </c:pt>
                <c:pt idx="126">
                  <c:v>39464</c:v>
                </c:pt>
                <c:pt idx="127">
                  <c:v>39468</c:v>
                </c:pt>
                <c:pt idx="128">
                  <c:v>39444</c:v>
                </c:pt>
                <c:pt idx="129">
                  <c:v>39465</c:v>
                </c:pt>
                <c:pt idx="130">
                  <c:v>39456</c:v>
                </c:pt>
                <c:pt idx="131">
                  <c:v>39463</c:v>
                </c:pt>
                <c:pt idx="132">
                  <c:v>39455</c:v>
                </c:pt>
                <c:pt idx="133">
                  <c:v>39461</c:v>
                </c:pt>
                <c:pt idx="134">
                  <c:v>39455</c:v>
                </c:pt>
                <c:pt idx="135">
                  <c:v>39454</c:v>
                </c:pt>
                <c:pt idx="136">
                  <c:v>39451</c:v>
                </c:pt>
                <c:pt idx="137">
                  <c:v>39449</c:v>
                </c:pt>
                <c:pt idx="138">
                  <c:v>39443</c:v>
                </c:pt>
                <c:pt idx="139">
                  <c:v>39443</c:v>
                </c:pt>
                <c:pt idx="140">
                  <c:v>39449</c:v>
                </c:pt>
                <c:pt idx="141">
                  <c:v>39441</c:v>
                </c:pt>
                <c:pt idx="142">
                  <c:v>39440</c:v>
                </c:pt>
                <c:pt idx="143">
                  <c:v>39436</c:v>
                </c:pt>
                <c:pt idx="144">
                  <c:v>39435</c:v>
                </c:pt>
                <c:pt idx="145">
                  <c:v>39443</c:v>
                </c:pt>
                <c:pt idx="146">
                  <c:v>39436</c:v>
                </c:pt>
                <c:pt idx="147">
                  <c:v>39434</c:v>
                </c:pt>
                <c:pt idx="148">
                  <c:v>39430</c:v>
                </c:pt>
                <c:pt idx="149">
                  <c:v>39421</c:v>
                </c:pt>
                <c:pt idx="150">
                  <c:v>39420</c:v>
                </c:pt>
                <c:pt idx="151">
                  <c:v>39419</c:v>
                </c:pt>
                <c:pt idx="152">
                  <c:v>39413</c:v>
                </c:pt>
                <c:pt idx="153">
                  <c:v>39407</c:v>
                </c:pt>
                <c:pt idx="154">
                  <c:v>39412</c:v>
                </c:pt>
                <c:pt idx="155">
                  <c:v>39406</c:v>
                </c:pt>
                <c:pt idx="156">
                  <c:v>39406</c:v>
                </c:pt>
                <c:pt idx="157">
                  <c:v>39401</c:v>
                </c:pt>
                <c:pt idx="158">
                  <c:v>39400</c:v>
                </c:pt>
                <c:pt idx="159">
                  <c:v>39399</c:v>
                </c:pt>
                <c:pt idx="160">
                  <c:v>39394</c:v>
                </c:pt>
                <c:pt idx="161">
                  <c:v>39393</c:v>
                </c:pt>
                <c:pt idx="162">
                  <c:v>39394</c:v>
                </c:pt>
                <c:pt idx="163">
                  <c:v>39391</c:v>
                </c:pt>
                <c:pt idx="164">
                  <c:v>39388</c:v>
                </c:pt>
                <c:pt idx="165">
                  <c:v>39386</c:v>
                </c:pt>
                <c:pt idx="166">
                  <c:v>39391</c:v>
                </c:pt>
                <c:pt idx="167">
                  <c:v>39385</c:v>
                </c:pt>
                <c:pt idx="168">
                  <c:v>39384</c:v>
                </c:pt>
                <c:pt idx="169">
                  <c:v>39385</c:v>
                </c:pt>
                <c:pt idx="170">
                  <c:v>39380</c:v>
                </c:pt>
                <c:pt idx="171">
                  <c:v>39378</c:v>
                </c:pt>
                <c:pt idx="172">
                  <c:v>39385</c:v>
                </c:pt>
                <c:pt idx="173">
                  <c:v>39377</c:v>
                </c:pt>
                <c:pt idx="174">
                  <c:v>39374</c:v>
                </c:pt>
                <c:pt idx="175">
                  <c:v>39372</c:v>
                </c:pt>
                <c:pt idx="176">
                  <c:v>39371</c:v>
                </c:pt>
                <c:pt idx="177">
                  <c:v>39373</c:v>
                </c:pt>
                <c:pt idx="178">
                  <c:v>39374</c:v>
                </c:pt>
                <c:pt idx="179">
                  <c:v>39366</c:v>
                </c:pt>
                <c:pt idx="180">
                  <c:v>39370</c:v>
                </c:pt>
                <c:pt idx="181">
                  <c:v>39364</c:v>
                </c:pt>
                <c:pt idx="182">
                  <c:v>39365</c:v>
                </c:pt>
                <c:pt idx="183">
                  <c:v>39370</c:v>
                </c:pt>
                <c:pt idx="184">
                  <c:v>39370</c:v>
                </c:pt>
                <c:pt idx="185">
                  <c:v>39370</c:v>
                </c:pt>
                <c:pt idx="186">
                  <c:v>39352</c:v>
                </c:pt>
                <c:pt idx="187">
                  <c:v>39363</c:v>
                </c:pt>
                <c:pt idx="188">
                  <c:v>39351</c:v>
                </c:pt>
                <c:pt idx="189">
                  <c:v>39363</c:v>
                </c:pt>
                <c:pt idx="190">
                  <c:v>39349</c:v>
                </c:pt>
                <c:pt idx="191">
                  <c:v>39352</c:v>
                </c:pt>
                <c:pt idx="192">
                  <c:v>39345</c:v>
                </c:pt>
                <c:pt idx="193">
                  <c:v>39350</c:v>
                </c:pt>
                <c:pt idx="194">
                  <c:v>39346</c:v>
                </c:pt>
                <c:pt idx="195">
                  <c:v>39343</c:v>
                </c:pt>
                <c:pt idx="196">
                  <c:v>39344</c:v>
                </c:pt>
                <c:pt idx="197">
                  <c:v>39338</c:v>
                </c:pt>
                <c:pt idx="198">
                  <c:v>39336</c:v>
                </c:pt>
                <c:pt idx="199">
                  <c:v>39337</c:v>
                </c:pt>
                <c:pt idx="200">
                  <c:v>39337</c:v>
                </c:pt>
                <c:pt idx="201">
                  <c:v>39328</c:v>
                </c:pt>
                <c:pt idx="202">
                  <c:v>39329</c:v>
                </c:pt>
                <c:pt idx="203">
                  <c:v>39329</c:v>
                </c:pt>
                <c:pt idx="204">
                  <c:v>39324</c:v>
                </c:pt>
                <c:pt idx="205">
                  <c:v>39324</c:v>
                </c:pt>
                <c:pt idx="206">
                  <c:v>39322</c:v>
                </c:pt>
                <c:pt idx="207">
                  <c:v>39317</c:v>
                </c:pt>
                <c:pt idx="208">
                  <c:v>39321</c:v>
                </c:pt>
                <c:pt idx="209">
                  <c:v>39312</c:v>
                </c:pt>
                <c:pt idx="210">
                  <c:v>39311</c:v>
                </c:pt>
                <c:pt idx="211">
                  <c:v>39310</c:v>
                </c:pt>
                <c:pt idx="212">
                  <c:v>39300</c:v>
                </c:pt>
                <c:pt idx="213">
                  <c:v>39308</c:v>
                </c:pt>
                <c:pt idx="214">
                  <c:v>39303</c:v>
                </c:pt>
                <c:pt idx="215">
                  <c:v>39303</c:v>
                </c:pt>
                <c:pt idx="216">
                  <c:v>39296</c:v>
                </c:pt>
                <c:pt idx="217">
                  <c:v>39294</c:v>
                </c:pt>
                <c:pt idx="218">
                  <c:v>39295</c:v>
                </c:pt>
                <c:pt idx="219">
                  <c:v>39288</c:v>
                </c:pt>
                <c:pt idx="220">
                  <c:v>39288</c:v>
                </c:pt>
                <c:pt idx="221">
                  <c:v>39290</c:v>
                </c:pt>
                <c:pt idx="222">
                  <c:v>39286</c:v>
                </c:pt>
                <c:pt idx="223">
                  <c:v>39281</c:v>
                </c:pt>
                <c:pt idx="224">
                  <c:v>39280</c:v>
                </c:pt>
                <c:pt idx="225">
                  <c:v>39262</c:v>
                </c:pt>
                <c:pt idx="226">
                  <c:v>39267</c:v>
                </c:pt>
                <c:pt idx="227">
                  <c:v>39262</c:v>
                </c:pt>
                <c:pt idx="228">
                  <c:v>39255</c:v>
                </c:pt>
                <c:pt idx="229">
                  <c:v>39246</c:v>
                </c:pt>
                <c:pt idx="230">
                  <c:v>39248</c:v>
                </c:pt>
                <c:pt idx="231">
                  <c:v>39245</c:v>
                </c:pt>
                <c:pt idx="232">
                  <c:v>39241</c:v>
                </c:pt>
                <c:pt idx="233">
                  <c:v>39241</c:v>
                </c:pt>
                <c:pt idx="234">
                  <c:v>39233</c:v>
                </c:pt>
                <c:pt idx="235">
                  <c:v>39227</c:v>
                </c:pt>
                <c:pt idx="236">
                  <c:v>39224</c:v>
                </c:pt>
                <c:pt idx="237">
                  <c:v>39224</c:v>
                </c:pt>
                <c:pt idx="238">
                  <c:v>39224</c:v>
                </c:pt>
                <c:pt idx="239">
                  <c:v>39224</c:v>
                </c:pt>
                <c:pt idx="240">
                  <c:v>39219</c:v>
                </c:pt>
                <c:pt idx="241">
                  <c:v>39219</c:v>
                </c:pt>
                <c:pt idx="242">
                  <c:v>39210</c:v>
                </c:pt>
                <c:pt idx="243">
                  <c:v>39211</c:v>
                </c:pt>
                <c:pt idx="244">
                  <c:v>39202</c:v>
                </c:pt>
                <c:pt idx="245">
                  <c:v>39199</c:v>
                </c:pt>
                <c:pt idx="246">
                  <c:v>39199</c:v>
                </c:pt>
                <c:pt idx="247">
                  <c:v>39202</c:v>
                </c:pt>
                <c:pt idx="248">
                  <c:v>39199</c:v>
                </c:pt>
                <c:pt idx="249">
                  <c:v>39196</c:v>
                </c:pt>
                <c:pt idx="250">
                  <c:v>39189</c:v>
                </c:pt>
                <c:pt idx="251">
                  <c:v>39189</c:v>
                </c:pt>
                <c:pt idx="252">
                  <c:v>39185</c:v>
                </c:pt>
                <c:pt idx="253">
                  <c:v>39181</c:v>
                </c:pt>
                <c:pt idx="254">
                  <c:v>39175</c:v>
                </c:pt>
                <c:pt idx="255">
                  <c:v>39174</c:v>
                </c:pt>
                <c:pt idx="256">
                  <c:v>39174</c:v>
                </c:pt>
                <c:pt idx="257">
                  <c:v>39170</c:v>
                </c:pt>
                <c:pt idx="258">
                  <c:v>39170</c:v>
                </c:pt>
                <c:pt idx="259">
                  <c:v>39164</c:v>
                </c:pt>
                <c:pt idx="260">
                  <c:v>39164</c:v>
                </c:pt>
                <c:pt idx="261">
                  <c:v>39155</c:v>
                </c:pt>
                <c:pt idx="262">
                  <c:v>39154</c:v>
                </c:pt>
                <c:pt idx="263">
                  <c:v>39147</c:v>
                </c:pt>
                <c:pt idx="264">
                  <c:v>39146</c:v>
                </c:pt>
                <c:pt idx="265">
                  <c:v>39142</c:v>
                </c:pt>
                <c:pt idx="266">
                  <c:v>39140</c:v>
                </c:pt>
                <c:pt idx="267">
                  <c:v>39129</c:v>
                </c:pt>
                <c:pt idx="268">
                  <c:v>39125</c:v>
                </c:pt>
                <c:pt idx="269">
                  <c:v>39125</c:v>
                </c:pt>
                <c:pt idx="270">
                  <c:v>39113</c:v>
                </c:pt>
                <c:pt idx="271">
                  <c:v>39118</c:v>
                </c:pt>
                <c:pt idx="272">
                  <c:v>39118</c:v>
                </c:pt>
                <c:pt idx="273">
                  <c:v>39112</c:v>
                </c:pt>
                <c:pt idx="274">
                  <c:v>39107</c:v>
                </c:pt>
                <c:pt idx="275">
                  <c:v>39106</c:v>
                </c:pt>
                <c:pt idx="276">
                  <c:v>39107</c:v>
                </c:pt>
                <c:pt idx="277">
                  <c:v>39107</c:v>
                </c:pt>
                <c:pt idx="278">
                  <c:v>39106</c:v>
                </c:pt>
                <c:pt idx="279">
                  <c:v>39100</c:v>
                </c:pt>
                <c:pt idx="280">
                  <c:v>39104</c:v>
                </c:pt>
                <c:pt idx="281">
                  <c:v>39100</c:v>
                </c:pt>
                <c:pt idx="282">
                  <c:v>39080</c:v>
                </c:pt>
                <c:pt idx="283">
                  <c:v>39092</c:v>
                </c:pt>
                <c:pt idx="284">
                  <c:v>39086</c:v>
                </c:pt>
                <c:pt idx="285">
                  <c:v>39078</c:v>
                </c:pt>
                <c:pt idx="286">
                  <c:v>39078</c:v>
                </c:pt>
                <c:pt idx="287">
                  <c:v>39080</c:v>
                </c:pt>
                <c:pt idx="288">
                  <c:v>39079</c:v>
                </c:pt>
                <c:pt idx="289">
                  <c:v>39076</c:v>
                </c:pt>
                <c:pt idx="290">
                  <c:v>39073</c:v>
                </c:pt>
                <c:pt idx="291">
                  <c:v>39078</c:v>
                </c:pt>
                <c:pt idx="292">
                  <c:v>39056</c:v>
                </c:pt>
                <c:pt idx="293">
                  <c:v>39063</c:v>
                </c:pt>
                <c:pt idx="294">
                  <c:v>39058</c:v>
                </c:pt>
                <c:pt idx="295">
                  <c:v>39057</c:v>
                </c:pt>
                <c:pt idx="296">
                  <c:v>39058</c:v>
                </c:pt>
                <c:pt idx="297">
                  <c:v>39059</c:v>
                </c:pt>
                <c:pt idx="298">
                  <c:v>39051</c:v>
                </c:pt>
                <c:pt idx="299">
                  <c:v>39055</c:v>
                </c:pt>
                <c:pt idx="300">
                  <c:v>39050</c:v>
                </c:pt>
                <c:pt idx="301">
                  <c:v>39043</c:v>
                </c:pt>
                <c:pt idx="302">
                  <c:v>39043</c:v>
                </c:pt>
                <c:pt idx="303">
                  <c:v>39042</c:v>
                </c:pt>
                <c:pt idx="304">
                  <c:v>39029</c:v>
                </c:pt>
                <c:pt idx="305">
                  <c:v>39023</c:v>
                </c:pt>
                <c:pt idx="306">
                  <c:v>39020</c:v>
                </c:pt>
                <c:pt idx="307">
                  <c:v>39022</c:v>
                </c:pt>
                <c:pt idx="308">
                  <c:v>39015</c:v>
                </c:pt>
                <c:pt idx="309">
                  <c:v>39015</c:v>
                </c:pt>
                <c:pt idx="310">
                  <c:v>39010</c:v>
                </c:pt>
                <c:pt idx="311">
                  <c:v>39002</c:v>
                </c:pt>
                <c:pt idx="312">
                  <c:v>38999</c:v>
                </c:pt>
                <c:pt idx="313">
                  <c:v>38999</c:v>
                </c:pt>
                <c:pt idx="314">
                  <c:v>38999</c:v>
                </c:pt>
                <c:pt idx="315">
                  <c:v>38988</c:v>
                </c:pt>
                <c:pt idx="316">
                  <c:v>38981</c:v>
                </c:pt>
                <c:pt idx="317">
                  <c:v>38972</c:v>
                </c:pt>
                <c:pt idx="318">
                  <c:v>38958</c:v>
                </c:pt>
                <c:pt idx="319">
                  <c:v>38954</c:v>
                </c:pt>
                <c:pt idx="320">
                  <c:v>38954</c:v>
                </c:pt>
                <c:pt idx="321">
                  <c:v>38950</c:v>
                </c:pt>
                <c:pt idx="322">
                  <c:v>38946</c:v>
                </c:pt>
                <c:pt idx="323">
                  <c:v>38905</c:v>
                </c:pt>
                <c:pt idx="324">
                  <c:v>38904</c:v>
                </c:pt>
                <c:pt idx="325">
                  <c:v>38902</c:v>
                </c:pt>
                <c:pt idx="326">
                  <c:v>38898</c:v>
                </c:pt>
                <c:pt idx="327">
                  <c:v>38895</c:v>
                </c:pt>
                <c:pt idx="328">
                  <c:v>38891</c:v>
                </c:pt>
                <c:pt idx="329">
                  <c:v>38891</c:v>
                </c:pt>
                <c:pt idx="330">
                  <c:v>38889</c:v>
                </c:pt>
                <c:pt idx="331">
                  <c:v>38877</c:v>
                </c:pt>
                <c:pt idx="332">
                  <c:v>38856</c:v>
                </c:pt>
                <c:pt idx="333">
                  <c:v>38789</c:v>
                </c:pt>
              </c:numCache>
            </c:numRef>
          </c:xVal>
          <c:yVal>
            <c:numRef>
              <c:f>announce!$C$2:$C$335</c:f>
              <c:numCache>
                <c:formatCode>General</c:formatCode>
                <c:ptCount val="334"/>
                <c:pt idx="0">
                  <c:v>100</c:v>
                </c:pt>
                <c:pt idx="4">
                  <c:v>100</c:v>
                </c:pt>
                <c:pt idx="6">
                  <c:v>100</c:v>
                </c:pt>
                <c:pt idx="7">
                  <c:v>246.59</c:v>
                </c:pt>
                <c:pt idx="14">
                  <c:v>167.10999999999999</c:v>
                </c:pt>
                <c:pt idx="19">
                  <c:v>100</c:v>
                </c:pt>
                <c:pt idx="24">
                  <c:v>100</c:v>
                </c:pt>
                <c:pt idx="26">
                  <c:v>100</c:v>
                </c:pt>
                <c:pt idx="31">
                  <c:v>100</c:v>
                </c:pt>
                <c:pt idx="32">
                  <c:v>100</c:v>
                </c:pt>
                <c:pt idx="37">
                  <c:v>100</c:v>
                </c:pt>
                <c:pt idx="39">
                  <c:v>100</c:v>
                </c:pt>
                <c:pt idx="41">
                  <c:v>100</c:v>
                </c:pt>
                <c:pt idx="42">
                  <c:v>100</c:v>
                </c:pt>
                <c:pt idx="43">
                  <c:v>90</c:v>
                </c:pt>
                <c:pt idx="49">
                  <c:v>100</c:v>
                </c:pt>
                <c:pt idx="50">
                  <c:v>100</c:v>
                </c:pt>
                <c:pt idx="51">
                  <c:v>100</c:v>
                </c:pt>
                <c:pt idx="52">
                  <c:v>90</c:v>
                </c:pt>
                <c:pt idx="55">
                  <c:v>100</c:v>
                </c:pt>
                <c:pt idx="58">
                  <c:v>90</c:v>
                </c:pt>
                <c:pt idx="60">
                  <c:v>100</c:v>
                </c:pt>
                <c:pt idx="66">
                  <c:v>104.24000000000002</c:v>
                </c:pt>
                <c:pt idx="71">
                  <c:v>100</c:v>
                </c:pt>
                <c:pt idx="73">
                  <c:v>100</c:v>
                </c:pt>
                <c:pt idx="74">
                  <c:v>100</c:v>
                </c:pt>
                <c:pt idx="79">
                  <c:v>100</c:v>
                </c:pt>
                <c:pt idx="86">
                  <c:v>90</c:v>
                </c:pt>
                <c:pt idx="87">
                  <c:v>105</c:v>
                </c:pt>
                <c:pt idx="88">
                  <c:v>100</c:v>
                </c:pt>
                <c:pt idx="90">
                  <c:v>100</c:v>
                </c:pt>
                <c:pt idx="91">
                  <c:v>90</c:v>
                </c:pt>
                <c:pt idx="92">
                  <c:v>100</c:v>
                </c:pt>
                <c:pt idx="95">
                  <c:v>90</c:v>
                </c:pt>
                <c:pt idx="96">
                  <c:v>100</c:v>
                </c:pt>
                <c:pt idx="97">
                  <c:v>100</c:v>
                </c:pt>
                <c:pt idx="100">
                  <c:v>100</c:v>
                </c:pt>
                <c:pt idx="101">
                  <c:v>101.36999999999999</c:v>
                </c:pt>
                <c:pt idx="103">
                  <c:v>100</c:v>
                </c:pt>
                <c:pt idx="112">
                  <c:v>100</c:v>
                </c:pt>
                <c:pt idx="113">
                  <c:v>100</c:v>
                </c:pt>
                <c:pt idx="115">
                  <c:v>90.3</c:v>
                </c:pt>
                <c:pt idx="118">
                  <c:v>102.96000000000002</c:v>
                </c:pt>
                <c:pt idx="119">
                  <c:v>141.26999999999998</c:v>
                </c:pt>
                <c:pt idx="126">
                  <c:v>90</c:v>
                </c:pt>
                <c:pt idx="127">
                  <c:v>129.75</c:v>
                </c:pt>
                <c:pt idx="128">
                  <c:v>100</c:v>
                </c:pt>
                <c:pt idx="130">
                  <c:v>100</c:v>
                </c:pt>
                <c:pt idx="136">
                  <c:v>90</c:v>
                </c:pt>
                <c:pt idx="137">
                  <c:v>100</c:v>
                </c:pt>
                <c:pt idx="140">
                  <c:v>100</c:v>
                </c:pt>
                <c:pt idx="141">
                  <c:v>110.43</c:v>
                </c:pt>
                <c:pt idx="144">
                  <c:v>100</c:v>
                </c:pt>
                <c:pt idx="148">
                  <c:v>100</c:v>
                </c:pt>
                <c:pt idx="149">
                  <c:v>100</c:v>
                </c:pt>
                <c:pt idx="150">
                  <c:v>90</c:v>
                </c:pt>
                <c:pt idx="153">
                  <c:v>100</c:v>
                </c:pt>
                <c:pt idx="161">
                  <c:v>100</c:v>
                </c:pt>
                <c:pt idx="163">
                  <c:v>100</c:v>
                </c:pt>
                <c:pt idx="164">
                  <c:v>112.4</c:v>
                </c:pt>
                <c:pt idx="176">
                  <c:v>100</c:v>
                </c:pt>
                <c:pt idx="177">
                  <c:v>100</c:v>
                </c:pt>
                <c:pt idx="178">
                  <c:v>100</c:v>
                </c:pt>
                <c:pt idx="179">
                  <c:v>90</c:v>
                </c:pt>
                <c:pt idx="180">
                  <c:v>90</c:v>
                </c:pt>
                <c:pt idx="181">
                  <c:v>91.66</c:v>
                </c:pt>
                <c:pt idx="182">
                  <c:v>90</c:v>
                </c:pt>
                <c:pt idx="184">
                  <c:v>117.04</c:v>
                </c:pt>
                <c:pt idx="187">
                  <c:v>100</c:v>
                </c:pt>
                <c:pt idx="189">
                  <c:v>100</c:v>
                </c:pt>
                <c:pt idx="190">
                  <c:v>100.74000000000002</c:v>
                </c:pt>
                <c:pt idx="191">
                  <c:v>90</c:v>
                </c:pt>
                <c:pt idx="195">
                  <c:v>102.86</c:v>
                </c:pt>
                <c:pt idx="197">
                  <c:v>90</c:v>
                </c:pt>
                <c:pt idx="199">
                  <c:v>90</c:v>
                </c:pt>
                <c:pt idx="205">
                  <c:v>90</c:v>
                </c:pt>
                <c:pt idx="212">
                  <c:v>100</c:v>
                </c:pt>
                <c:pt idx="227">
                  <c:v>100</c:v>
                </c:pt>
                <c:pt idx="234">
                  <c:v>110</c:v>
                </c:pt>
                <c:pt idx="235">
                  <c:v>100</c:v>
                </c:pt>
                <c:pt idx="236">
                  <c:v>100</c:v>
                </c:pt>
                <c:pt idx="237">
                  <c:v>110</c:v>
                </c:pt>
                <c:pt idx="243">
                  <c:v>90</c:v>
                </c:pt>
                <c:pt idx="244">
                  <c:v>100</c:v>
                </c:pt>
                <c:pt idx="252">
                  <c:v>100</c:v>
                </c:pt>
                <c:pt idx="277">
                  <c:v>100</c:v>
                </c:pt>
                <c:pt idx="282">
                  <c:v>100</c:v>
                </c:pt>
                <c:pt idx="283">
                  <c:v>100</c:v>
                </c:pt>
                <c:pt idx="284">
                  <c:v>105</c:v>
                </c:pt>
                <c:pt idx="289">
                  <c:v>100</c:v>
                </c:pt>
                <c:pt idx="292">
                  <c:v>100</c:v>
                </c:pt>
                <c:pt idx="293">
                  <c:v>100</c:v>
                </c:pt>
                <c:pt idx="297">
                  <c:v>101</c:v>
                </c:pt>
                <c:pt idx="300">
                  <c:v>100</c:v>
                </c:pt>
                <c:pt idx="306">
                  <c:v>100</c:v>
                </c:pt>
                <c:pt idx="307">
                  <c:v>100</c:v>
                </c:pt>
                <c:pt idx="309">
                  <c:v>100</c:v>
                </c:pt>
                <c:pt idx="313">
                  <c:v>100</c:v>
                </c:pt>
                <c:pt idx="333">
                  <c:v>100</c:v>
                </c:pt>
              </c:numCache>
            </c:numRef>
          </c:yVal>
        </c:ser>
        <c:axId val="119913088"/>
        <c:axId val="119918976"/>
      </c:scatterChart>
      <c:valAx>
        <c:axId val="119913088"/>
        <c:scaling>
          <c:orientation val="minMax"/>
        </c:scaling>
        <c:axPos val="b"/>
        <c:numFmt formatCode="yyyy/m/d" sourceLinked="1"/>
        <c:tickLblPos val="nextTo"/>
        <c:crossAx val="119918976"/>
        <c:crosses val="autoZero"/>
        <c:crossBetween val="midCat"/>
      </c:valAx>
      <c:valAx>
        <c:axId val="119918976"/>
        <c:scaling>
          <c:orientation val="minMax"/>
        </c:scaling>
        <c:axPos val="l"/>
        <c:majorGridlines/>
        <c:numFmt formatCode="General" sourceLinked="1"/>
        <c:tickLblPos val="nextTo"/>
        <c:crossAx val="119913088"/>
        <c:crosses val="autoZero"/>
        <c:crossBetween val="midCat"/>
      </c:valAx>
      <c:spPr>
        <a:solidFill>
          <a:schemeClr val="lt1"/>
        </a:solidFill>
        <a:ln w="25400" cap="flat" cmpd="sng" algn="ctr">
          <a:solidFill>
            <a:schemeClr val="accent1"/>
          </a:solidFill>
          <a:prstDash val="solid"/>
        </a:ln>
        <a:effectLst/>
      </c:spPr>
    </c:plotArea>
    <c:legend>
      <c:legendPos val="r"/>
      <c:layout>
        <c:manualLayout>
          <c:xMode val="edge"/>
          <c:yMode val="edge"/>
          <c:x val="0.2963035430021288"/>
          <c:y val="0.90131067295489964"/>
          <c:w val="0.50241416956884943"/>
          <c:h val="9.7875759116055283E-2"/>
        </c:manualLayout>
      </c:layout>
    </c:legend>
    <c:plotVisOnly val="1"/>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3275840519935042"/>
          <c:y val="0.15396891935270718"/>
          <c:w val="0.83549556305461803"/>
          <c:h val="0.72133084083913968"/>
        </c:manualLayout>
      </c:layout>
      <c:scatterChart>
        <c:scatterStyle val="lineMarker"/>
        <c:ser>
          <c:idx val="0"/>
          <c:order val="0"/>
          <c:tx>
            <c:strRef>
              <c:f>Sheet1!$AD$1</c:f>
              <c:strCache>
                <c:ptCount val="1"/>
                <c:pt idx="0">
                  <c:v>折扣率理论上界</c:v>
                </c:pt>
              </c:strCache>
            </c:strRef>
          </c:tx>
          <c:spPr>
            <a:ln w="28575">
              <a:noFill/>
            </a:ln>
          </c:spPr>
          <c:marker>
            <c:symbol val="square"/>
            <c:size val="7"/>
            <c:spPr>
              <a:solidFill>
                <a:srgbClr val="FF0000"/>
              </a:solidFill>
            </c:spPr>
          </c:marker>
          <c:xVal>
            <c:numRef>
              <c:f>Sheet1!$AA$2:$AA$152</c:f>
              <c:numCache>
                <c:formatCode>General</c:formatCode>
                <c:ptCount val="35"/>
                <c:pt idx="0">
                  <c:v>78.909700000000001</c:v>
                </c:pt>
                <c:pt idx="1">
                  <c:v>77.344099999999997</c:v>
                </c:pt>
                <c:pt idx="2">
                  <c:v>72.30210000000001</c:v>
                </c:pt>
                <c:pt idx="3">
                  <c:v>64.362000000000009</c:v>
                </c:pt>
                <c:pt idx="4">
                  <c:v>73.032600000000002</c:v>
                </c:pt>
                <c:pt idx="5">
                  <c:v>58.324100000000001</c:v>
                </c:pt>
                <c:pt idx="6">
                  <c:v>54.320500000000003</c:v>
                </c:pt>
                <c:pt idx="7">
                  <c:v>82.609699999999989</c:v>
                </c:pt>
                <c:pt idx="8">
                  <c:v>65.290000000000006</c:v>
                </c:pt>
                <c:pt idx="9">
                  <c:v>63.678400000000003</c:v>
                </c:pt>
                <c:pt idx="10">
                  <c:v>70.916900000000027</c:v>
                </c:pt>
                <c:pt idx="11">
                  <c:v>68.724000000000004</c:v>
                </c:pt>
                <c:pt idx="12">
                  <c:v>57.802800000000005</c:v>
                </c:pt>
                <c:pt idx="13">
                  <c:v>64.360500000000002</c:v>
                </c:pt>
                <c:pt idx="14">
                  <c:v>86.028500000000008</c:v>
                </c:pt>
                <c:pt idx="15">
                  <c:v>72.294900000000027</c:v>
                </c:pt>
                <c:pt idx="16">
                  <c:v>52.189600000000006</c:v>
                </c:pt>
                <c:pt idx="17">
                  <c:v>62.811599999999999</c:v>
                </c:pt>
                <c:pt idx="18">
                  <c:v>69.978000000000009</c:v>
                </c:pt>
                <c:pt idx="19">
                  <c:v>69.51570000000001</c:v>
                </c:pt>
                <c:pt idx="20">
                  <c:v>59.984799999999993</c:v>
                </c:pt>
                <c:pt idx="21">
                  <c:v>62.053700000000006</c:v>
                </c:pt>
                <c:pt idx="22">
                  <c:v>65.345600000000005</c:v>
                </c:pt>
                <c:pt idx="23">
                  <c:v>57.987399999999994</c:v>
                </c:pt>
                <c:pt idx="24">
                  <c:v>51.137500000000003</c:v>
                </c:pt>
                <c:pt idx="25">
                  <c:v>56.772300000000058</c:v>
                </c:pt>
                <c:pt idx="26">
                  <c:v>54.452500000000001</c:v>
                </c:pt>
                <c:pt idx="27">
                  <c:v>72.625899999999959</c:v>
                </c:pt>
                <c:pt idx="28">
                  <c:v>74.111400000000003</c:v>
                </c:pt>
                <c:pt idx="29">
                  <c:v>64.713900000000024</c:v>
                </c:pt>
                <c:pt idx="30">
                  <c:v>72.489600000000024</c:v>
                </c:pt>
                <c:pt idx="31">
                  <c:v>60.421100000000003</c:v>
                </c:pt>
                <c:pt idx="32">
                  <c:v>58.394100000000002</c:v>
                </c:pt>
                <c:pt idx="33">
                  <c:v>51.192300000000067</c:v>
                </c:pt>
                <c:pt idx="34">
                  <c:v>74.303899999999999</c:v>
                </c:pt>
              </c:numCache>
            </c:numRef>
          </c:xVal>
          <c:yVal>
            <c:numRef>
              <c:f>Sheet1!$AD$2:$AD$152</c:f>
              <c:numCache>
                <c:formatCode>General</c:formatCode>
                <c:ptCount val="35"/>
                <c:pt idx="0">
                  <c:v>0.45579999999999998</c:v>
                </c:pt>
                <c:pt idx="1">
                  <c:v>0.44979999999999998</c:v>
                </c:pt>
                <c:pt idx="2">
                  <c:v>0.43000000000000038</c:v>
                </c:pt>
                <c:pt idx="3">
                  <c:v>0.39700000000000052</c:v>
                </c:pt>
                <c:pt idx="4">
                  <c:v>0.43290000000000045</c:v>
                </c:pt>
                <c:pt idx="5">
                  <c:v>0.37030000000000052</c:v>
                </c:pt>
                <c:pt idx="6">
                  <c:v>0.35180000000000039</c:v>
                </c:pt>
                <c:pt idx="7">
                  <c:v>0.46960000000000002</c:v>
                </c:pt>
                <c:pt idx="8">
                  <c:v>0.40100000000000002</c:v>
                </c:pt>
                <c:pt idx="9">
                  <c:v>0.39410000000000045</c:v>
                </c:pt>
                <c:pt idx="10">
                  <c:v>0.42440000000000039</c:v>
                </c:pt>
                <c:pt idx="11">
                  <c:v>0.41540000000000032</c:v>
                </c:pt>
                <c:pt idx="12">
                  <c:v>0.36790000000000045</c:v>
                </c:pt>
                <c:pt idx="13">
                  <c:v>0.39700000000000052</c:v>
                </c:pt>
                <c:pt idx="14">
                  <c:v>0.48190000000000038</c:v>
                </c:pt>
                <c:pt idx="15">
                  <c:v>0.43000000000000038</c:v>
                </c:pt>
                <c:pt idx="16">
                  <c:v>0.3417</c:v>
                </c:pt>
                <c:pt idx="17">
                  <c:v>0.39030000000000054</c:v>
                </c:pt>
                <c:pt idx="18">
                  <c:v>0.42060000000000008</c:v>
                </c:pt>
                <c:pt idx="19">
                  <c:v>0.41870000000000002</c:v>
                </c:pt>
                <c:pt idx="20">
                  <c:v>0.37780000000000052</c:v>
                </c:pt>
                <c:pt idx="21">
                  <c:v>0.38700000000000045</c:v>
                </c:pt>
                <c:pt idx="22">
                  <c:v>0.4012</c:v>
                </c:pt>
                <c:pt idx="23">
                  <c:v>0.36880000000000052</c:v>
                </c:pt>
                <c:pt idx="24">
                  <c:v>0.33660000000000045</c:v>
                </c:pt>
                <c:pt idx="25">
                  <c:v>0.36320000000000002</c:v>
                </c:pt>
                <c:pt idx="26">
                  <c:v>0.35240000000000032</c:v>
                </c:pt>
                <c:pt idx="27">
                  <c:v>0.43130000000000052</c:v>
                </c:pt>
                <c:pt idx="28">
                  <c:v>0.43720000000000031</c:v>
                </c:pt>
                <c:pt idx="29">
                  <c:v>0.39850000000000052</c:v>
                </c:pt>
                <c:pt idx="30">
                  <c:v>0.43080000000000052</c:v>
                </c:pt>
                <c:pt idx="31">
                  <c:v>0.37980000000000064</c:v>
                </c:pt>
                <c:pt idx="32">
                  <c:v>0.37060000000000032</c:v>
                </c:pt>
                <c:pt idx="33">
                  <c:v>0.33690000000000053</c:v>
                </c:pt>
                <c:pt idx="34">
                  <c:v>0.43800000000000039</c:v>
                </c:pt>
              </c:numCache>
            </c:numRef>
          </c:yVal>
        </c:ser>
        <c:ser>
          <c:idx val="1"/>
          <c:order val="1"/>
          <c:tx>
            <c:strRef>
              <c:f>Sheet1!$AF$1</c:f>
              <c:strCache>
                <c:ptCount val="1"/>
                <c:pt idx="0">
                  <c:v>实际折扣率</c:v>
                </c:pt>
              </c:strCache>
            </c:strRef>
          </c:tx>
          <c:spPr>
            <a:ln w="28575">
              <a:noFill/>
            </a:ln>
          </c:spPr>
          <c:marker>
            <c:symbol val="diamond"/>
            <c:size val="7"/>
            <c:spPr>
              <a:solidFill>
                <a:srgbClr val="0070C0"/>
              </a:solidFill>
            </c:spPr>
          </c:marker>
          <c:xVal>
            <c:numRef>
              <c:f>Sheet1!$AA$2:$AA$152</c:f>
              <c:numCache>
                <c:formatCode>General</c:formatCode>
                <c:ptCount val="35"/>
                <c:pt idx="0">
                  <c:v>78.909700000000001</c:v>
                </c:pt>
                <c:pt idx="1">
                  <c:v>77.344099999999997</c:v>
                </c:pt>
                <c:pt idx="2">
                  <c:v>72.30210000000001</c:v>
                </c:pt>
                <c:pt idx="3">
                  <c:v>64.362000000000009</c:v>
                </c:pt>
                <c:pt idx="4">
                  <c:v>73.032600000000002</c:v>
                </c:pt>
                <c:pt idx="5">
                  <c:v>58.324100000000001</c:v>
                </c:pt>
                <c:pt idx="6">
                  <c:v>54.320500000000003</c:v>
                </c:pt>
                <c:pt idx="7">
                  <c:v>82.609699999999989</c:v>
                </c:pt>
                <c:pt idx="8">
                  <c:v>65.290000000000006</c:v>
                </c:pt>
                <c:pt idx="9">
                  <c:v>63.678400000000003</c:v>
                </c:pt>
                <c:pt idx="10">
                  <c:v>70.916900000000027</c:v>
                </c:pt>
                <c:pt idx="11">
                  <c:v>68.724000000000004</c:v>
                </c:pt>
                <c:pt idx="12">
                  <c:v>57.802800000000005</c:v>
                </c:pt>
                <c:pt idx="13">
                  <c:v>64.360500000000002</c:v>
                </c:pt>
                <c:pt idx="14">
                  <c:v>86.028500000000008</c:v>
                </c:pt>
                <c:pt idx="15">
                  <c:v>72.294900000000027</c:v>
                </c:pt>
                <c:pt idx="16">
                  <c:v>52.189600000000006</c:v>
                </c:pt>
                <c:pt idx="17">
                  <c:v>62.811599999999999</c:v>
                </c:pt>
                <c:pt idx="18">
                  <c:v>69.978000000000009</c:v>
                </c:pt>
                <c:pt idx="19">
                  <c:v>69.51570000000001</c:v>
                </c:pt>
                <c:pt idx="20">
                  <c:v>59.984799999999993</c:v>
                </c:pt>
                <c:pt idx="21">
                  <c:v>62.053700000000006</c:v>
                </c:pt>
                <c:pt idx="22">
                  <c:v>65.345600000000005</c:v>
                </c:pt>
                <c:pt idx="23">
                  <c:v>57.987399999999994</c:v>
                </c:pt>
                <c:pt idx="24">
                  <c:v>51.137500000000003</c:v>
                </c:pt>
                <c:pt idx="25">
                  <c:v>56.772300000000058</c:v>
                </c:pt>
                <c:pt idx="26">
                  <c:v>54.452500000000001</c:v>
                </c:pt>
                <c:pt idx="27">
                  <c:v>72.625899999999959</c:v>
                </c:pt>
                <c:pt idx="28">
                  <c:v>74.111400000000003</c:v>
                </c:pt>
                <c:pt idx="29">
                  <c:v>64.713900000000024</c:v>
                </c:pt>
                <c:pt idx="30">
                  <c:v>72.489600000000024</c:v>
                </c:pt>
                <c:pt idx="31">
                  <c:v>60.421100000000003</c:v>
                </c:pt>
                <c:pt idx="32">
                  <c:v>58.394100000000002</c:v>
                </c:pt>
                <c:pt idx="33">
                  <c:v>51.192300000000067</c:v>
                </c:pt>
                <c:pt idx="34">
                  <c:v>74.303899999999999</c:v>
                </c:pt>
              </c:numCache>
            </c:numRef>
          </c:xVal>
          <c:yVal>
            <c:numRef>
              <c:f>Sheet1!$AF$2:$AF$152</c:f>
              <c:numCache>
                <c:formatCode>0.00_);[Red]\(0.00\)</c:formatCode>
                <c:ptCount val="35"/>
                <c:pt idx="0">
                  <c:v>0.47112608277189638</c:v>
                </c:pt>
                <c:pt idx="1">
                  <c:v>0.46666666666666712</c:v>
                </c:pt>
                <c:pt idx="2">
                  <c:v>0.42748091603053484</c:v>
                </c:pt>
                <c:pt idx="3">
                  <c:v>0.39300783604581113</c:v>
                </c:pt>
                <c:pt idx="4">
                  <c:v>0.39034205231388386</c:v>
                </c:pt>
                <c:pt idx="5">
                  <c:v>0.35521235521235556</c:v>
                </c:pt>
                <c:pt idx="6">
                  <c:v>0.3383371824480369</c:v>
                </c:pt>
                <c:pt idx="7">
                  <c:v>0.32412523020257838</c:v>
                </c:pt>
                <c:pt idx="8">
                  <c:v>0.32230102442868402</c:v>
                </c:pt>
                <c:pt idx="9">
                  <c:v>0.30980799169693862</c:v>
                </c:pt>
                <c:pt idx="10">
                  <c:v>0.29600000000000032</c:v>
                </c:pt>
                <c:pt idx="11">
                  <c:v>0.29119318181818177</c:v>
                </c:pt>
                <c:pt idx="12">
                  <c:v>0.28284278535534907</c:v>
                </c:pt>
                <c:pt idx="13">
                  <c:v>0.27631578947368463</c:v>
                </c:pt>
                <c:pt idx="14">
                  <c:v>0.27347242921013432</c:v>
                </c:pt>
                <c:pt idx="15">
                  <c:v>0.26955543050084407</c:v>
                </c:pt>
                <c:pt idx="16">
                  <c:v>0.26926483613817526</c:v>
                </c:pt>
                <c:pt idx="17">
                  <c:v>0.26260704091341575</c:v>
                </c:pt>
                <c:pt idx="18">
                  <c:v>0.25982532751091708</c:v>
                </c:pt>
                <c:pt idx="19">
                  <c:v>0.25839416058394182</c:v>
                </c:pt>
                <c:pt idx="20">
                  <c:v>0.2521739130434783</c:v>
                </c:pt>
                <c:pt idx="21">
                  <c:v>0.24976076555023949</c:v>
                </c:pt>
                <c:pt idx="22">
                  <c:v>0.24050632911392433</c:v>
                </c:pt>
                <c:pt idx="23">
                  <c:v>0.22888127853881277</c:v>
                </c:pt>
                <c:pt idx="24">
                  <c:v>0.22653721682847894</c:v>
                </c:pt>
                <c:pt idx="25">
                  <c:v>0.20368076446646621</c:v>
                </c:pt>
                <c:pt idx="26">
                  <c:v>0.19411764705882339</c:v>
                </c:pt>
                <c:pt idx="27">
                  <c:v>0.18701700154559547</c:v>
                </c:pt>
                <c:pt idx="28">
                  <c:v>0.18539325842696663</c:v>
                </c:pt>
                <c:pt idx="29">
                  <c:v>0.16578567996155666</c:v>
                </c:pt>
                <c:pt idx="30">
                  <c:v>0.15596330275229423</c:v>
                </c:pt>
                <c:pt idx="31">
                  <c:v>0.15586419753086475</c:v>
                </c:pt>
                <c:pt idx="32">
                  <c:v>0.1489208633093525</c:v>
                </c:pt>
                <c:pt idx="33">
                  <c:v>0.12956975876647625</c:v>
                </c:pt>
                <c:pt idx="34">
                  <c:v>-0.17043121149897342</c:v>
                </c:pt>
              </c:numCache>
            </c:numRef>
          </c:yVal>
        </c:ser>
        <c:axId val="120074624"/>
        <c:axId val="120076928"/>
      </c:scatterChart>
      <c:valAx>
        <c:axId val="120074624"/>
        <c:scaling>
          <c:orientation val="minMax"/>
          <c:max val="90"/>
          <c:min val="45"/>
        </c:scaling>
        <c:axPos val="b"/>
        <c:title>
          <c:tx>
            <c:rich>
              <a:bodyPr/>
              <a:lstStyle/>
              <a:p>
                <a:pPr>
                  <a:defRPr/>
                </a:pPr>
                <a:r>
                  <a:rPr lang="zh-CN"/>
                  <a:t>波动率</a:t>
                </a:r>
                <a:r>
                  <a:rPr lang="en-US"/>
                  <a:t>(%)</a:t>
                </a:r>
                <a:endParaRPr lang="zh-CN"/>
              </a:p>
            </c:rich>
          </c:tx>
          <c:layout>
            <c:manualLayout>
              <c:xMode val="edge"/>
              <c:yMode val="edge"/>
              <c:x val="0.47887559509606836"/>
              <c:y val="0.89448441247002464"/>
            </c:manualLayout>
          </c:layout>
        </c:title>
        <c:numFmt formatCode="General" sourceLinked="1"/>
        <c:tickLblPos val="nextTo"/>
        <c:txPr>
          <a:bodyPr rot="0" vert="horz"/>
          <a:lstStyle/>
          <a:p>
            <a:pPr>
              <a:defRPr/>
            </a:pPr>
            <a:endParaRPr lang="zh-CN"/>
          </a:p>
        </c:txPr>
        <c:crossAx val="120076928"/>
        <c:crosses val="autoZero"/>
        <c:crossBetween val="midCat"/>
      </c:valAx>
      <c:valAx>
        <c:axId val="120076928"/>
        <c:scaling>
          <c:orientation val="minMax"/>
        </c:scaling>
        <c:axPos val="l"/>
        <c:majorGridlines/>
        <c:title>
          <c:tx>
            <c:rich>
              <a:bodyPr rot="-5400000" vert="horz"/>
              <a:lstStyle/>
              <a:p>
                <a:pPr>
                  <a:defRPr/>
                </a:pPr>
                <a:r>
                  <a:rPr lang="zh-CN"/>
                  <a:t>折扣率</a:t>
                </a:r>
              </a:p>
            </c:rich>
          </c:tx>
          <c:layout/>
        </c:title>
        <c:numFmt formatCode="General" sourceLinked="1"/>
        <c:tickLblPos val="nextTo"/>
        <c:crossAx val="120074624"/>
        <c:crosses val="autoZero"/>
        <c:crossBetween val="midCat"/>
      </c:valAx>
    </c:plotArea>
    <c:legend>
      <c:legendPos val="r"/>
      <c:layout>
        <c:manualLayout>
          <c:xMode val="edge"/>
          <c:yMode val="edge"/>
          <c:x val="0.24679801388462846"/>
          <c:y val="3.9170679204667776E-2"/>
          <c:w val="0.60601583892922473"/>
          <c:h val="8.7126267489945036E-2"/>
        </c:manualLayout>
      </c:layout>
    </c:legend>
    <c:plotVisOnly val="1"/>
    <c:dispBlanksAs val="gap"/>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1F715-B575-4ADD-B731-EAB595CF08FE}" type="doc">
      <dgm:prSet loTypeId="urn:microsoft.com/office/officeart/2005/8/layout/process1" loCatId="process" qsTypeId="urn:microsoft.com/office/officeart/2005/8/quickstyle/simple1" qsCatId="simple" csTypeId="urn:microsoft.com/office/officeart/2005/8/colors/accent1_1" csCatId="accent1" phldr="1"/>
      <dgm:spPr/>
    </dgm:pt>
    <dgm:pt modelId="{60C4B9A3-D235-4A7C-97F8-3011A8BB993A}">
      <dgm:prSet phldrT="[文本]"/>
      <dgm:spPr/>
      <dgm:t>
        <a:bodyPr/>
        <a:lstStyle/>
        <a:p>
          <a:r>
            <a:rPr lang="en-US" altLang="zh-CN" dirty="0" smtClean="0">
              <a:latin typeface="cmmi10" pitchFamily="34" charset="0"/>
            </a:rPr>
            <a:t>V</a:t>
          </a:r>
          <a:r>
            <a:rPr lang="en-US" altLang="zh-CN" baseline="-25000" dirty="0" smtClean="0">
              <a:latin typeface="cmmi10" pitchFamily="34" charset="0"/>
            </a:rPr>
            <a:t>0</a:t>
          </a:r>
          <a:endParaRPr lang="zh-CN" altLang="en-US" baseline="-25000" dirty="0">
            <a:latin typeface="cmmi10" pitchFamily="34" charset="0"/>
          </a:endParaRPr>
        </a:p>
      </dgm:t>
    </dgm:pt>
    <dgm:pt modelId="{C844891F-AEB2-4F9C-A510-6A3331521A42}" type="parTrans" cxnId="{AEEFE62A-2D39-4613-B13F-3A9F44B47105}">
      <dgm:prSet/>
      <dgm:spPr/>
      <dgm:t>
        <a:bodyPr/>
        <a:lstStyle/>
        <a:p>
          <a:endParaRPr lang="zh-CN" altLang="en-US"/>
        </a:p>
      </dgm:t>
    </dgm:pt>
    <dgm:pt modelId="{9595E00E-8319-4F9C-B440-AB6A8F2125D4}" type="sibTrans" cxnId="{AEEFE62A-2D39-4613-B13F-3A9F44B47105}">
      <dgm:prSet/>
      <dgm:spPr/>
      <dgm:t>
        <a:bodyPr/>
        <a:lstStyle/>
        <a:p>
          <a:endParaRPr lang="zh-CN" altLang="en-US"/>
        </a:p>
      </dgm:t>
    </dgm:pt>
    <dgm:pt modelId="{D85D7F71-1522-491F-8943-790109661986}">
      <dgm:prSet phldrT="[文本]" custT="1"/>
      <dgm:spPr/>
      <dgm:t>
        <a:bodyPr/>
        <a:lstStyle/>
        <a:p>
          <a:r>
            <a:rPr lang="en-US" altLang="zh-CN" sz="3900" dirty="0" err="1" smtClean="0">
              <a:latin typeface="cmmi10" pitchFamily="34" charset="0"/>
            </a:rPr>
            <a:t>V</a:t>
          </a:r>
          <a:r>
            <a:rPr lang="en-US" altLang="zh-CN" sz="3900" baseline="-25000" dirty="0" err="1" smtClean="0">
              <a:latin typeface="cmmi10" pitchFamily="34" charset="0"/>
            </a:rPr>
            <a:t>¿</a:t>
          </a:r>
          <a:r>
            <a:rPr lang="en-US" altLang="zh-CN" sz="3900" dirty="0" err="1" smtClean="0">
              <a:latin typeface="cmmi10" pitchFamily="34" charset="0"/>
            </a:rPr>
            <a:t>e</a:t>
          </a:r>
          <a:r>
            <a:rPr lang="en-US" altLang="zh-CN" sz="3900" baseline="30000" dirty="0" smtClean="0">
              <a:latin typeface="+mn-lt"/>
            </a:rPr>
            <a:t>(</a:t>
          </a:r>
          <a:r>
            <a:rPr lang="en-US" altLang="zh-CN" sz="3900" baseline="30000" dirty="0" smtClean="0">
              <a:latin typeface="cmmi10" pitchFamily="34" charset="0"/>
            </a:rPr>
            <a:t>T</a:t>
          </a:r>
          <a:r>
            <a:rPr lang="en-US" altLang="zh-CN" sz="3900" baseline="30000" dirty="0" smtClean="0">
              <a:latin typeface="+mn-lt"/>
            </a:rPr>
            <a:t>-</a:t>
          </a:r>
          <a:r>
            <a:rPr lang="en-US" altLang="zh-CN" sz="3900" baseline="30000" dirty="0" smtClean="0">
              <a:latin typeface="cmmi10" pitchFamily="34" charset="0"/>
            </a:rPr>
            <a:t>¿</a:t>
          </a:r>
          <a:r>
            <a:rPr lang="en-US" altLang="zh-CN" sz="3900" baseline="30000" dirty="0" smtClean="0">
              <a:latin typeface="+mn-lt"/>
              <a:ea typeface="+mn-ea"/>
            </a:rPr>
            <a:t>)</a:t>
          </a:r>
          <a:r>
            <a:rPr lang="en-US" altLang="zh-CN" sz="3900" baseline="30000" dirty="0" smtClean="0">
              <a:latin typeface="cmmi10" pitchFamily="34" charset="0"/>
              <a:ea typeface="+mn-ea"/>
            </a:rPr>
            <a:t>r</a:t>
          </a:r>
          <a:endParaRPr lang="zh-CN" altLang="en-US" sz="3900" baseline="-25000" dirty="0">
            <a:latin typeface="cmmi10" pitchFamily="34" charset="0"/>
            <a:ea typeface="+mn-ea"/>
          </a:endParaRPr>
        </a:p>
      </dgm:t>
    </dgm:pt>
    <dgm:pt modelId="{5667FDCA-DEE8-4A82-B538-322A67EBA041}" type="parTrans" cxnId="{8699CD33-CFDA-401C-A2E7-83024E591960}">
      <dgm:prSet/>
      <dgm:spPr/>
      <dgm:t>
        <a:bodyPr/>
        <a:lstStyle/>
        <a:p>
          <a:endParaRPr lang="zh-CN" altLang="en-US"/>
        </a:p>
      </dgm:t>
    </dgm:pt>
    <dgm:pt modelId="{2C098545-4058-4B60-9551-E7B9BE089909}" type="sibTrans" cxnId="{8699CD33-CFDA-401C-A2E7-83024E591960}">
      <dgm:prSet/>
      <dgm:spPr/>
      <dgm:t>
        <a:bodyPr/>
        <a:lstStyle/>
        <a:p>
          <a:endParaRPr lang="zh-CN" altLang="en-US"/>
        </a:p>
      </dgm:t>
    </dgm:pt>
    <dgm:pt modelId="{652580FB-FE45-4FA2-AC93-F322248AC979}" type="pres">
      <dgm:prSet presAssocID="{C901F715-B575-4ADD-B731-EAB595CF08FE}" presName="Name0" presStyleCnt="0">
        <dgm:presLayoutVars>
          <dgm:dir val="rev"/>
          <dgm:resizeHandles val="exact"/>
        </dgm:presLayoutVars>
      </dgm:prSet>
      <dgm:spPr/>
    </dgm:pt>
    <dgm:pt modelId="{F025F657-575D-485B-9F77-8379C69460B9}" type="pres">
      <dgm:prSet presAssocID="{60C4B9A3-D235-4A7C-97F8-3011A8BB993A}" presName="node" presStyleLbl="node1" presStyleIdx="0" presStyleCnt="2" custLinFactNeighborX="15307" custLinFactNeighborY="-5556">
        <dgm:presLayoutVars>
          <dgm:bulletEnabled val="1"/>
        </dgm:presLayoutVars>
      </dgm:prSet>
      <dgm:spPr/>
      <dgm:t>
        <a:bodyPr/>
        <a:lstStyle/>
        <a:p>
          <a:endParaRPr lang="zh-CN" altLang="en-US"/>
        </a:p>
      </dgm:t>
    </dgm:pt>
    <dgm:pt modelId="{574FCD61-A830-4881-B0E8-B9ABC535C604}" type="pres">
      <dgm:prSet presAssocID="{9595E00E-8319-4F9C-B440-AB6A8F2125D4}" presName="sibTrans" presStyleLbl="sibTrans2D1" presStyleIdx="0" presStyleCnt="1"/>
      <dgm:spPr/>
      <dgm:t>
        <a:bodyPr/>
        <a:lstStyle/>
        <a:p>
          <a:endParaRPr lang="zh-CN" altLang="en-US"/>
        </a:p>
      </dgm:t>
    </dgm:pt>
    <dgm:pt modelId="{954629BB-066E-4BCB-AD5A-C7A7AF2A9630}" type="pres">
      <dgm:prSet presAssocID="{9595E00E-8319-4F9C-B440-AB6A8F2125D4}" presName="connectorText" presStyleLbl="sibTrans2D1" presStyleIdx="0" presStyleCnt="1"/>
      <dgm:spPr/>
      <dgm:t>
        <a:bodyPr/>
        <a:lstStyle/>
        <a:p>
          <a:endParaRPr lang="zh-CN" altLang="en-US"/>
        </a:p>
      </dgm:t>
    </dgm:pt>
    <dgm:pt modelId="{153F8B25-23FD-4CEF-91CB-1F6C969ECB92}" type="pres">
      <dgm:prSet presAssocID="{D85D7F71-1522-491F-8943-790109661986}" presName="node" presStyleLbl="node1" presStyleIdx="1" presStyleCnt="2">
        <dgm:presLayoutVars>
          <dgm:bulletEnabled val="1"/>
        </dgm:presLayoutVars>
      </dgm:prSet>
      <dgm:spPr/>
      <dgm:t>
        <a:bodyPr/>
        <a:lstStyle/>
        <a:p>
          <a:endParaRPr lang="zh-CN" altLang="en-US"/>
        </a:p>
      </dgm:t>
    </dgm:pt>
  </dgm:ptLst>
  <dgm:cxnLst>
    <dgm:cxn modelId="{FB3BE031-F46D-406A-9842-6113A22EAB22}" type="presOf" srcId="{D85D7F71-1522-491F-8943-790109661986}" destId="{153F8B25-23FD-4CEF-91CB-1F6C969ECB92}" srcOrd="0" destOrd="0" presId="urn:microsoft.com/office/officeart/2005/8/layout/process1"/>
    <dgm:cxn modelId="{8699CD33-CFDA-401C-A2E7-83024E591960}" srcId="{C901F715-B575-4ADD-B731-EAB595CF08FE}" destId="{D85D7F71-1522-491F-8943-790109661986}" srcOrd="1" destOrd="0" parTransId="{5667FDCA-DEE8-4A82-B538-322A67EBA041}" sibTransId="{2C098545-4058-4B60-9551-E7B9BE089909}"/>
    <dgm:cxn modelId="{6F931A5A-55BF-4274-949F-8E1206F8F631}" type="presOf" srcId="{9595E00E-8319-4F9C-B440-AB6A8F2125D4}" destId="{954629BB-066E-4BCB-AD5A-C7A7AF2A9630}" srcOrd="1" destOrd="0" presId="urn:microsoft.com/office/officeart/2005/8/layout/process1"/>
    <dgm:cxn modelId="{0387D521-738D-4D06-BE72-993484B8F400}" type="presOf" srcId="{C901F715-B575-4ADD-B731-EAB595CF08FE}" destId="{652580FB-FE45-4FA2-AC93-F322248AC979}" srcOrd="0" destOrd="0" presId="urn:microsoft.com/office/officeart/2005/8/layout/process1"/>
    <dgm:cxn modelId="{AEEFE62A-2D39-4613-B13F-3A9F44B47105}" srcId="{C901F715-B575-4ADD-B731-EAB595CF08FE}" destId="{60C4B9A3-D235-4A7C-97F8-3011A8BB993A}" srcOrd="0" destOrd="0" parTransId="{C844891F-AEB2-4F9C-A510-6A3331521A42}" sibTransId="{9595E00E-8319-4F9C-B440-AB6A8F2125D4}"/>
    <dgm:cxn modelId="{84229F56-8503-4EEE-94B5-B8F1C9FCBE37}" type="presOf" srcId="{60C4B9A3-D235-4A7C-97F8-3011A8BB993A}" destId="{F025F657-575D-485B-9F77-8379C69460B9}" srcOrd="0" destOrd="0" presId="urn:microsoft.com/office/officeart/2005/8/layout/process1"/>
    <dgm:cxn modelId="{6B28ECE4-D219-4745-A8EC-BA54490DB2E8}" type="presOf" srcId="{9595E00E-8319-4F9C-B440-AB6A8F2125D4}" destId="{574FCD61-A830-4881-B0E8-B9ABC535C604}" srcOrd="0" destOrd="0" presId="urn:microsoft.com/office/officeart/2005/8/layout/process1"/>
    <dgm:cxn modelId="{F72AA2EC-AF6D-4C0D-9159-BAA6AB1866C4}" type="presParOf" srcId="{652580FB-FE45-4FA2-AC93-F322248AC979}" destId="{F025F657-575D-485B-9F77-8379C69460B9}" srcOrd="0" destOrd="0" presId="urn:microsoft.com/office/officeart/2005/8/layout/process1"/>
    <dgm:cxn modelId="{FE3DFB58-7056-415C-821B-F3EFD6722074}" type="presParOf" srcId="{652580FB-FE45-4FA2-AC93-F322248AC979}" destId="{574FCD61-A830-4881-B0E8-B9ABC535C604}" srcOrd="1" destOrd="0" presId="urn:microsoft.com/office/officeart/2005/8/layout/process1"/>
    <dgm:cxn modelId="{F9F00151-15B3-4111-AD34-66DF73385472}" type="presParOf" srcId="{574FCD61-A830-4881-B0E8-B9ABC535C604}" destId="{954629BB-066E-4BCB-AD5A-C7A7AF2A9630}" srcOrd="0" destOrd="0" presId="urn:microsoft.com/office/officeart/2005/8/layout/process1"/>
    <dgm:cxn modelId="{2EC3A176-5275-41D0-AD14-C429874642D3}" type="presParOf" srcId="{652580FB-FE45-4FA2-AC93-F322248AC979}" destId="{153F8B25-23FD-4CEF-91CB-1F6C969ECB92}" srcOrd="2"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C901F715-B575-4ADD-B731-EAB595CF08FE}" type="doc">
      <dgm:prSet loTypeId="urn:microsoft.com/office/officeart/2005/8/layout/process1" loCatId="process" qsTypeId="urn:microsoft.com/office/officeart/2005/8/quickstyle/simple1" qsCatId="simple" csTypeId="urn:microsoft.com/office/officeart/2005/8/colors/accent0_1" csCatId="mainScheme" phldr="1"/>
      <dgm:spPr/>
    </dgm:pt>
    <dgm:pt modelId="{60C4B9A3-D235-4A7C-97F8-3011A8BB993A}">
      <dgm:prSet phldrT="[文本]"/>
      <dgm:spPr/>
      <dgm:t>
        <a:bodyPr/>
        <a:lstStyle/>
        <a:p>
          <a:r>
            <a:rPr lang="en-US" altLang="zh-CN" dirty="0" smtClean="0">
              <a:latin typeface="cmmi10" pitchFamily="34" charset="0"/>
            </a:rPr>
            <a:t>F </a:t>
          </a:r>
          <a:r>
            <a:rPr lang="en-US" altLang="zh-CN" dirty="0" smtClean="0"/>
            <a:t>=?</a:t>
          </a:r>
          <a:endParaRPr lang="zh-CN" altLang="en-US" baseline="-25000" dirty="0"/>
        </a:p>
      </dgm:t>
    </dgm:pt>
    <dgm:pt modelId="{C844891F-AEB2-4F9C-A510-6A3331521A42}" type="parTrans" cxnId="{AEEFE62A-2D39-4613-B13F-3A9F44B47105}">
      <dgm:prSet/>
      <dgm:spPr/>
      <dgm:t>
        <a:bodyPr/>
        <a:lstStyle/>
        <a:p>
          <a:endParaRPr lang="zh-CN" altLang="en-US"/>
        </a:p>
      </dgm:t>
    </dgm:pt>
    <dgm:pt modelId="{9595E00E-8319-4F9C-B440-AB6A8F2125D4}" type="sibTrans" cxnId="{AEEFE62A-2D39-4613-B13F-3A9F44B47105}">
      <dgm:prSet/>
      <dgm:spPr/>
      <dgm:t>
        <a:bodyPr/>
        <a:lstStyle/>
        <a:p>
          <a:endParaRPr lang="zh-CN" altLang="en-US"/>
        </a:p>
      </dgm:t>
    </dgm:pt>
    <dgm:pt modelId="{D85D7F71-1522-491F-8943-790109661986}">
      <dgm:prSet phldrT="[文本]"/>
      <dgm:spPr/>
      <dgm:t>
        <a:bodyPr/>
        <a:lstStyle/>
        <a:p>
          <a:r>
            <a:rPr lang="en-US" altLang="zh-CN" dirty="0" smtClean="0">
              <a:latin typeface="cmmi10" pitchFamily="34" charset="0"/>
            </a:rPr>
            <a:t>V</a:t>
          </a:r>
          <a:r>
            <a:rPr lang="en-US" altLang="zh-CN" baseline="-25000" dirty="0" smtClean="0">
              <a:latin typeface="cmmi10" pitchFamily="34" charset="0"/>
            </a:rPr>
            <a:t>T</a:t>
          </a:r>
          <a:endParaRPr lang="zh-CN" altLang="en-US" baseline="-25000" dirty="0">
            <a:latin typeface="cmmi10" pitchFamily="34" charset="0"/>
          </a:endParaRPr>
        </a:p>
      </dgm:t>
    </dgm:pt>
    <dgm:pt modelId="{5667FDCA-DEE8-4A82-B538-322A67EBA041}" type="parTrans" cxnId="{8699CD33-CFDA-401C-A2E7-83024E591960}">
      <dgm:prSet/>
      <dgm:spPr/>
      <dgm:t>
        <a:bodyPr/>
        <a:lstStyle/>
        <a:p>
          <a:endParaRPr lang="zh-CN" altLang="en-US"/>
        </a:p>
      </dgm:t>
    </dgm:pt>
    <dgm:pt modelId="{2C098545-4058-4B60-9551-E7B9BE089909}" type="sibTrans" cxnId="{8699CD33-CFDA-401C-A2E7-83024E591960}">
      <dgm:prSet/>
      <dgm:spPr/>
      <dgm:t>
        <a:bodyPr/>
        <a:lstStyle/>
        <a:p>
          <a:endParaRPr lang="zh-CN" altLang="en-US"/>
        </a:p>
      </dgm:t>
    </dgm:pt>
    <dgm:pt modelId="{652580FB-FE45-4FA2-AC93-F322248AC979}" type="pres">
      <dgm:prSet presAssocID="{C901F715-B575-4ADD-B731-EAB595CF08FE}" presName="Name0" presStyleCnt="0">
        <dgm:presLayoutVars>
          <dgm:dir val="rev"/>
          <dgm:resizeHandles val="exact"/>
        </dgm:presLayoutVars>
      </dgm:prSet>
      <dgm:spPr/>
    </dgm:pt>
    <dgm:pt modelId="{F025F657-575D-485B-9F77-8379C69460B9}" type="pres">
      <dgm:prSet presAssocID="{60C4B9A3-D235-4A7C-97F8-3011A8BB993A}" presName="node" presStyleLbl="node1" presStyleIdx="0" presStyleCnt="2">
        <dgm:presLayoutVars>
          <dgm:bulletEnabled val="1"/>
        </dgm:presLayoutVars>
      </dgm:prSet>
      <dgm:spPr/>
      <dgm:t>
        <a:bodyPr/>
        <a:lstStyle/>
        <a:p>
          <a:endParaRPr lang="zh-CN" altLang="en-US"/>
        </a:p>
      </dgm:t>
    </dgm:pt>
    <dgm:pt modelId="{574FCD61-A830-4881-B0E8-B9ABC535C604}" type="pres">
      <dgm:prSet presAssocID="{9595E00E-8319-4F9C-B440-AB6A8F2125D4}" presName="sibTrans" presStyleLbl="sibTrans2D1" presStyleIdx="0" presStyleCnt="1"/>
      <dgm:spPr/>
      <dgm:t>
        <a:bodyPr/>
        <a:lstStyle/>
        <a:p>
          <a:endParaRPr lang="zh-CN" altLang="en-US"/>
        </a:p>
      </dgm:t>
    </dgm:pt>
    <dgm:pt modelId="{954629BB-066E-4BCB-AD5A-C7A7AF2A9630}" type="pres">
      <dgm:prSet presAssocID="{9595E00E-8319-4F9C-B440-AB6A8F2125D4}" presName="connectorText" presStyleLbl="sibTrans2D1" presStyleIdx="0" presStyleCnt="1"/>
      <dgm:spPr/>
      <dgm:t>
        <a:bodyPr/>
        <a:lstStyle/>
        <a:p>
          <a:endParaRPr lang="zh-CN" altLang="en-US"/>
        </a:p>
      </dgm:t>
    </dgm:pt>
    <dgm:pt modelId="{153F8B25-23FD-4CEF-91CB-1F6C969ECB92}" type="pres">
      <dgm:prSet presAssocID="{D85D7F71-1522-491F-8943-790109661986}" presName="node" presStyleLbl="node1" presStyleIdx="1" presStyleCnt="2">
        <dgm:presLayoutVars>
          <dgm:bulletEnabled val="1"/>
        </dgm:presLayoutVars>
      </dgm:prSet>
      <dgm:spPr/>
      <dgm:t>
        <a:bodyPr/>
        <a:lstStyle/>
        <a:p>
          <a:endParaRPr lang="zh-CN" altLang="en-US"/>
        </a:p>
      </dgm:t>
    </dgm:pt>
  </dgm:ptLst>
  <dgm:cxnLst>
    <dgm:cxn modelId="{350CD045-4C93-43C0-A8CA-B8ABA790762E}" type="presOf" srcId="{D85D7F71-1522-491F-8943-790109661986}" destId="{153F8B25-23FD-4CEF-91CB-1F6C969ECB92}" srcOrd="0" destOrd="0" presId="urn:microsoft.com/office/officeart/2005/8/layout/process1"/>
    <dgm:cxn modelId="{8699CD33-CFDA-401C-A2E7-83024E591960}" srcId="{C901F715-B575-4ADD-B731-EAB595CF08FE}" destId="{D85D7F71-1522-491F-8943-790109661986}" srcOrd="1" destOrd="0" parTransId="{5667FDCA-DEE8-4A82-B538-322A67EBA041}" sibTransId="{2C098545-4058-4B60-9551-E7B9BE089909}"/>
    <dgm:cxn modelId="{AEEFE62A-2D39-4613-B13F-3A9F44B47105}" srcId="{C901F715-B575-4ADD-B731-EAB595CF08FE}" destId="{60C4B9A3-D235-4A7C-97F8-3011A8BB993A}" srcOrd="0" destOrd="0" parTransId="{C844891F-AEB2-4F9C-A510-6A3331521A42}" sibTransId="{9595E00E-8319-4F9C-B440-AB6A8F2125D4}"/>
    <dgm:cxn modelId="{DD4058B1-8F33-4E71-9EF9-57AEDE557500}" type="presOf" srcId="{9595E00E-8319-4F9C-B440-AB6A8F2125D4}" destId="{574FCD61-A830-4881-B0E8-B9ABC535C604}" srcOrd="0" destOrd="0" presId="urn:microsoft.com/office/officeart/2005/8/layout/process1"/>
    <dgm:cxn modelId="{D7F12ED0-90F2-42B7-8A82-9704411CB0D4}" type="presOf" srcId="{C901F715-B575-4ADD-B731-EAB595CF08FE}" destId="{652580FB-FE45-4FA2-AC93-F322248AC979}" srcOrd="0" destOrd="0" presId="urn:microsoft.com/office/officeart/2005/8/layout/process1"/>
    <dgm:cxn modelId="{A9FCD79E-38D9-49AB-94EE-8D0FAA0C5C2A}" type="presOf" srcId="{60C4B9A3-D235-4A7C-97F8-3011A8BB993A}" destId="{F025F657-575D-485B-9F77-8379C69460B9}" srcOrd="0" destOrd="0" presId="urn:microsoft.com/office/officeart/2005/8/layout/process1"/>
    <dgm:cxn modelId="{B52224F1-1A99-4C15-8FC6-0C50F083A8E8}" type="presOf" srcId="{9595E00E-8319-4F9C-B440-AB6A8F2125D4}" destId="{954629BB-066E-4BCB-AD5A-C7A7AF2A9630}" srcOrd="1" destOrd="0" presId="urn:microsoft.com/office/officeart/2005/8/layout/process1"/>
    <dgm:cxn modelId="{8ED2BB8C-13F4-498C-9E31-D430D36A7742}" type="presParOf" srcId="{652580FB-FE45-4FA2-AC93-F322248AC979}" destId="{F025F657-575D-485B-9F77-8379C69460B9}" srcOrd="0" destOrd="0" presId="urn:microsoft.com/office/officeart/2005/8/layout/process1"/>
    <dgm:cxn modelId="{20B24702-6DFA-495C-BFD3-37B372A2FDD4}" type="presParOf" srcId="{652580FB-FE45-4FA2-AC93-F322248AC979}" destId="{574FCD61-A830-4881-B0E8-B9ABC535C604}" srcOrd="1" destOrd="0" presId="urn:microsoft.com/office/officeart/2005/8/layout/process1"/>
    <dgm:cxn modelId="{1119451C-64EB-40BB-B7E4-CD724827848B}" type="presParOf" srcId="{574FCD61-A830-4881-B0E8-B9ABC535C604}" destId="{954629BB-066E-4BCB-AD5A-C7A7AF2A9630}" srcOrd="0" destOrd="0" presId="urn:microsoft.com/office/officeart/2005/8/layout/process1"/>
    <dgm:cxn modelId="{9442427E-60D3-4C0B-8F70-3C45648A9AC8}" type="presParOf" srcId="{652580FB-FE45-4FA2-AC93-F322248AC979}" destId="{153F8B25-23FD-4CEF-91CB-1F6C969ECB92}" srcOrd="2"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0.34375</cdr:x>
      <cdr:y>0.18229</cdr:y>
    </cdr:from>
    <cdr:to>
      <cdr:x>0.65625</cdr:x>
      <cdr:y>0.18287</cdr:y>
    </cdr:to>
    <cdr:sp macro="" textlink="">
      <cdr:nvSpPr>
        <cdr:cNvPr id="3" name="直接箭头连接符 2"/>
        <cdr:cNvSpPr/>
      </cdr:nvSpPr>
      <cdr:spPr bwMode="auto">
        <a:xfrm xmlns:a="http://schemas.openxmlformats.org/drawingml/2006/main" rot="10800000">
          <a:off x="1571635" y="500066"/>
          <a:ext cx="1428761" cy="1589"/>
        </a:xfrm>
        <a:prstGeom xmlns:a="http://schemas.openxmlformats.org/drawingml/2006/main" prst="straightConnector1">
          <a:avLst/>
        </a:prstGeom>
        <a:solidFill xmlns:a="http://schemas.openxmlformats.org/drawingml/2006/main">
          <a:srgbClr val="003399"/>
        </a:solidFill>
        <a:ln xmlns:a="http://schemas.openxmlformats.org/drawingml/2006/main" w="9525" cap="flat" cmpd="sng" algn="ctr">
          <a:noFill/>
          <a:prstDash val="solid"/>
          <a:round/>
          <a:headEnd type="none" w="med" len="med"/>
          <a:tailEnd type="arrow"/>
        </a:ln>
        <a:effectLst xmlns:a="http://schemas.openxmlformats.org/drawingml/2006/main"/>
      </cdr:spPr>
      <cdr:txBody>
        <a:bodyPr xmlns:a="http://schemas.openxmlformats.org/drawingml/2006/main" vert="horz" wrap="square" lIns="105118" tIns="52559" rIns="105118" bIns="52559" numCol="1" anchor="ctr" anchorCtr="0" compatLnSpc="1">
          <a:prstTxWarp prst="textNoShape">
            <a:avLst/>
          </a:prstTxWarp>
        </a:bodyPr>
        <a:lstStyle xmlns:a="http://schemas.openxmlformats.org/drawingml/2006/main"/>
        <a:p xmlns:a="http://schemas.openxmlformats.org/drawingml/2006/main">
          <a:endParaRPr lang="zh-C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0A201A-0B43-4BAE-BB9C-B0EF0A556F5D}" type="datetimeFigureOut">
              <a:rPr lang="zh-CN" altLang="en-US" smtClean="0"/>
              <a:pPr/>
              <a:t>2009-7-21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E598B2-C802-4102-843A-35365D61A2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2A4AC9-C729-4ABD-9BAF-C16B1D7823EA}" type="datetimeFigureOut">
              <a:rPr lang="zh-CN" altLang="en-US" smtClean="0"/>
              <a:pPr/>
              <a:t>2009-7-21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611A0-484A-41F0-B3F0-8569AFC00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4611A0-484A-41F0-B3F0-8569AFC006FB}"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216" name="Rectangle 24"/>
          <p:cNvSpPr>
            <a:spLocks noGrp="1" noChangeArrowheads="1"/>
          </p:cNvSpPr>
          <p:nvPr>
            <p:ph type="ctrTitle"/>
          </p:nvPr>
        </p:nvSpPr>
        <p:spPr>
          <a:xfrm>
            <a:off x="2064514" y="2934049"/>
            <a:ext cx="4954292" cy="520626"/>
          </a:xfrm>
          <a:noFill/>
        </p:spPr>
        <p:txBody>
          <a:bodyPr lIns="79525" tIns="39763" rIns="79525" bIns="39763">
            <a:spAutoFit/>
          </a:bodyPr>
          <a:lstStyle>
            <a:lvl1pPr algn="ctr">
              <a:defRPr sz="2800">
                <a:solidFill>
                  <a:schemeClr val="tx1"/>
                </a:solidFill>
                <a:ea typeface="黑体" pitchFamily="2"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33" y="272438"/>
            <a:ext cx="3008444" cy="1162493"/>
          </a:xfrm>
        </p:spPr>
        <p:txBody>
          <a:bodyPr anchor="b"/>
          <a:lstStyle>
            <a:lvl1pPr algn="l">
              <a:defRPr sz="1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804" y="272437"/>
            <a:ext cx="5112063" cy="5853834"/>
          </a:xfrm>
        </p:spPr>
        <p:txBody>
          <a:bodyPr/>
          <a:lstStyle>
            <a:lvl1pPr>
              <a:defRPr sz="28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33" y="1434931"/>
            <a:ext cx="3008444" cy="4691340"/>
          </a:xfrm>
        </p:spPr>
        <p:txBody>
          <a:bodyPr/>
          <a:lstStyle>
            <a:lvl1pPr marL="0" indent="0">
              <a:buNone/>
              <a:defRPr sz="1200"/>
            </a:lvl1pPr>
            <a:lvl2pPr marL="397627" indent="0">
              <a:buNone/>
              <a:defRPr sz="1000"/>
            </a:lvl2pPr>
            <a:lvl3pPr marL="795254" indent="0">
              <a:buNone/>
              <a:defRPr sz="900"/>
            </a:lvl3pPr>
            <a:lvl4pPr marL="1192881" indent="0">
              <a:buNone/>
              <a:defRPr sz="800"/>
            </a:lvl4pPr>
            <a:lvl5pPr marL="1590507" indent="0">
              <a:buNone/>
              <a:defRPr sz="800"/>
            </a:lvl5pPr>
            <a:lvl6pPr marL="1988134" indent="0">
              <a:buNone/>
              <a:defRPr sz="800"/>
            </a:lvl6pPr>
            <a:lvl7pPr marL="2385761" indent="0">
              <a:buNone/>
              <a:defRPr sz="800"/>
            </a:lvl7pPr>
            <a:lvl8pPr marL="2783388" indent="0">
              <a:buNone/>
              <a:defRPr sz="800"/>
            </a:lvl8pPr>
            <a:lvl9pPr marL="3181015"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22" y="4801171"/>
            <a:ext cx="5486939" cy="566270"/>
          </a:xfrm>
        </p:spPr>
        <p:txBody>
          <a:bodyPr anchor="b"/>
          <a:lstStyle>
            <a:lvl1pPr algn="l">
              <a:defRPr sz="1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22" y="613340"/>
            <a:ext cx="5486939" cy="4113659"/>
          </a:xfrm>
        </p:spPr>
        <p:txBody>
          <a:bodyPr/>
          <a:lstStyle>
            <a:lvl1pPr marL="0" indent="0">
              <a:buNone/>
              <a:defRPr sz="2800"/>
            </a:lvl1pPr>
            <a:lvl2pPr marL="397627" indent="0">
              <a:buNone/>
              <a:defRPr sz="2400"/>
            </a:lvl2pPr>
            <a:lvl3pPr marL="795254" indent="0">
              <a:buNone/>
              <a:defRPr sz="2100"/>
            </a:lvl3pPr>
            <a:lvl4pPr marL="1192881" indent="0">
              <a:buNone/>
              <a:defRPr sz="1700"/>
            </a:lvl4pPr>
            <a:lvl5pPr marL="1590507" indent="0">
              <a:buNone/>
              <a:defRPr sz="1700"/>
            </a:lvl5pPr>
            <a:lvl6pPr marL="1988134" indent="0">
              <a:buNone/>
              <a:defRPr sz="1700"/>
            </a:lvl6pPr>
            <a:lvl7pPr marL="2385761" indent="0">
              <a:buNone/>
              <a:defRPr sz="1700"/>
            </a:lvl7pPr>
            <a:lvl8pPr marL="2783388" indent="0">
              <a:buNone/>
              <a:defRPr sz="1700"/>
            </a:lvl8pPr>
            <a:lvl9pPr marL="3181015" indent="0">
              <a:buNone/>
              <a:defRPr sz="1700"/>
            </a:lvl9pPr>
          </a:lstStyle>
          <a:p>
            <a:pPr lvl="0"/>
            <a:r>
              <a:rPr lang="zh-CN" altLang="en-US" noProof="0" smtClean="0"/>
              <a:t>单击图标添加图片</a:t>
            </a:r>
          </a:p>
        </p:txBody>
      </p:sp>
      <p:sp>
        <p:nvSpPr>
          <p:cNvPr id="4" name="文本占位符 3"/>
          <p:cNvSpPr>
            <a:spLocks noGrp="1"/>
          </p:cNvSpPr>
          <p:nvPr>
            <p:ph type="body" sz="half" idx="2"/>
          </p:nvPr>
        </p:nvSpPr>
        <p:spPr>
          <a:xfrm>
            <a:off x="1792122" y="5367441"/>
            <a:ext cx="5486939" cy="804474"/>
          </a:xfrm>
        </p:spPr>
        <p:txBody>
          <a:bodyPr/>
          <a:lstStyle>
            <a:lvl1pPr marL="0" indent="0">
              <a:buNone/>
              <a:defRPr sz="1200"/>
            </a:lvl1pPr>
            <a:lvl2pPr marL="397627" indent="0">
              <a:buNone/>
              <a:defRPr sz="1000"/>
            </a:lvl2pPr>
            <a:lvl3pPr marL="795254" indent="0">
              <a:buNone/>
              <a:defRPr sz="900"/>
            </a:lvl3pPr>
            <a:lvl4pPr marL="1192881" indent="0">
              <a:buNone/>
              <a:defRPr sz="800"/>
            </a:lvl4pPr>
            <a:lvl5pPr marL="1590507" indent="0">
              <a:buNone/>
              <a:defRPr sz="800"/>
            </a:lvl5pPr>
            <a:lvl6pPr marL="1988134" indent="0">
              <a:buNone/>
              <a:defRPr sz="800"/>
            </a:lvl6pPr>
            <a:lvl7pPr marL="2385761" indent="0">
              <a:buNone/>
              <a:defRPr sz="800"/>
            </a:lvl7pPr>
            <a:lvl8pPr marL="2783388" indent="0">
              <a:buNone/>
              <a:defRPr sz="800"/>
            </a:lvl8pPr>
            <a:lvl9pPr marL="3181015" indent="0">
              <a:buNone/>
              <a:defRPr sz="8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2354" y="711761"/>
            <a:ext cx="2048331" cy="510784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3315" y="711761"/>
            <a:ext cx="6019586" cy="510784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3315" y="711761"/>
            <a:ext cx="3181049" cy="38797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3315" y="1293721"/>
            <a:ext cx="4033284" cy="45258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6052" y="1293721"/>
            <a:ext cx="4034633" cy="45258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73315" y="711761"/>
            <a:ext cx="8197371" cy="5107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73315" y="711761"/>
            <a:ext cx="3181049" cy="38797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73315" y="1293721"/>
            <a:ext cx="8197371" cy="4525880"/>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959095-02F4-448F-9B3F-99EB1A5C4573}" type="datetimeFigureOut">
              <a:rPr lang="zh-CN" altLang="en-US" smtClean="0"/>
              <a:pPr/>
              <a:t>2009-7-21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63B480-3221-4404-A28A-136CE92C5D6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1600"/>
            </a:lvl1pPr>
            <a:lvl2pPr>
              <a:defRPr sz="1600"/>
            </a:lvl2pPr>
            <a:lvl3pPr>
              <a:defRPr sz="1100"/>
            </a:lvl3pPr>
            <a:lvl4pPr>
              <a:defRPr sz="1050"/>
            </a:lvl4pPr>
            <a:lvl5pPr>
              <a:defRPr sz="1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单击此处编辑目录</a:t>
            </a:r>
            <a:endParaRPr lang="zh-CN" altLang="en-US" dirty="0"/>
          </a:p>
        </p:txBody>
      </p:sp>
      <p:sp>
        <p:nvSpPr>
          <p:cNvPr id="3" name="日期占位符 2"/>
          <p:cNvSpPr>
            <a:spLocks noGrp="1"/>
          </p:cNvSpPr>
          <p:nvPr>
            <p:ph type="dt" sz="half" idx="10"/>
          </p:nvPr>
        </p:nvSpPr>
        <p:spPr/>
        <p:txBody>
          <a:bodyPr/>
          <a:lstStyle/>
          <a:p>
            <a:fld id="{C2959095-02F4-448F-9B3F-99EB1A5C4573}" type="datetimeFigureOut">
              <a:rPr lang="zh-CN" altLang="en-US" smtClean="0"/>
              <a:pPr/>
              <a:t>2009-7-21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B63B480-3221-4404-A28A-136CE92C5D63}" type="slidenum">
              <a:rPr lang="zh-CN" altLang="en-US" smtClean="0"/>
              <a:pPr/>
              <a:t>‹#›</a:t>
            </a:fld>
            <a:endParaRPr lang="zh-CN" altLang="en-US"/>
          </a:p>
        </p:txBody>
      </p:sp>
      <p:grpSp>
        <p:nvGrpSpPr>
          <p:cNvPr id="23" name="组合 22"/>
          <p:cNvGrpSpPr/>
          <p:nvPr userDrawn="1"/>
        </p:nvGrpSpPr>
        <p:grpSpPr>
          <a:xfrm>
            <a:off x="2409825" y="2524125"/>
            <a:ext cx="4105275" cy="1944693"/>
            <a:chOff x="2409825" y="2524125"/>
            <a:chExt cx="4105275" cy="1944693"/>
          </a:xfrm>
        </p:grpSpPr>
        <p:grpSp>
          <p:nvGrpSpPr>
            <p:cNvPr id="7" name="组合 28"/>
            <p:cNvGrpSpPr>
              <a:grpSpLocks/>
            </p:cNvGrpSpPr>
            <p:nvPr userDrawn="1"/>
          </p:nvGrpSpPr>
          <p:grpSpPr bwMode="auto">
            <a:xfrm>
              <a:off x="2409825" y="2524125"/>
              <a:ext cx="4105275" cy="1404938"/>
              <a:chOff x="2409825" y="1952625"/>
              <a:chExt cx="4105275" cy="1404938"/>
            </a:xfrm>
          </p:grpSpPr>
          <p:grpSp>
            <p:nvGrpSpPr>
              <p:cNvPr id="8" name="Group 5"/>
              <p:cNvGrpSpPr>
                <a:grpSpLocks/>
              </p:cNvGrpSpPr>
              <p:nvPr/>
            </p:nvGrpSpPr>
            <p:grpSpPr bwMode="auto">
              <a:xfrm>
                <a:off x="2409825" y="1952625"/>
                <a:ext cx="355600" cy="311150"/>
                <a:chOff x="3816" y="1593"/>
                <a:chExt cx="274" cy="239"/>
              </a:xfrm>
            </p:grpSpPr>
            <p:sp>
              <p:nvSpPr>
                <p:cNvPr id="18" name="AutoShape 6"/>
                <p:cNvSpPr>
                  <a:spLocks noChangeArrowheads="1"/>
                </p:cNvSpPr>
                <p:nvPr/>
              </p:nvSpPr>
              <p:spPr bwMode="auto">
                <a:xfrm>
                  <a:off x="3816" y="1593"/>
                  <a:ext cx="239" cy="239"/>
                </a:xfrm>
                <a:prstGeom prst="diamond">
                  <a:avLst/>
                </a:prstGeom>
                <a:noFill/>
                <a:ln w="22225">
                  <a:solidFill>
                    <a:srgbClr val="B9E3FF"/>
                  </a:solidFill>
                  <a:miter lim="800000"/>
                  <a:headEnd/>
                  <a:tailEnd/>
                </a:ln>
              </p:spPr>
              <p:txBody>
                <a:bodyPr wrap="none" anchor="ctr"/>
                <a:lstStyle/>
                <a:p>
                  <a:endParaRPr lang="zh-CN" altLang="en-US">
                    <a:latin typeface="Corbel" pitchFamily="34" charset="0"/>
                    <a:ea typeface="华文楷体" pitchFamily="2" charset="-122"/>
                  </a:endParaRPr>
                </a:p>
              </p:txBody>
            </p:sp>
            <p:sp>
              <p:nvSpPr>
                <p:cNvPr id="19" name="AutoShape 7"/>
                <p:cNvSpPr>
                  <a:spLocks noChangeArrowheads="1"/>
                </p:cNvSpPr>
                <p:nvPr/>
              </p:nvSpPr>
              <p:spPr bwMode="auto">
                <a:xfrm>
                  <a:off x="3851" y="1593"/>
                  <a:ext cx="239" cy="239"/>
                </a:xfrm>
                <a:prstGeom prst="diamond">
                  <a:avLst/>
                </a:prstGeom>
                <a:solidFill>
                  <a:srgbClr val="003366"/>
                </a:solidFill>
                <a:ln w="9525">
                  <a:noFill/>
                  <a:miter lim="800000"/>
                  <a:headEnd/>
                  <a:tailEnd/>
                </a:ln>
              </p:spPr>
              <p:txBody>
                <a:bodyPr wrap="none" anchor="ctr"/>
                <a:lstStyle/>
                <a:p>
                  <a:pPr algn="ctr" eaLnBrk="0" hangingPunct="0"/>
                  <a:r>
                    <a:rPr lang="en-US" altLang="zh-CN" sz="1400" b="1" i="1" dirty="0">
                      <a:solidFill>
                        <a:schemeClr val="bg1"/>
                      </a:solidFill>
                      <a:latin typeface="Corbel" pitchFamily="34" charset="0"/>
                      <a:ea typeface="MS PGothic" pitchFamily="34" charset="-128"/>
                    </a:rPr>
                    <a:t>1</a:t>
                  </a:r>
                </a:p>
              </p:txBody>
            </p:sp>
          </p:grpSp>
          <p:grpSp>
            <p:nvGrpSpPr>
              <p:cNvPr id="9" name="Group 8"/>
              <p:cNvGrpSpPr>
                <a:grpSpLocks/>
              </p:cNvGrpSpPr>
              <p:nvPr/>
            </p:nvGrpSpPr>
            <p:grpSpPr bwMode="auto">
              <a:xfrm>
                <a:off x="2409825" y="2457450"/>
                <a:ext cx="355600" cy="311150"/>
                <a:chOff x="3816" y="1593"/>
                <a:chExt cx="274" cy="239"/>
              </a:xfrm>
            </p:grpSpPr>
            <p:sp>
              <p:nvSpPr>
                <p:cNvPr id="16" name="AutoShape 9"/>
                <p:cNvSpPr>
                  <a:spLocks noChangeArrowheads="1"/>
                </p:cNvSpPr>
                <p:nvPr/>
              </p:nvSpPr>
              <p:spPr bwMode="auto">
                <a:xfrm>
                  <a:off x="3816" y="1593"/>
                  <a:ext cx="239" cy="239"/>
                </a:xfrm>
                <a:prstGeom prst="diamond">
                  <a:avLst/>
                </a:prstGeom>
                <a:noFill/>
                <a:ln w="22225">
                  <a:solidFill>
                    <a:srgbClr val="B9E3FF"/>
                  </a:solidFill>
                  <a:miter lim="800000"/>
                  <a:headEnd/>
                  <a:tailEnd/>
                </a:ln>
              </p:spPr>
              <p:txBody>
                <a:bodyPr wrap="none" anchor="ctr"/>
                <a:lstStyle/>
                <a:p>
                  <a:endParaRPr lang="zh-CN" altLang="en-US">
                    <a:latin typeface="Corbel" pitchFamily="34" charset="0"/>
                    <a:ea typeface="华文楷体" pitchFamily="2" charset="-122"/>
                  </a:endParaRPr>
                </a:p>
              </p:txBody>
            </p:sp>
            <p:sp>
              <p:nvSpPr>
                <p:cNvPr id="17" name="AutoShape 10"/>
                <p:cNvSpPr>
                  <a:spLocks noChangeArrowheads="1"/>
                </p:cNvSpPr>
                <p:nvPr/>
              </p:nvSpPr>
              <p:spPr bwMode="auto">
                <a:xfrm>
                  <a:off x="3851" y="1593"/>
                  <a:ext cx="239" cy="239"/>
                </a:xfrm>
                <a:prstGeom prst="diamond">
                  <a:avLst/>
                </a:prstGeom>
                <a:solidFill>
                  <a:srgbClr val="003366"/>
                </a:solidFill>
                <a:ln w="9525">
                  <a:noFill/>
                  <a:miter lim="800000"/>
                  <a:headEnd/>
                  <a:tailEnd/>
                </a:ln>
              </p:spPr>
              <p:txBody>
                <a:bodyPr wrap="none" anchor="ctr"/>
                <a:lstStyle/>
                <a:p>
                  <a:pPr algn="ctr" eaLnBrk="0" hangingPunct="0"/>
                  <a:r>
                    <a:rPr lang="en-US" altLang="zh-CN" sz="1400" b="1" i="1">
                      <a:solidFill>
                        <a:schemeClr val="bg1"/>
                      </a:solidFill>
                      <a:latin typeface="Corbel" pitchFamily="34" charset="0"/>
                      <a:ea typeface="MS PGothic" pitchFamily="34" charset="-128"/>
                    </a:rPr>
                    <a:t>2</a:t>
                  </a:r>
                </a:p>
              </p:txBody>
            </p:sp>
          </p:grpSp>
          <p:grpSp>
            <p:nvGrpSpPr>
              <p:cNvPr id="10" name="Group 11"/>
              <p:cNvGrpSpPr>
                <a:grpSpLocks/>
              </p:cNvGrpSpPr>
              <p:nvPr/>
            </p:nvGrpSpPr>
            <p:grpSpPr bwMode="auto">
              <a:xfrm>
                <a:off x="2409825" y="3032125"/>
                <a:ext cx="355600" cy="311150"/>
                <a:chOff x="3816" y="1593"/>
                <a:chExt cx="274" cy="239"/>
              </a:xfrm>
            </p:grpSpPr>
            <p:sp>
              <p:nvSpPr>
                <p:cNvPr id="14" name="AutoShape 12"/>
                <p:cNvSpPr>
                  <a:spLocks noChangeArrowheads="1"/>
                </p:cNvSpPr>
                <p:nvPr/>
              </p:nvSpPr>
              <p:spPr bwMode="auto">
                <a:xfrm>
                  <a:off x="3816" y="1593"/>
                  <a:ext cx="239" cy="239"/>
                </a:xfrm>
                <a:prstGeom prst="diamond">
                  <a:avLst/>
                </a:prstGeom>
                <a:noFill/>
                <a:ln w="22225">
                  <a:solidFill>
                    <a:srgbClr val="B9E3FF"/>
                  </a:solidFill>
                  <a:miter lim="800000"/>
                  <a:headEnd/>
                  <a:tailEnd/>
                </a:ln>
              </p:spPr>
              <p:txBody>
                <a:bodyPr wrap="none" anchor="ctr"/>
                <a:lstStyle/>
                <a:p>
                  <a:endParaRPr lang="zh-CN" altLang="en-US">
                    <a:latin typeface="Corbel" pitchFamily="34" charset="0"/>
                    <a:ea typeface="华文楷体" pitchFamily="2" charset="-122"/>
                  </a:endParaRPr>
                </a:p>
              </p:txBody>
            </p:sp>
            <p:sp>
              <p:nvSpPr>
                <p:cNvPr id="15" name="AutoShape 13"/>
                <p:cNvSpPr>
                  <a:spLocks noChangeArrowheads="1"/>
                </p:cNvSpPr>
                <p:nvPr/>
              </p:nvSpPr>
              <p:spPr bwMode="auto">
                <a:xfrm>
                  <a:off x="3851" y="1593"/>
                  <a:ext cx="239" cy="239"/>
                </a:xfrm>
                <a:prstGeom prst="diamond">
                  <a:avLst/>
                </a:prstGeom>
                <a:solidFill>
                  <a:srgbClr val="003366"/>
                </a:solidFill>
                <a:ln w="9525">
                  <a:noFill/>
                  <a:miter lim="800000"/>
                  <a:headEnd/>
                  <a:tailEnd/>
                </a:ln>
              </p:spPr>
              <p:txBody>
                <a:bodyPr wrap="none" anchor="ctr"/>
                <a:lstStyle/>
                <a:p>
                  <a:pPr algn="ctr" eaLnBrk="0" hangingPunct="0"/>
                  <a:r>
                    <a:rPr lang="en-US" altLang="zh-CN" sz="1400" b="1" i="1" dirty="0">
                      <a:solidFill>
                        <a:schemeClr val="bg1"/>
                      </a:solidFill>
                      <a:latin typeface="Corbel" pitchFamily="34" charset="0"/>
                      <a:ea typeface="MS PGothic" pitchFamily="34" charset="-128"/>
                    </a:rPr>
                    <a:t>3</a:t>
                  </a:r>
                </a:p>
              </p:txBody>
            </p:sp>
          </p:grpSp>
          <p:sp>
            <p:nvSpPr>
              <p:cNvPr id="11" name="Line 26"/>
              <p:cNvSpPr>
                <a:spLocks noChangeShapeType="1"/>
              </p:cNvSpPr>
              <p:nvPr/>
            </p:nvSpPr>
            <p:spPr bwMode="auto">
              <a:xfrm>
                <a:off x="2625725" y="2276475"/>
                <a:ext cx="3889375" cy="0"/>
              </a:xfrm>
              <a:prstGeom prst="line">
                <a:avLst/>
              </a:prstGeom>
              <a:noFill/>
              <a:ln w="9525">
                <a:solidFill>
                  <a:srgbClr val="003366"/>
                </a:solidFill>
                <a:round/>
                <a:headEnd/>
                <a:tailEnd/>
              </a:ln>
              <a:effectLst>
                <a:prstShdw prst="shdw17" dist="17961" dir="2700000">
                  <a:srgbClr val="001F3D"/>
                </a:prstShdw>
              </a:effectLst>
            </p:spPr>
            <p:txBody>
              <a:bodyPr/>
              <a:lstStyle/>
              <a:p>
                <a:endParaRPr lang="zh-CN" altLang="en-US"/>
              </a:p>
            </p:txBody>
          </p:sp>
          <p:sp>
            <p:nvSpPr>
              <p:cNvPr id="12" name="Line 27"/>
              <p:cNvSpPr>
                <a:spLocks noChangeShapeType="1"/>
              </p:cNvSpPr>
              <p:nvPr/>
            </p:nvSpPr>
            <p:spPr bwMode="auto">
              <a:xfrm>
                <a:off x="2625725" y="2781300"/>
                <a:ext cx="3889375" cy="0"/>
              </a:xfrm>
              <a:prstGeom prst="line">
                <a:avLst/>
              </a:prstGeom>
              <a:noFill/>
              <a:ln w="9525">
                <a:solidFill>
                  <a:srgbClr val="003366"/>
                </a:solidFill>
                <a:round/>
                <a:headEnd/>
                <a:tailEnd/>
              </a:ln>
              <a:effectLst>
                <a:prstShdw prst="shdw17" dist="17961" dir="2700000">
                  <a:srgbClr val="001F3D"/>
                </a:prstShdw>
              </a:effectLst>
            </p:spPr>
            <p:txBody>
              <a:bodyPr/>
              <a:lstStyle/>
              <a:p>
                <a:endParaRPr lang="zh-CN" altLang="en-US"/>
              </a:p>
            </p:txBody>
          </p:sp>
          <p:sp>
            <p:nvSpPr>
              <p:cNvPr id="13" name="Line 28"/>
              <p:cNvSpPr>
                <a:spLocks noChangeShapeType="1"/>
              </p:cNvSpPr>
              <p:nvPr/>
            </p:nvSpPr>
            <p:spPr bwMode="auto">
              <a:xfrm>
                <a:off x="2625725" y="3357563"/>
                <a:ext cx="3889375" cy="0"/>
              </a:xfrm>
              <a:prstGeom prst="line">
                <a:avLst/>
              </a:prstGeom>
              <a:noFill/>
              <a:ln w="9525">
                <a:solidFill>
                  <a:srgbClr val="003366"/>
                </a:solidFill>
                <a:round/>
                <a:headEnd/>
                <a:tailEnd/>
              </a:ln>
              <a:effectLst>
                <a:prstShdw prst="shdw17" dist="17961" dir="2700000">
                  <a:srgbClr val="001F3D"/>
                </a:prstShdw>
              </a:effectLst>
            </p:spPr>
            <p:txBody>
              <a:bodyPr/>
              <a:lstStyle/>
              <a:p>
                <a:endParaRPr lang="zh-CN" altLang="en-US"/>
              </a:p>
            </p:txBody>
          </p:sp>
        </p:grpSp>
        <p:grpSp>
          <p:nvGrpSpPr>
            <p:cNvPr id="22" name="组合 21"/>
            <p:cNvGrpSpPr/>
            <p:nvPr userDrawn="1"/>
          </p:nvGrpSpPr>
          <p:grpSpPr>
            <a:xfrm>
              <a:off x="2475873" y="4143380"/>
              <a:ext cx="4012839" cy="325438"/>
              <a:chOff x="2475873" y="4143380"/>
              <a:chExt cx="4012839" cy="325438"/>
            </a:xfrm>
          </p:grpSpPr>
          <p:sp>
            <p:nvSpPr>
              <p:cNvPr id="20" name="AutoShape 13"/>
              <p:cNvSpPr>
                <a:spLocks noChangeArrowheads="1"/>
              </p:cNvSpPr>
              <p:nvPr userDrawn="1"/>
            </p:nvSpPr>
            <p:spPr bwMode="auto">
              <a:xfrm>
                <a:off x="2475873" y="4143380"/>
                <a:ext cx="310177" cy="311150"/>
              </a:xfrm>
              <a:prstGeom prst="diamond">
                <a:avLst/>
              </a:prstGeom>
              <a:solidFill>
                <a:srgbClr val="003366"/>
              </a:solidFill>
              <a:ln w="9525">
                <a:noFill/>
                <a:miter lim="800000"/>
                <a:headEnd/>
                <a:tailEnd/>
              </a:ln>
            </p:spPr>
            <p:txBody>
              <a:bodyPr wrap="none" anchor="ctr"/>
              <a:lstStyle/>
              <a:p>
                <a:pPr algn="ctr" eaLnBrk="0" hangingPunct="0"/>
                <a:r>
                  <a:rPr lang="en-US" altLang="zh-CN" sz="1400" b="1" i="1" dirty="0">
                    <a:solidFill>
                      <a:schemeClr val="bg1"/>
                    </a:solidFill>
                    <a:latin typeface="Corbel" pitchFamily="34" charset="0"/>
                    <a:ea typeface="MS PGothic" pitchFamily="34" charset="-128"/>
                  </a:rPr>
                  <a:t>3</a:t>
                </a:r>
              </a:p>
            </p:txBody>
          </p:sp>
          <p:sp>
            <p:nvSpPr>
              <p:cNvPr id="21" name="Line 28"/>
              <p:cNvSpPr>
                <a:spLocks noChangeShapeType="1"/>
              </p:cNvSpPr>
              <p:nvPr userDrawn="1"/>
            </p:nvSpPr>
            <p:spPr bwMode="auto">
              <a:xfrm>
                <a:off x="2599337" y="4468818"/>
                <a:ext cx="3889375" cy="0"/>
              </a:xfrm>
              <a:prstGeom prst="line">
                <a:avLst/>
              </a:prstGeom>
              <a:noFill/>
              <a:ln w="9525">
                <a:solidFill>
                  <a:srgbClr val="003366"/>
                </a:solidFill>
                <a:round/>
                <a:headEnd/>
                <a:tailEnd/>
              </a:ln>
              <a:effectLst>
                <a:prstShdw prst="shdw17" dist="17961" dir="2700000">
                  <a:srgbClr val="001F3D"/>
                </a:prstShdw>
              </a:effectLst>
            </p:spPr>
            <p:txBody>
              <a:bodyPr/>
              <a:lstStyle/>
              <a:p>
                <a:endParaRPr lang="zh-CN" altLang="en-US"/>
              </a:p>
            </p:txBody>
          </p:sp>
        </p:grpSp>
      </p:grpSp>
      <p:sp>
        <p:nvSpPr>
          <p:cNvPr id="27" name="文本占位符 26"/>
          <p:cNvSpPr>
            <a:spLocks noGrp="1"/>
          </p:cNvSpPr>
          <p:nvPr>
            <p:ph type="body" sz="quarter" idx="13"/>
          </p:nvPr>
        </p:nvSpPr>
        <p:spPr>
          <a:xfrm>
            <a:off x="2786063" y="2143125"/>
            <a:ext cx="4857750" cy="3643329"/>
          </a:xfrm>
        </p:spPr>
        <p:txBody>
          <a:bodyPr/>
          <a:lstStyle>
            <a:lvl1pPr>
              <a:buNone/>
              <a:defRPr sz="1800" b="1"/>
            </a:lvl1pPr>
            <a:lvl2pPr>
              <a:defRPr sz="1800" b="1"/>
            </a:lvl2pPr>
            <a:lvl3pPr>
              <a:defRPr sz="1200" b="1"/>
            </a:lvl3pPr>
            <a:lvl4pPr>
              <a:defRPr sz="1100" b="1"/>
            </a:lvl4pPr>
            <a:lvl5pPr>
              <a:defRPr sz="1050"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2959095-02F4-448F-9B3F-99EB1A5C4573}" type="datetimeFigureOut">
              <a:rPr lang="zh-CN" altLang="en-US" smtClean="0"/>
              <a:pPr/>
              <a:t>2009-7-21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B63B480-3221-4404-A28A-136CE92C5D63}" type="slidenum">
              <a:rPr lang="zh-CN" altLang="en-US" smtClean="0"/>
              <a:pPr/>
              <a:t>‹#›</a:t>
            </a:fld>
            <a:endParaRPr lang="zh-CN" altLang="en-US"/>
          </a:p>
        </p:txBody>
      </p:sp>
      <p:sp>
        <p:nvSpPr>
          <p:cNvPr id="8" name="Rectangle 2"/>
          <p:cNvSpPr>
            <a:spLocks noChangeArrowheads="1"/>
          </p:cNvSpPr>
          <p:nvPr userDrawn="1"/>
        </p:nvSpPr>
        <p:spPr bwMode="auto">
          <a:xfrm>
            <a:off x="920750" y="1347788"/>
            <a:ext cx="7228893" cy="608100"/>
          </a:xfrm>
          <a:prstGeom prst="rect">
            <a:avLst/>
          </a:prstGeom>
          <a:noFill/>
          <a:ln w="9525" algn="ctr">
            <a:noFill/>
            <a:miter lim="800000"/>
            <a:headEnd/>
            <a:tailEnd/>
          </a:ln>
        </p:spPr>
        <p:txBody>
          <a:bodyPr lIns="92812" tIns="46406" rIns="92812" bIns="46406" anchor="ctr"/>
          <a:lstStyle/>
          <a:p>
            <a:pPr algn="ctr" defTabSz="928688"/>
            <a:r>
              <a:rPr kumimoji="1" lang="zh-CN" altLang="en-US" sz="2000" dirty="0" smtClean="0">
                <a:latin typeface="Corbel" pitchFamily="34" charset="0"/>
                <a:ea typeface="华文楷体" pitchFamily="2" charset="-122"/>
              </a:rPr>
              <a:t>大标题</a:t>
            </a:r>
            <a:endParaRPr kumimoji="1" lang="zh-CN" altLang="en-US" sz="2000" dirty="0">
              <a:latin typeface="Corbel" pitchFamily="34" charset="0"/>
              <a:ea typeface="华文楷体" pitchFamily="2" charset="-122"/>
            </a:endParaRPr>
          </a:p>
        </p:txBody>
      </p:sp>
      <p:sp>
        <p:nvSpPr>
          <p:cNvPr id="9" name="Line 6"/>
          <p:cNvSpPr>
            <a:spLocks noChangeShapeType="1"/>
          </p:cNvSpPr>
          <p:nvPr userDrawn="1"/>
        </p:nvSpPr>
        <p:spPr bwMode="auto">
          <a:xfrm>
            <a:off x="1030279" y="1932081"/>
            <a:ext cx="7199321" cy="0"/>
          </a:xfrm>
          <a:prstGeom prst="line">
            <a:avLst/>
          </a:prstGeom>
          <a:noFill/>
          <a:ln w="38100" cmpd="dbl">
            <a:solidFill>
              <a:srgbClr val="000080"/>
            </a:solidFill>
            <a:round/>
            <a:headEnd/>
            <a:tailEnd/>
          </a:ln>
        </p:spPr>
        <p:txBody>
          <a:bodyPr lIns="100800" tIns="50400" rIns="100800" bIns="50400" anchor="ctr"/>
          <a:lstStyle/>
          <a:p>
            <a:endParaRPr lang="zh-CN" altLang="en-US"/>
          </a:p>
        </p:txBody>
      </p:sp>
      <p:sp>
        <p:nvSpPr>
          <p:cNvPr id="10" name="TextBox 7"/>
          <p:cNvSpPr txBox="1">
            <a:spLocks noChangeArrowheads="1"/>
          </p:cNvSpPr>
          <p:nvPr userDrawn="1"/>
        </p:nvSpPr>
        <p:spPr bwMode="auto">
          <a:xfrm>
            <a:off x="2855912" y="2772053"/>
            <a:ext cx="4216417" cy="1754326"/>
          </a:xfrm>
          <a:prstGeom prst="rect">
            <a:avLst/>
          </a:prstGeom>
          <a:noFill/>
          <a:ln w="9525">
            <a:noFill/>
            <a:miter lim="800000"/>
            <a:headEnd/>
            <a:tailEnd/>
          </a:ln>
        </p:spPr>
        <p:txBody>
          <a:bodyPr>
            <a:spAutoFit/>
          </a:bodyPr>
          <a:lstStyle/>
          <a:p>
            <a:pPr>
              <a:buFont typeface="Wingdings" pitchFamily="2" charset="2"/>
              <a:buChar char="n"/>
            </a:pPr>
            <a:r>
              <a:rPr lang="zh-CN" altLang="en-US" dirty="0" smtClean="0">
                <a:latin typeface="楷体_GB2312" pitchFamily="49" charset="-122"/>
                <a:ea typeface="楷体_GB2312" pitchFamily="49" charset="-122"/>
              </a:rPr>
              <a:t> 章节小目录</a:t>
            </a:r>
            <a:endParaRPr lang="en-US" altLang="zh-CN" dirty="0" smtClean="0">
              <a:latin typeface="楷体_GB2312" pitchFamily="49" charset="-122"/>
              <a:ea typeface="楷体_GB2312" pitchFamily="49" charset="-122"/>
            </a:endParaRPr>
          </a:p>
          <a:p>
            <a:pPr>
              <a:buFont typeface="Wingdings" pitchFamily="2" charset="2"/>
              <a:buChar char="n"/>
            </a:pPr>
            <a:endParaRPr lang="zh-CN" altLang="en-US" dirty="0">
              <a:latin typeface="楷体_GB2312" pitchFamily="49" charset="-122"/>
              <a:ea typeface="楷体_GB2312" pitchFamily="49" charset="-122"/>
            </a:endParaRPr>
          </a:p>
          <a:p>
            <a:pPr>
              <a:buFont typeface="Wingdings" pitchFamily="2" charset="2"/>
              <a:buChar char="n"/>
            </a:pPr>
            <a:r>
              <a:rPr lang="zh-CN" altLang="en-US" dirty="0" smtClean="0">
                <a:latin typeface="楷体_GB2312" pitchFamily="49" charset="-122"/>
                <a:ea typeface="楷体_GB2312" pitchFamily="49" charset="-122"/>
              </a:rPr>
              <a:t> 章节小目录</a:t>
            </a:r>
            <a:endParaRPr lang="en-US" altLang="zh-CN" dirty="0" smtClean="0">
              <a:latin typeface="楷体_GB2312" pitchFamily="49" charset="-122"/>
              <a:ea typeface="楷体_GB2312" pitchFamily="49" charset="-122"/>
            </a:endParaRPr>
          </a:p>
          <a:p>
            <a:pPr>
              <a:buFont typeface="Wingdings" pitchFamily="2" charset="2"/>
              <a:buChar char="n"/>
            </a:pPr>
            <a:endParaRPr lang="en-US" altLang="zh-CN" dirty="0" smtClean="0">
              <a:latin typeface="楷体_GB2312" pitchFamily="49" charset="-122"/>
              <a:ea typeface="楷体_GB2312" pitchFamily="49" charset="-122"/>
            </a:endParaRPr>
          </a:p>
          <a:p>
            <a:pPr>
              <a:buFont typeface="Wingdings" pitchFamily="2" charset="2"/>
              <a:buChar char="n"/>
            </a:pPr>
            <a:r>
              <a:rPr lang="zh-CN" altLang="en-US" dirty="0" smtClean="0">
                <a:latin typeface="楷体_GB2312" pitchFamily="49" charset="-122"/>
                <a:ea typeface="楷体_GB2312" pitchFamily="49" charset="-122"/>
              </a:rPr>
              <a:t> 章节小目录</a:t>
            </a:r>
            <a:endParaRPr lang="zh-CN" altLang="en-US" dirty="0">
              <a:latin typeface="楷体_GB2312" pitchFamily="49" charset="-122"/>
              <a:ea typeface="楷体_GB2312" pitchFamily="49" charset="-122"/>
            </a:endParaRPr>
          </a:p>
          <a:p>
            <a:endParaRPr lang="zh-CN" altLang="en-US" dirty="0">
              <a:latin typeface="Corbel" pitchFamily="34" charset="0"/>
              <a:ea typeface="华文楷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82" y="4407492"/>
            <a:ext cx="7772602" cy="1362186"/>
          </a:xfrm>
        </p:spPr>
        <p:txBody>
          <a:bodyPr anchor="t"/>
          <a:lstStyle>
            <a:lvl1pPr algn="l">
              <a:defRPr sz="3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82" y="2906948"/>
            <a:ext cx="7772602" cy="1500544"/>
          </a:xfrm>
        </p:spPr>
        <p:txBody>
          <a:bodyPr anchor="b"/>
          <a:lstStyle>
            <a:lvl1pPr marL="0" indent="0">
              <a:buNone/>
              <a:defRPr sz="1700"/>
            </a:lvl1pPr>
            <a:lvl2pPr marL="397627" indent="0">
              <a:buNone/>
              <a:defRPr sz="1600"/>
            </a:lvl2pPr>
            <a:lvl3pPr marL="795254" indent="0">
              <a:buNone/>
              <a:defRPr sz="1400"/>
            </a:lvl3pPr>
            <a:lvl4pPr marL="1192881" indent="0">
              <a:buNone/>
              <a:defRPr sz="1200"/>
            </a:lvl4pPr>
            <a:lvl5pPr marL="1590507" indent="0">
              <a:buNone/>
              <a:defRPr sz="1200"/>
            </a:lvl5pPr>
            <a:lvl6pPr marL="1988134" indent="0">
              <a:buNone/>
              <a:defRPr sz="1200"/>
            </a:lvl6pPr>
            <a:lvl7pPr marL="2385761" indent="0">
              <a:buNone/>
              <a:defRPr sz="1200"/>
            </a:lvl7pPr>
            <a:lvl8pPr marL="2783388" indent="0">
              <a:buNone/>
              <a:defRPr sz="1200"/>
            </a:lvl8pPr>
            <a:lvl9pPr marL="3181015" indent="0">
              <a:buNone/>
              <a:defRPr sz="12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3315" y="1293721"/>
            <a:ext cx="4033284" cy="4525880"/>
          </a:xfrm>
        </p:spPr>
        <p:txBody>
          <a:bodyPr/>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36052" y="1293721"/>
            <a:ext cx="4034633" cy="4525880"/>
          </a:xfrm>
        </p:spPr>
        <p:txBody>
          <a:bodyPr/>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33" y="275291"/>
            <a:ext cx="8229734" cy="1142524"/>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33" y="1534777"/>
            <a:ext cx="4040027" cy="640442"/>
          </a:xfrm>
        </p:spPr>
        <p:txBody>
          <a:bodyPr anchor="b"/>
          <a:lstStyle>
            <a:lvl1pPr marL="0" indent="0">
              <a:buNone/>
              <a:defRPr sz="2100" b="1"/>
            </a:lvl1pPr>
            <a:lvl2pPr marL="397627" indent="0">
              <a:buNone/>
              <a:defRPr sz="1700" b="1"/>
            </a:lvl2pPr>
            <a:lvl3pPr marL="795254" indent="0">
              <a:buNone/>
              <a:defRPr sz="1600" b="1"/>
            </a:lvl3pPr>
            <a:lvl4pPr marL="1192881" indent="0">
              <a:buNone/>
              <a:defRPr sz="1400" b="1"/>
            </a:lvl4pPr>
            <a:lvl5pPr marL="1590507" indent="0">
              <a:buNone/>
              <a:defRPr sz="1400" b="1"/>
            </a:lvl5pPr>
            <a:lvl6pPr marL="1988134" indent="0">
              <a:buNone/>
              <a:defRPr sz="1400" b="1"/>
            </a:lvl6pPr>
            <a:lvl7pPr marL="2385761" indent="0">
              <a:buNone/>
              <a:defRPr sz="1400" b="1"/>
            </a:lvl7pPr>
            <a:lvl8pPr marL="2783388" indent="0">
              <a:buNone/>
              <a:defRPr sz="1400" b="1"/>
            </a:lvl8pPr>
            <a:lvl9pPr marL="3181015" indent="0">
              <a:buNone/>
              <a:defRPr sz="1400" b="1"/>
            </a:lvl9pPr>
          </a:lstStyle>
          <a:p>
            <a:pPr lvl="0"/>
            <a:r>
              <a:rPr lang="zh-CN" altLang="en-US" dirty="0" smtClean="0"/>
              <a:t>单击此处编辑母版文本样式</a:t>
            </a:r>
          </a:p>
        </p:txBody>
      </p:sp>
      <p:sp>
        <p:nvSpPr>
          <p:cNvPr id="4" name="内容占位符 3"/>
          <p:cNvSpPr>
            <a:spLocks noGrp="1"/>
          </p:cNvSpPr>
          <p:nvPr>
            <p:ph sz="half" idx="2"/>
          </p:nvPr>
        </p:nvSpPr>
        <p:spPr>
          <a:xfrm>
            <a:off x="457133" y="2175219"/>
            <a:ext cx="4040027" cy="3951052"/>
          </a:xfrm>
        </p:spPr>
        <p:txBody>
          <a:bodyPr/>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492" y="1534777"/>
            <a:ext cx="4041375" cy="640442"/>
          </a:xfrm>
        </p:spPr>
        <p:txBody>
          <a:bodyPr anchor="b"/>
          <a:lstStyle>
            <a:lvl1pPr marL="0" indent="0">
              <a:buNone/>
              <a:defRPr sz="2100" b="1"/>
            </a:lvl1pPr>
            <a:lvl2pPr marL="397627" indent="0">
              <a:buNone/>
              <a:defRPr sz="1700" b="1"/>
            </a:lvl2pPr>
            <a:lvl3pPr marL="795254" indent="0">
              <a:buNone/>
              <a:defRPr sz="1600" b="1"/>
            </a:lvl3pPr>
            <a:lvl4pPr marL="1192881" indent="0">
              <a:buNone/>
              <a:defRPr sz="1400" b="1"/>
            </a:lvl4pPr>
            <a:lvl5pPr marL="1590507" indent="0">
              <a:buNone/>
              <a:defRPr sz="1400" b="1"/>
            </a:lvl5pPr>
            <a:lvl6pPr marL="1988134" indent="0">
              <a:buNone/>
              <a:defRPr sz="1400" b="1"/>
            </a:lvl6pPr>
            <a:lvl7pPr marL="2385761" indent="0">
              <a:buNone/>
              <a:defRPr sz="1400" b="1"/>
            </a:lvl7pPr>
            <a:lvl8pPr marL="2783388" indent="0">
              <a:buNone/>
              <a:defRPr sz="1400" b="1"/>
            </a:lvl8pPr>
            <a:lvl9pPr marL="3181015" indent="0">
              <a:buNone/>
              <a:defRPr sz="1400" b="1"/>
            </a:lvl9pPr>
          </a:lstStyle>
          <a:p>
            <a:pPr lvl="0"/>
            <a:r>
              <a:rPr lang="zh-CN" altLang="en-US" smtClean="0"/>
              <a:t>单击此处编辑母版文本样式</a:t>
            </a:r>
          </a:p>
        </p:txBody>
      </p:sp>
      <p:sp>
        <p:nvSpPr>
          <p:cNvPr id="6" name="内容占位符 5"/>
          <p:cNvSpPr>
            <a:spLocks noGrp="1"/>
          </p:cNvSpPr>
          <p:nvPr>
            <p:ph sz="quarter" idx="4"/>
          </p:nvPr>
        </p:nvSpPr>
        <p:spPr>
          <a:xfrm>
            <a:off x="4645492" y="2175219"/>
            <a:ext cx="4041375" cy="3951052"/>
          </a:xfrm>
        </p:spPr>
        <p:txBody>
          <a:bodyPr/>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2959095-02F4-448F-9B3F-99EB1A5C4573}" type="datetimeFigureOut">
              <a:rPr lang="zh-CN" altLang="en-US" smtClean="0"/>
              <a:pPr/>
              <a:t>2009-7-21</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0B63B480-3221-4404-A28A-136CE92C5D6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73315" y="711761"/>
            <a:ext cx="6426825" cy="387973"/>
          </a:xfrm>
          <a:prstGeom prst="rect">
            <a:avLst/>
          </a:prstGeom>
          <a:solidFill>
            <a:srgbClr val="003366"/>
          </a:solidFill>
          <a:ln w="9525">
            <a:solidFill>
              <a:srgbClr val="003366"/>
            </a:solidFill>
            <a:miter lim="800000"/>
            <a:headEnd/>
            <a:tailEnd/>
          </a:ln>
        </p:spPr>
        <p:txBody>
          <a:bodyPr vert="horz" wrap="square" lIns="91421" tIns="45711" rIns="91421" bIns="45711" numCol="1" anchor="ctr" anchorCtr="0" compatLnSpc="1">
            <a:prstTxWarp prst="textNoShape">
              <a:avLst/>
            </a:prstTxWarp>
          </a:bodyPr>
          <a:lstStyle/>
          <a:p>
            <a:pPr lvl="0"/>
            <a:r>
              <a:rPr lang="zh-CN" altLang="en-US" dirty="0" smtClean="0"/>
              <a:t>单击此处编辑母版标题样式</a:t>
            </a:r>
          </a:p>
        </p:txBody>
      </p:sp>
      <p:sp>
        <p:nvSpPr>
          <p:cNvPr id="8195" name="Rectangle 3"/>
          <p:cNvSpPr>
            <a:spLocks noGrp="1" noChangeArrowheads="1"/>
          </p:cNvSpPr>
          <p:nvPr>
            <p:ph type="body" idx="1"/>
          </p:nvPr>
        </p:nvSpPr>
        <p:spPr bwMode="auto">
          <a:xfrm>
            <a:off x="473315" y="1293721"/>
            <a:ext cx="8197371" cy="4525880"/>
          </a:xfrm>
          <a:prstGeom prst="rect">
            <a:avLst/>
          </a:prstGeom>
          <a:noFill/>
          <a:ln w="9525">
            <a:noFill/>
            <a:miter lim="800000"/>
            <a:headEnd/>
            <a:tailEnd/>
          </a:ln>
        </p:spPr>
        <p:txBody>
          <a:bodyPr vert="horz" wrap="square" lIns="91421" tIns="45711" rIns="91421" bIns="4571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3571868" y="6146241"/>
            <a:ext cx="2133285" cy="476408"/>
          </a:xfrm>
          <a:prstGeom prst="rect">
            <a:avLst/>
          </a:prstGeom>
          <a:noFill/>
          <a:ln w="9525">
            <a:noFill/>
            <a:miter lim="800000"/>
            <a:headEnd/>
            <a:tailEnd/>
          </a:ln>
          <a:effectLst/>
        </p:spPr>
        <p:txBody>
          <a:bodyPr vert="horz" wrap="square" lIns="91421" tIns="45711" rIns="91421" bIns="45711" numCol="1" anchor="t" anchorCtr="0" compatLnSpc="1">
            <a:prstTxWarp prst="textNoShape">
              <a:avLst/>
            </a:prstTxWarp>
          </a:bodyPr>
          <a:lstStyle>
            <a:lvl1pPr>
              <a:defRPr>
                <a:solidFill>
                  <a:schemeClr val="tx1"/>
                </a:solidFill>
                <a:ea typeface="宋体" pitchFamily="2" charset="-122"/>
              </a:defRPr>
            </a:lvl1pPr>
          </a:lstStyle>
          <a:p>
            <a:fld id="{C2959095-02F4-448F-9B3F-99EB1A5C4573}" type="datetimeFigureOut">
              <a:rPr lang="zh-CN" altLang="en-US" smtClean="0"/>
              <a:pPr/>
              <a:t>2009-7-21</a:t>
            </a:fld>
            <a:endParaRPr lang="zh-CN" altLang="en-US"/>
          </a:p>
        </p:txBody>
      </p:sp>
      <p:sp>
        <p:nvSpPr>
          <p:cNvPr id="1029" name="Rectangle 5"/>
          <p:cNvSpPr>
            <a:spLocks noGrp="1" noChangeArrowheads="1"/>
          </p:cNvSpPr>
          <p:nvPr>
            <p:ph type="ftr" sz="quarter" idx="3"/>
          </p:nvPr>
        </p:nvSpPr>
        <p:spPr bwMode="auto">
          <a:xfrm>
            <a:off x="5921917" y="6143644"/>
            <a:ext cx="1864793" cy="479005"/>
          </a:xfrm>
          <a:prstGeom prst="rect">
            <a:avLst/>
          </a:prstGeom>
          <a:noFill/>
          <a:ln w="9525">
            <a:noFill/>
            <a:miter lim="800000"/>
            <a:headEnd/>
            <a:tailEnd/>
          </a:ln>
          <a:effectLst/>
        </p:spPr>
        <p:txBody>
          <a:bodyPr vert="horz" wrap="square" lIns="91421" tIns="45711" rIns="91421" bIns="45711" numCol="1" anchor="t" anchorCtr="0" compatLnSpc="1">
            <a:prstTxWarp prst="textNoShape">
              <a:avLst/>
            </a:prstTxWarp>
          </a:bodyPr>
          <a:lstStyle>
            <a:lvl1pPr algn="ctr">
              <a:defRPr>
                <a:solidFill>
                  <a:schemeClr val="tx1"/>
                </a:solidFill>
                <a:ea typeface="宋体" pitchFamily="2" charset="-122"/>
              </a:defRPr>
            </a:lvl1pPr>
          </a:lstStyle>
          <a:p>
            <a:endParaRPr lang="zh-CN" altLang="en-US" dirty="0"/>
          </a:p>
        </p:txBody>
      </p:sp>
      <p:sp>
        <p:nvSpPr>
          <p:cNvPr id="1030" name="Rectangle 6"/>
          <p:cNvSpPr>
            <a:spLocks noGrp="1" noChangeArrowheads="1"/>
          </p:cNvSpPr>
          <p:nvPr>
            <p:ph type="sldNum" sz="quarter" idx="4"/>
          </p:nvPr>
        </p:nvSpPr>
        <p:spPr bwMode="auto">
          <a:xfrm>
            <a:off x="7997797" y="6123419"/>
            <a:ext cx="689070" cy="476408"/>
          </a:xfrm>
          <a:prstGeom prst="rect">
            <a:avLst/>
          </a:prstGeom>
          <a:noFill/>
          <a:ln w="9525">
            <a:noFill/>
            <a:miter lim="800000"/>
            <a:headEnd/>
            <a:tailEnd/>
          </a:ln>
          <a:effectLst/>
        </p:spPr>
        <p:txBody>
          <a:bodyPr vert="horz" wrap="square" lIns="91421" tIns="45711" rIns="91421" bIns="45711" numCol="1" anchor="t" anchorCtr="0" compatLnSpc="1">
            <a:prstTxWarp prst="textNoShape">
              <a:avLst/>
            </a:prstTxWarp>
          </a:bodyPr>
          <a:lstStyle>
            <a:lvl1pPr algn="r">
              <a:defRPr>
                <a:solidFill>
                  <a:srgbClr val="003366"/>
                </a:solidFill>
                <a:ea typeface="宋体" pitchFamily="2" charset="-122"/>
              </a:defRPr>
            </a:lvl1pPr>
          </a:lstStyle>
          <a:p>
            <a:fld id="{0B63B480-3221-4404-A28A-136CE92C5D63}" type="slidenum">
              <a:rPr lang="zh-CN" altLang="en-US" smtClean="0"/>
              <a:pPr/>
              <a:t>‹#›</a:t>
            </a:fld>
            <a:endParaRPr lang="zh-CN" altLang="en-US"/>
          </a:p>
        </p:txBody>
      </p:sp>
      <p:sp>
        <p:nvSpPr>
          <p:cNvPr id="1031" name="Rectangle 7"/>
          <p:cNvSpPr>
            <a:spLocks noChangeArrowheads="1"/>
          </p:cNvSpPr>
          <p:nvPr/>
        </p:nvSpPr>
        <p:spPr bwMode="auto">
          <a:xfrm>
            <a:off x="473315" y="1163921"/>
            <a:ext cx="8197371" cy="32807"/>
          </a:xfrm>
          <a:prstGeom prst="rect">
            <a:avLst/>
          </a:prstGeom>
          <a:solidFill>
            <a:srgbClr val="003366"/>
          </a:solidFill>
          <a:ln w="9525">
            <a:noFill/>
            <a:miter lim="800000"/>
            <a:headEnd/>
            <a:tailEnd/>
          </a:ln>
          <a:effectLst/>
        </p:spPr>
        <p:txBody>
          <a:bodyPr wrap="none" lIns="79525" tIns="39763" rIns="79525" bIns="39763" anchor="ctr"/>
          <a:lstStyle/>
          <a:p>
            <a:pPr>
              <a:defRPr/>
            </a:pPr>
            <a:endParaRPr lang="zh-CN" altLang="en-US"/>
          </a:p>
        </p:txBody>
      </p:sp>
      <p:sp>
        <p:nvSpPr>
          <p:cNvPr id="1032" name="Rectangle 8"/>
          <p:cNvSpPr>
            <a:spLocks noChangeArrowheads="1"/>
          </p:cNvSpPr>
          <p:nvPr/>
        </p:nvSpPr>
        <p:spPr bwMode="auto">
          <a:xfrm>
            <a:off x="473315" y="6016441"/>
            <a:ext cx="8197371" cy="32807"/>
          </a:xfrm>
          <a:prstGeom prst="rect">
            <a:avLst/>
          </a:prstGeom>
          <a:solidFill>
            <a:srgbClr val="003366"/>
          </a:solidFill>
          <a:ln w="9525">
            <a:noFill/>
            <a:miter lim="800000"/>
            <a:headEnd/>
            <a:tailEnd/>
          </a:ln>
          <a:effectLst/>
        </p:spPr>
        <p:txBody>
          <a:bodyPr wrap="none" lIns="79525" tIns="39763" rIns="79525" bIns="39763" anchor="ctr"/>
          <a:lstStyle/>
          <a:p>
            <a:pPr>
              <a:defRPr/>
            </a:pPr>
            <a:endParaRPr lang="zh-CN" altLang="en-US"/>
          </a:p>
        </p:txBody>
      </p:sp>
      <p:pic>
        <p:nvPicPr>
          <p:cNvPr id="11" name="Picture 7" descr="Untitled-2"/>
          <p:cNvPicPr>
            <a:picLocks noChangeAspect="1" noChangeArrowheads="1"/>
          </p:cNvPicPr>
          <p:nvPr userDrawn="1"/>
        </p:nvPicPr>
        <p:blipFill>
          <a:blip r:embed="rId19"/>
          <a:srcRect/>
          <a:stretch>
            <a:fillRect/>
          </a:stretch>
        </p:blipFill>
        <p:spPr bwMode="auto">
          <a:xfrm>
            <a:off x="464808" y="6195692"/>
            <a:ext cx="2506662" cy="3222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76"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txStyles>
    <p:titleStyle>
      <a:lvl1pPr algn="l" defTabSz="913989" rtl="0" eaLnBrk="1" fontAlgn="base" hangingPunct="1">
        <a:spcBef>
          <a:spcPct val="0"/>
        </a:spcBef>
        <a:spcAft>
          <a:spcPct val="0"/>
        </a:spcAft>
        <a:defRPr sz="1700" b="1">
          <a:solidFill>
            <a:schemeClr val="bg1"/>
          </a:solidFill>
          <a:latin typeface="+mj-lt"/>
          <a:ea typeface="+mj-ea"/>
          <a:cs typeface="+mj-cs"/>
        </a:defRPr>
      </a:lvl1pPr>
      <a:lvl2pPr algn="l" defTabSz="913989" rtl="0" eaLnBrk="1" fontAlgn="base" hangingPunct="1">
        <a:spcBef>
          <a:spcPct val="0"/>
        </a:spcBef>
        <a:spcAft>
          <a:spcPct val="0"/>
        </a:spcAft>
        <a:defRPr sz="1700" b="1">
          <a:solidFill>
            <a:schemeClr val="bg1"/>
          </a:solidFill>
          <a:latin typeface="Arial" pitchFamily="34" charset="0"/>
          <a:ea typeface="楷体_GB2312" pitchFamily="49" charset="-122"/>
        </a:defRPr>
      </a:lvl2pPr>
      <a:lvl3pPr algn="l" defTabSz="913989" rtl="0" eaLnBrk="1" fontAlgn="base" hangingPunct="1">
        <a:spcBef>
          <a:spcPct val="0"/>
        </a:spcBef>
        <a:spcAft>
          <a:spcPct val="0"/>
        </a:spcAft>
        <a:defRPr sz="1700" b="1">
          <a:solidFill>
            <a:schemeClr val="bg1"/>
          </a:solidFill>
          <a:latin typeface="Arial" pitchFamily="34" charset="0"/>
          <a:ea typeface="楷体_GB2312" pitchFamily="49" charset="-122"/>
        </a:defRPr>
      </a:lvl3pPr>
      <a:lvl4pPr algn="l" defTabSz="913989" rtl="0" eaLnBrk="1" fontAlgn="base" hangingPunct="1">
        <a:spcBef>
          <a:spcPct val="0"/>
        </a:spcBef>
        <a:spcAft>
          <a:spcPct val="0"/>
        </a:spcAft>
        <a:defRPr sz="1700" b="1">
          <a:solidFill>
            <a:schemeClr val="bg1"/>
          </a:solidFill>
          <a:latin typeface="Arial" pitchFamily="34" charset="0"/>
          <a:ea typeface="楷体_GB2312" pitchFamily="49" charset="-122"/>
        </a:defRPr>
      </a:lvl4pPr>
      <a:lvl5pPr algn="l" defTabSz="913989" rtl="0" eaLnBrk="1" fontAlgn="base" hangingPunct="1">
        <a:spcBef>
          <a:spcPct val="0"/>
        </a:spcBef>
        <a:spcAft>
          <a:spcPct val="0"/>
        </a:spcAft>
        <a:defRPr sz="1700" b="1">
          <a:solidFill>
            <a:schemeClr val="bg1"/>
          </a:solidFill>
          <a:latin typeface="Arial" pitchFamily="34" charset="0"/>
          <a:ea typeface="楷体_GB2312" pitchFamily="49" charset="-122"/>
        </a:defRPr>
      </a:lvl5pPr>
      <a:lvl6pPr marL="397627" algn="l" defTabSz="913989" rtl="0" eaLnBrk="1" fontAlgn="base" hangingPunct="1">
        <a:spcBef>
          <a:spcPct val="0"/>
        </a:spcBef>
        <a:spcAft>
          <a:spcPct val="0"/>
        </a:spcAft>
        <a:defRPr b="1">
          <a:solidFill>
            <a:schemeClr val="bg1"/>
          </a:solidFill>
          <a:latin typeface="Arial" pitchFamily="34" charset="0"/>
          <a:ea typeface="楷体_GB2312" pitchFamily="49" charset="-122"/>
        </a:defRPr>
      </a:lvl6pPr>
      <a:lvl7pPr marL="795254" algn="l" defTabSz="913989" rtl="0" eaLnBrk="1" fontAlgn="base" hangingPunct="1">
        <a:spcBef>
          <a:spcPct val="0"/>
        </a:spcBef>
        <a:spcAft>
          <a:spcPct val="0"/>
        </a:spcAft>
        <a:defRPr b="1">
          <a:solidFill>
            <a:schemeClr val="bg1"/>
          </a:solidFill>
          <a:latin typeface="Arial" pitchFamily="34" charset="0"/>
          <a:ea typeface="楷体_GB2312" pitchFamily="49" charset="-122"/>
        </a:defRPr>
      </a:lvl7pPr>
      <a:lvl8pPr marL="1192881" algn="l" defTabSz="913989" rtl="0" eaLnBrk="1" fontAlgn="base" hangingPunct="1">
        <a:spcBef>
          <a:spcPct val="0"/>
        </a:spcBef>
        <a:spcAft>
          <a:spcPct val="0"/>
        </a:spcAft>
        <a:defRPr b="1">
          <a:solidFill>
            <a:schemeClr val="bg1"/>
          </a:solidFill>
          <a:latin typeface="Arial" pitchFamily="34" charset="0"/>
          <a:ea typeface="楷体_GB2312" pitchFamily="49" charset="-122"/>
        </a:defRPr>
      </a:lvl8pPr>
      <a:lvl9pPr marL="1590507" algn="l" defTabSz="913989" rtl="0" eaLnBrk="1" fontAlgn="base" hangingPunct="1">
        <a:spcBef>
          <a:spcPct val="0"/>
        </a:spcBef>
        <a:spcAft>
          <a:spcPct val="0"/>
        </a:spcAft>
        <a:defRPr b="1">
          <a:solidFill>
            <a:schemeClr val="bg1"/>
          </a:solidFill>
          <a:latin typeface="Arial" pitchFamily="34" charset="0"/>
          <a:ea typeface="楷体_GB2312" pitchFamily="49" charset="-122"/>
        </a:defRPr>
      </a:lvl9pPr>
    </p:titleStyle>
    <p:bodyStyle>
      <a:lvl1pPr marL="153252" indent="-153252" algn="l" defTabSz="913989" rtl="0" eaLnBrk="1" fontAlgn="base" hangingPunct="1">
        <a:spcBef>
          <a:spcPct val="20000"/>
        </a:spcBef>
        <a:spcAft>
          <a:spcPct val="0"/>
        </a:spcAft>
        <a:buClr>
          <a:srgbClr val="003399"/>
        </a:buClr>
        <a:buSzPct val="50000"/>
        <a:buFont typeface="Wingdings" pitchFamily="2" charset="2"/>
        <a:buChar char="n"/>
        <a:defRPr sz="1200">
          <a:solidFill>
            <a:schemeClr val="tx1"/>
          </a:solidFill>
          <a:latin typeface="+mn-lt"/>
          <a:ea typeface="+mn-ea"/>
          <a:cs typeface="+mn-cs"/>
        </a:defRPr>
      </a:lvl1pPr>
      <a:lvl2pPr marL="622673" indent="-150491" algn="l" defTabSz="913989" rtl="0" eaLnBrk="1" fontAlgn="base" hangingPunct="1">
        <a:spcBef>
          <a:spcPct val="20000"/>
        </a:spcBef>
        <a:spcAft>
          <a:spcPct val="0"/>
        </a:spcAft>
        <a:buClr>
          <a:srgbClr val="003399"/>
        </a:buClr>
        <a:buSzPct val="50000"/>
        <a:buFont typeface="Wingdings" pitchFamily="2" charset="2"/>
        <a:buChar char="n"/>
        <a:defRPr sz="1200">
          <a:solidFill>
            <a:schemeClr val="tx1"/>
          </a:solidFill>
          <a:latin typeface="+mn-lt"/>
          <a:ea typeface="+mn-ea"/>
        </a:defRPr>
      </a:lvl2pPr>
      <a:lvl3pPr marL="1092094" indent="-160155" algn="l" defTabSz="913989" rtl="0" eaLnBrk="1" fontAlgn="base" hangingPunct="1">
        <a:spcBef>
          <a:spcPct val="20000"/>
        </a:spcBef>
        <a:spcAft>
          <a:spcPct val="0"/>
        </a:spcAft>
        <a:buClr>
          <a:srgbClr val="003399"/>
        </a:buClr>
        <a:buSzPct val="50000"/>
        <a:buFont typeface="Wingdings" pitchFamily="2" charset="2"/>
        <a:buChar char="n"/>
        <a:defRPr sz="1000">
          <a:solidFill>
            <a:schemeClr val="tx1"/>
          </a:solidFill>
          <a:latin typeface="+mn-lt"/>
          <a:ea typeface="+mn-ea"/>
        </a:defRPr>
      </a:lvl3pPr>
      <a:lvl4pPr marL="1485578" indent="-114594" algn="l" defTabSz="913989" rtl="0" eaLnBrk="1" fontAlgn="base" hangingPunct="1">
        <a:spcBef>
          <a:spcPct val="20000"/>
        </a:spcBef>
        <a:spcAft>
          <a:spcPct val="0"/>
        </a:spcAft>
        <a:buClr>
          <a:srgbClr val="003399"/>
        </a:buClr>
        <a:buSzPct val="50000"/>
        <a:buFont typeface="Wingdings" pitchFamily="2" charset="2"/>
        <a:buChar char="n"/>
        <a:defRPr sz="900">
          <a:solidFill>
            <a:schemeClr val="tx1"/>
          </a:solidFill>
          <a:latin typeface="+mn-lt"/>
          <a:ea typeface="+mn-ea"/>
        </a:defRPr>
      </a:lvl4pPr>
      <a:lvl5pPr marL="1945335" indent="-118736" algn="l" defTabSz="913989" rtl="0" eaLnBrk="1" fontAlgn="base" hangingPunct="1">
        <a:spcBef>
          <a:spcPct val="20000"/>
        </a:spcBef>
        <a:spcAft>
          <a:spcPct val="0"/>
        </a:spcAft>
        <a:buClr>
          <a:srgbClr val="003399"/>
        </a:buClr>
        <a:buSzPct val="50000"/>
        <a:buFont typeface="Wingdings" pitchFamily="2" charset="2"/>
        <a:buChar char="n"/>
        <a:defRPr sz="800">
          <a:solidFill>
            <a:schemeClr val="tx1"/>
          </a:solidFill>
          <a:latin typeface="+mn-lt"/>
          <a:ea typeface="+mn-ea"/>
        </a:defRPr>
      </a:lvl5pPr>
      <a:lvl6pPr marL="2342961" indent="-118736" algn="l" defTabSz="913989" rtl="0" eaLnBrk="1" fontAlgn="base" hangingPunct="1">
        <a:spcBef>
          <a:spcPct val="20000"/>
        </a:spcBef>
        <a:spcAft>
          <a:spcPct val="0"/>
        </a:spcAft>
        <a:buClr>
          <a:srgbClr val="003399"/>
        </a:buClr>
        <a:buSzPct val="50000"/>
        <a:buFont typeface="Wingdings" pitchFamily="2" charset="2"/>
        <a:buChar char="n"/>
        <a:defRPr sz="800">
          <a:solidFill>
            <a:schemeClr val="tx1"/>
          </a:solidFill>
          <a:latin typeface="+mn-lt"/>
          <a:ea typeface="+mn-ea"/>
        </a:defRPr>
      </a:lvl6pPr>
      <a:lvl7pPr marL="2740588" indent="-118736" algn="l" defTabSz="913989" rtl="0" eaLnBrk="1" fontAlgn="base" hangingPunct="1">
        <a:spcBef>
          <a:spcPct val="20000"/>
        </a:spcBef>
        <a:spcAft>
          <a:spcPct val="0"/>
        </a:spcAft>
        <a:buClr>
          <a:srgbClr val="003399"/>
        </a:buClr>
        <a:buSzPct val="50000"/>
        <a:buFont typeface="Wingdings" pitchFamily="2" charset="2"/>
        <a:buChar char="n"/>
        <a:defRPr sz="800">
          <a:solidFill>
            <a:schemeClr val="tx1"/>
          </a:solidFill>
          <a:latin typeface="+mn-lt"/>
          <a:ea typeface="+mn-ea"/>
        </a:defRPr>
      </a:lvl7pPr>
      <a:lvl8pPr marL="3138215" indent="-118736" algn="l" defTabSz="913989" rtl="0" eaLnBrk="1" fontAlgn="base" hangingPunct="1">
        <a:spcBef>
          <a:spcPct val="20000"/>
        </a:spcBef>
        <a:spcAft>
          <a:spcPct val="0"/>
        </a:spcAft>
        <a:buClr>
          <a:srgbClr val="003399"/>
        </a:buClr>
        <a:buSzPct val="50000"/>
        <a:buFont typeface="Wingdings" pitchFamily="2" charset="2"/>
        <a:buChar char="n"/>
        <a:defRPr sz="800">
          <a:solidFill>
            <a:schemeClr val="tx1"/>
          </a:solidFill>
          <a:latin typeface="+mn-lt"/>
          <a:ea typeface="+mn-ea"/>
        </a:defRPr>
      </a:lvl8pPr>
      <a:lvl9pPr marL="3535842" indent="-118736" algn="l" defTabSz="913989" rtl="0" eaLnBrk="1" fontAlgn="base" hangingPunct="1">
        <a:spcBef>
          <a:spcPct val="20000"/>
        </a:spcBef>
        <a:spcAft>
          <a:spcPct val="0"/>
        </a:spcAft>
        <a:buClr>
          <a:srgbClr val="003399"/>
        </a:buClr>
        <a:buSzPct val="50000"/>
        <a:buFont typeface="Wingdings" pitchFamily="2" charset="2"/>
        <a:buChar char="n"/>
        <a:defRPr sz="800">
          <a:solidFill>
            <a:schemeClr val="tx1"/>
          </a:solidFill>
          <a:latin typeface="+mn-lt"/>
          <a:ea typeface="+mn-ea"/>
        </a:defRPr>
      </a:lvl9pPr>
    </p:bodyStyle>
    <p:otherStyle>
      <a:defPPr>
        <a:defRPr lang="zh-CN"/>
      </a:defPPr>
      <a:lvl1pPr marL="0" algn="l" defTabSz="795254" rtl="0" eaLnBrk="1" latinLnBrk="0" hangingPunct="1">
        <a:defRPr sz="1600" kern="1200">
          <a:solidFill>
            <a:schemeClr val="tx1"/>
          </a:solidFill>
          <a:latin typeface="+mn-lt"/>
          <a:ea typeface="+mn-ea"/>
          <a:cs typeface="+mn-cs"/>
        </a:defRPr>
      </a:lvl1pPr>
      <a:lvl2pPr marL="397627" algn="l" defTabSz="795254" rtl="0" eaLnBrk="1" latinLnBrk="0" hangingPunct="1">
        <a:defRPr sz="1600" kern="1200">
          <a:solidFill>
            <a:schemeClr val="tx1"/>
          </a:solidFill>
          <a:latin typeface="+mn-lt"/>
          <a:ea typeface="+mn-ea"/>
          <a:cs typeface="+mn-cs"/>
        </a:defRPr>
      </a:lvl2pPr>
      <a:lvl3pPr marL="795254" algn="l" defTabSz="795254" rtl="0" eaLnBrk="1" latinLnBrk="0" hangingPunct="1">
        <a:defRPr sz="1600" kern="1200">
          <a:solidFill>
            <a:schemeClr val="tx1"/>
          </a:solidFill>
          <a:latin typeface="+mn-lt"/>
          <a:ea typeface="+mn-ea"/>
          <a:cs typeface="+mn-cs"/>
        </a:defRPr>
      </a:lvl3pPr>
      <a:lvl4pPr marL="1192881" algn="l" defTabSz="795254" rtl="0" eaLnBrk="1" latinLnBrk="0" hangingPunct="1">
        <a:defRPr sz="1600" kern="1200">
          <a:solidFill>
            <a:schemeClr val="tx1"/>
          </a:solidFill>
          <a:latin typeface="+mn-lt"/>
          <a:ea typeface="+mn-ea"/>
          <a:cs typeface="+mn-cs"/>
        </a:defRPr>
      </a:lvl4pPr>
      <a:lvl5pPr marL="1590507" algn="l" defTabSz="795254" rtl="0" eaLnBrk="1" latinLnBrk="0" hangingPunct="1">
        <a:defRPr sz="1600" kern="1200">
          <a:solidFill>
            <a:schemeClr val="tx1"/>
          </a:solidFill>
          <a:latin typeface="+mn-lt"/>
          <a:ea typeface="+mn-ea"/>
          <a:cs typeface="+mn-cs"/>
        </a:defRPr>
      </a:lvl5pPr>
      <a:lvl6pPr marL="1988134" algn="l" defTabSz="795254" rtl="0" eaLnBrk="1" latinLnBrk="0" hangingPunct="1">
        <a:defRPr sz="1600" kern="1200">
          <a:solidFill>
            <a:schemeClr val="tx1"/>
          </a:solidFill>
          <a:latin typeface="+mn-lt"/>
          <a:ea typeface="+mn-ea"/>
          <a:cs typeface="+mn-cs"/>
        </a:defRPr>
      </a:lvl6pPr>
      <a:lvl7pPr marL="2385761" algn="l" defTabSz="795254" rtl="0" eaLnBrk="1" latinLnBrk="0" hangingPunct="1">
        <a:defRPr sz="1600" kern="1200">
          <a:solidFill>
            <a:schemeClr val="tx1"/>
          </a:solidFill>
          <a:latin typeface="+mn-lt"/>
          <a:ea typeface="+mn-ea"/>
          <a:cs typeface="+mn-cs"/>
        </a:defRPr>
      </a:lvl7pPr>
      <a:lvl8pPr marL="2783388" algn="l" defTabSz="795254" rtl="0" eaLnBrk="1" latinLnBrk="0" hangingPunct="1">
        <a:defRPr sz="1600" kern="1200">
          <a:solidFill>
            <a:schemeClr val="tx1"/>
          </a:solidFill>
          <a:latin typeface="+mn-lt"/>
          <a:ea typeface="+mn-ea"/>
          <a:cs typeface="+mn-cs"/>
        </a:defRPr>
      </a:lvl8pPr>
      <a:lvl9pPr marL="3181015" algn="l" defTabSz="79525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流动性折扣问题</a:t>
            </a:r>
            <a:endParaRPr lang="zh-CN" altLang="en-US" dirty="0"/>
          </a:p>
        </p:txBody>
      </p:sp>
      <p:sp>
        <p:nvSpPr>
          <p:cNvPr id="3" name="副标题 2"/>
          <p:cNvSpPr>
            <a:spLocks noGrp="1"/>
          </p:cNvSpPr>
          <p:nvPr>
            <p:ph type="subTitle" idx="1"/>
          </p:nvPr>
        </p:nvSpPr>
        <p:spPr/>
        <p:txBody>
          <a:bodyPr/>
          <a:lstStyle/>
          <a:p>
            <a:r>
              <a:rPr lang="zh-CN" altLang="en-US" dirty="0" smtClean="0"/>
              <a:t>风险控制部</a:t>
            </a:r>
            <a:endParaRPr lang="en-US" altLang="zh-CN" dirty="0" smtClean="0"/>
          </a:p>
          <a:p>
            <a:r>
              <a:rPr lang="en-US" altLang="zh-CN" dirty="0" smtClean="0"/>
              <a:t>2009</a:t>
            </a:r>
            <a:r>
              <a:rPr lang="zh-CN" altLang="en-US" dirty="0" smtClean="0"/>
              <a:t>年</a:t>
            </a:r>
            <a:r>
              <a:rPr lang="en-US" altLang="zh-CN" dirty="0" smtClean="0"/>
              <a:t>7</a:t>
            </a:r>
            <a:r>
              <a:rPr lang="zh-CN" altLang="en-US" dirty="0" smtClean="0"/>
              <a:t>月</a:t>
            </a:r>
            <a:endParaRPr lang="zh-CN" alt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ltLang="zh-CN" smtClean="0"/>
              <a:t>TexPoint fonts used in EMF. </a:t>
            </a:r>
          </a:p>
          <a:p>
            <a:r>
              <a:rPr lang="en-US" altLang="zh-CN" smtClean="0"/>
              <a:t>Read the TexPoint manual before you delete this box.: </a:t>
            </a:r>
            <a:r>
              <a:rPr lang="en-US" altLang="zh-CN" smtClean="0">
                <a:latin typeface="CMMI10"/>
              </a:rPr>
              <a:t>A</a:t>
            </a:r>
            <a:r>
              <a:rPr lang="en-US" altLang="zh-CN" smtClean="0">
                <a:latin typeface="CMR10"/>
              </a:rPr>
              <a:t>A</a:t>
            </a:r>
            <a:r>
              <a:rPr lang="en-US" altLang="zh-CN" smtClean="0">
                <a:latin typeface="CMMI7"/>
              </a:rPr>
              <a:t>A</a:t>
            </a:r>
            <a:r>
              <a:rPr lang="en-US" altLang="zh-CN" smtClean="0">
                <a:latin typeface="CMSY10ORIG"/>
              </a:rPr>
              <a:t>A</a:t>
            </a:r>
            <a:r>
              <a:rPr lang="en-US" altLang="zh-CN" smtClean="0">
                <a:latin typeface="CMR7"/>
              </a:rPr>
              <a:t>A</a:t>
            </a:r>
            <a:r>
              <a:rPr lang="en-US" altLang="zh-CN" smtClean="0">
                <a:latin typeface="CMMI5"/>
              </a:rPr>
              <a:t>A</a:t>
            </a:r>
            <a:r>
              <a:rPr lang="en-US" altLang="zh-CN" smtClean="0">
                <a:latin typeface="CMSY7"/>
              </a:rPr>
              <a:t>A</a:t>
            </a:r>
            <a:r>
              <a:rPr lang="en-US" altLang="zh-CN" smtClean="0">
                <a:latin typeface="CMR5"/>
              </a:rPr>
              <a:t>A</a:t>
            </a:r>
            <a:r>
              <a:rPr lang="en-US" altLang="zh-CN" smtClean="0">
                <a:latin typeface="CMEX10"/>
              </a:rPr>
              <a:t>A</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中国定向增发历史数据和现状</a:t>
            </a:r>
            <a:endParaRPr lang="zh-CN" altLang="en-US" dirty="0"/>
          </a:p>
        </p:txBody>
      </p:sp>
      <p:sp>
        <p:nvSpPr>
          <p:cNvPr id="3" name="内容占位符 2"/>
          <p:cNvSpPr>
            <a:spLocks noGrp="1"/>
          </p:cNvSpPr>
          <p:nvPr>
            <p:ph idx="1"/>
          </p:nvPr>
        </p:nvSpPr>
        <p:spPr>
          <a:xfrm>
            <a:off x="473315" y="1293721"/>
            <a:ext cx="3955809" cy="4525880"/>
          </a:xfrm>
        </p:spPr>
        <p:style>
          <a:lnRef idx="2">
            <a:schemeClr val="accent1"/>
          </a:lnRef>
          <a:fillRef idx="1">
            <a:schemeClr val="lt1"/>
          </a:fillRef>
          <a:effectRef idx="0">
            <a:schemeClr val="accent1"/>
          </a:effectRef>
          <a:fontRef idx="minor">
            <a:schemeClr val="dk1"/>
          </a:fontRef>
        </p:style>
        <p:txBody>
          <a:bodyPr/>
          <a:lstStyle/>
          <a:p>
            <a:r>
              <a:rPr lang="en-US" altLang="zh-CN" dirty="0" smtClean="0"/>
              <a:t>A</a:t>
            </a:r>
            <a:r>
              <a:rPr lang="zh-CN" altLang="en-US" dirty="0" smtClean="0"/>
              <a:t>股市场从</a:t>
            </a:r>
            <a:r>
              <a:rPr lang="en-US" altLang="zh-CN" dirty="0" smtClean="0"/>
              <a:t>2006</a:t>
            </a:r>
            <a:r>
              <a:rPr lang="zh-CN" altLang="en-US" dirty="0" smtClean="0"/>
              <a:t>年开始到</a:t>
            </a:r>
            <a:r>
              <a:rPr lang="en-US" altLang="zh-CN" dirty="0" smtClean="0"/>
              <a:t>2009</a:t>
            </a:r>
            <a:r>
              <a:rPr lang="zh-CN" altLang="en-US" dirty="0" smtClean="0"/>
              <a:t>年</a:t>
            </a:r>
            <a:r>
              <a:rPr lang="en-US" altLang="zh-CN" dirty="0" smtClean="0"/>
              <a:t>6</a:t>
            </a:r>
            <a:r>
              <a:rPr lang="zh-CN" altLang="en-US" dirty="0" smtClean="0"/>
              <a:t>月</a:t>
            </a:r>
            <a:r>
              <a:rPr lang="en-US" altLang="zh-CN" dirty="0" smtClean="0"/>
              <a:t>19</a:t>
            </a:r>
            <a:r>
              <a:rPr lang="zh-CN" altLang="en-US" dirty="0" smtClean="0"/>
              <a:t>日，共完成</a:t>
            </a:r>
            <a:r>
              <a:rPr lang="en-US" altLang="zh-CN" dirty="0" smtClean="0"/>
              <a:t>348</a:t>
            </a:r>
            <a:r>
              <a:rPr lang="zh-CN" altLang="en-US" dirty="0" smtClean="0"/>
              <a:t>股次定向增发，筹资</a:t>
            </a:r>
            <a:r>
              <a:rPr lang="en-US" altLang="zh-CN" dirty="0" smtClean="0"/>
              <a:t>6029.6</a:t>
            </a:r>
            <a:r>
              <a:rPr lang="zh-CN" altLang="en-US" dirty="0" smtClean="0"/>
              <a:t>亿元，平均增发价格</a:t>
            </a:r>
            <a:r>
              <a:rPr lang="en-US" altLang="zh-CN" dirty="0" smtClean="0"/>
              <a:t>12.34</a:t>
            </a:r>
            <a:r>
              <a:rPr lang="zh-CN" altLang="en-US" dirty="0" smtClean="0"/>
              <a:t>，平均折扣率</a:t>
            </a:r>
            <a:r>
              <a:rPr lang="en-US" altLang="zh-CN" dirty="0" smtClean="0"/>
              <a:t>28.3%</a:t>
            </a:r>
            <a:r>
              <a:rPr lang="zh-CN" altLang="en-US" dirty="0" smtClean="0"/>
              <a:t>。</a:t>
            </a:r>
            <a:endParaRPr lang="en-US" altLang="zh-CN" dirty="0" smtClean="0"/>
          </a:p>
          <a:p>
            <a:endParaRPr lang="en-US" altLang="zh-CN" dirty="0" smtClean="0"/>
          </a:p>
          <a:p>
            <a:endParaRPr lang="en-US" altLang="zh-CN" dirty="0" smtClean="0"/>
          </a:p>
          <a:p>
            <a:r>
              <a:rPr lang="zh-CN" altLang="en-US" dirty="0" smtClean="0"/>
              <a:t>截至</a:t>
            </a:r>
            <a:r>
              <a:rPr lang="en-US" altLang="zh-CN" dirty="0" smtClean="0"/>
              <a:t>5</a:t>
            </a:r>
            <a:r>
              <a:rPr lang="zh-CN" altLang="en-US" dirty="0" smtClean="0"/>
              <a:t>月</a:t>
            </a:r>
            <a:r>
              <a:rPr lang="en-US" altLang="zh-CN" dirty="0" smtClean="0"/>
              <a:t>20</a:t>
            </a:r>
            <a:r>
              <a:rPr lang="zh-CN" altLang="en-US" dirty="0" smtClean="0"/>
              <a:t>日，今年以来公布定向增发预案的上市公司逼近百家，增发募集现金的占大多数。</a:t>
            </a:r>
            <a:endParaRPr lang="en-US" altLang="zh-CN" dirty="0" smtClean="0"/>
          </a:p>
          <a:p>
            <a:r>
              <a:rPr lang="zh-CN" altLang="en-US" dirty="0" smtClean="0"/>
              <a:t>上市公司大股东或者实际控制人参与认购的意愿低。</a:t>
            </a:r>
            <a:endParaRPr lang="en-US" altLang="zh-CN" dirty="0" smtClean="0"/>
          </a:p>
          <a:p>
            <a:endParaRPr lang="en-US" altLang="zh-CN" dirty="0" smtClean="0"/>
          </a:p>
          <a:p>
            <a:endParaRPr lang="en-US" altLang="zh-CN" dirty="0" smtClean="0"/>
          </a:p>
          <a:p>
            <a:r>
              <a:rPr lang="zh-CN" altLang="en-US" dirty="0" smtClean="0"/>
              <a:t>大部分的增发从董事会决议日到上市公告日需要半年以上的时间，平均则需要</a:t>
            </a:r>
            <a:r>
              <a:rPr lang="en-US" dirty="0" smtClean="0"/>
              <a:t>9</a:t>
            </a:r>
            <a:r>
              <a:rPr lang="zh-CN" altLang="en-US" dirty="0" smtClean="0"/>
              <a:t>个月。</a:t>
            </a:r>
            <a:endParaRPr lang="zh-CN" altLang="en-US" dirty="0"/>
          </a:p>
        </p:txBody>
      </p:sp>
      <p:graphicFrame>
        <p:nvGraphicFramePr>
          <p:cNvPr id="5" name="图表 4"/>
          <p:cNvGraphicFramePr/>
          <p:nvPr/>
        </p:nvGraphicFramePr>
        <p:xfrm>
          <a:off x="4857752" y="3496461"/>
          <a:ext cx="3714776" cy="22145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表格 5"/>
          <p:cNvGraphicFramePr>
            <a:graphicFrameLocks noGrp="1"/>
          </p:cNvGraphicFramePr>
          <p:nvPr/>
        </p:nvGraphicFramePr>
        <p:xfrm>
          <a:off x="4857752" y="1357298"/>
          <a:ext cx="3714774" cy="1857388"/>
        </p:xfrm>
        <a:graphic>
          <a:graphicData uri="http://schemas.openxmlformats.org/drawingml/2006/table">
            <a:tbl>
              <a:tblPr firstRow="1" bandRow="1">
                <a:tableStyleId>{5C22544A-7EE6-4342-B048-85BDC9FD1C3A}</a:tableStyleId>
              </a:tblPr>
              <a:tblGrid>
                <a:gridCol w="619129"/>
                <a:gridCol w="619129"/>
                <a:gridCol w="619129"/>
                <a:gridCol w="619129"/>
                <a:gridCol w="619129"/>
                <a:gridCol w="619129"/>
              </a:tblGrid>
              <a:tr h="464347">
                <a:tc>
                  <a:txBody>
                    <a:bodyPr/>
                    <a:lstStyle/>
                    <a:p>
                      <a:pPr algn="ctr" fontAlgn="ctr"/>
                      <a:r>
                        <a:rPr lang="zh-CN" altLang="en-US" sz="1400" b="1" i="0" u="none" strike="noStrike" dirty="0">
                          <a:solidFill>
                            <a:srgbClr val="FFFFFF"/>
                          </a:solidFill>
                          <a:latin typeface="Arial"/>
                        </a:rPr>
                        <a:t>　</a:t>
                      </a:r>
                    </a:p>
                  </a:txBody>
                  <a:tcPr marL="9525" marR="9525" marT="9525" marB="0" anchor="ctr"/>
                </a:tc>
                <a:tc>
                  <a:txBody>
                    <a:bodyPr/>
                    <a:lstStyle/>
                    <a:p>
                      <a:pPr algn="ctr" rtl="0" fontAlgn="ctr"/>
                      <a:r>
                        <a:rPr lang="en-US" altLang="zh-CN" sz="1400" b="1" i="0" u="none" strike="noStrike">
                          <a:solidFill>
                            <a:srgbClr val="FFFFFF"/>
                          </a:solidFill>
                          <a:latin typeface="Arial"/>
                        </a:rPr>
                        <a:t>2009</a:t>
                      </a:r>
                    </a:p>
                  </a:txBody>
                  <a:tcPr marL="9525" marR="9525" marT="9525" marB="0" anchor="ctr"/>
                </a:tc>
                <a:tc>
                  <a:txBody>
                    <a:bodyPr/>
                    <a:lstStyle/>
                    <a:p>
                      <a:pPr algn="ctr" rtl="0" fontAlgn="ctr"/>
                      <a:r>
                        <a:rPr lang="en-US" altLang="zh-CN" sz="1400" b="1" i="0" u="none" strike="noStrike">
                          <a:solidFill>
                            <a:srgbClr val="FFFFFF"/>
                          </a:solidFill>
                          <a:latin typeface="Arial"/>
                        </a:rPr>
                        <a:t>2008</a:t>
                      </a:r>
                    </a:p>
                  </a:txBody>
                  <a:tcPr marL="9525" marR="9525" marT="9525" marB="0" anchor="ctr"/>
                </a:tc>
                <a:tc>
                  <a:txBody>
                    <a:bodyPr/>
                    <a:lstStyle/>
                    <a:p>
                      <a:pPr algn="ctr" rtl="0" fontAlgn="ctr"/>
                      <a:r>
                        <a:rPr lang="en-US" altLang="zh-CN" sz="1400" b="1" i="0" u="none" strike="noStrike">
                          <a:solidFill>
                            <a:srgbClr val="FFFFFF"/>
                          </a:solidFill>
                          <a:latin typeface="Arial"/>
                        </a:rPr>
                        <a:t>2007</a:t>
                      </a:r>
                    </a:p>
                  </a:txBody>
                  <a:tcPr marL="9525" marR="9525" marT="9525" marB="0" anchor="ctr"/>
                </a:tc>
                <a:tc>
                  <a:txBody>
                    <a:bodyPr/>
                    <a:lstStyle/>
                    <a:p>
                      <a:pPr algn="ctr" rtl="0" fontAlgn="ctr"/>
                      <a:r>
                        <a:rPr lang="en-US" altLang="zh-CN" sz="1400" b="1" i="0" u="none" strike="noStrike">
                          <a:solidFill>
                            <a:srgbClr val="FFFFFF"/>
                          </a:solidFill>
                          <a:latin typeface="Arial"/>
                        </a:rPr>
                        <a:t>2006</a:t>
                      </a:r>
                    </a:p>
                  </a:txBody>
                  <a:tcPr marL="9525" marR="9525" marT="9525" marB="0" anchor="ctr"/>
                </a:tc>
                <a:tc>
                  <a:txBody>
                    <a:bodyPr/>
                    <a:lstStyle/>
                    <a:p>
                      <a:pPr algn="ctr" rtl="0" fontAlgn="ctr"/>
                      <a:r>
                        <a:rPr lang="zh-CN" altLang="en-US" sz="1400" b="1" i="0" u="none" strike="noStrike">
                          <a:solidFill>
                            <a:srgbClr val="FFFFFF"/>
                          </a:solidFill>
                          <a:latin typeface="楷体_GB2312"/>
                        </a:rPr>
                        <a:t>合计</a:t>
                      </a:r>
                      <a:r>
                        <a:rPr lang="zh-CN" altLang="en-US" sz="1400" b="1" i="0" u="none" strike="noStrike">
                          <a:solidFill>
                            <a:srgbClr val="FFFFFF"/>
                          </a:solidFill>
                          <a:latin typeface="Arial"/>
                        </a:rPr>
                        <a:t> </a:t>
                      </a:r>
                      <a:endParaRPr lang="zh-CN" altLang="en-US" sz="1400" b="1" i="0" u="none" strike="noStrike">
                        <a:solidFill>
                          <a:srgbClr val="FFFFFF"/>
                        </a:solidFill>
                        <a:latin typeface="楷体_GB2312"/>
                      </a:endParaRPr>
                    </a:p>
                  </a:txBody>
                  <a:tcPr marL="9525" marR="9525" marT="9525" marB="0" anchor="ctr"/>
                </a:tc>
              </a:tr>
              <a:tr h="464347">
                <a:tc>
                  <a:txBody>
                    <a:bodyPr/>
                    <a:lstStyle/>
                    <a:p>
                      <a:pPr algn="ctr" rtl="0" fontAlgn="ctr"/>
                      <a:r>
                        <a:rPr lang="zh-CN" altLang="en-US" sz="1400" b="0" i="0" u="none" strike="noStrike">
                          <a:solidFill>
                            <a:srgbClr val="000000"/>
                          </a:solidFill>
                          <a:latin typeface="楷体_GB2312"/>
                        </a:rPr>
                        <a:t>上证</a:t>
                      </a:r>
                      <a:r>
                        <a:rPr lang="en-US" sz="1400" b="0" i="0" u="none" strike="noStrike">
                          <a:solidFill>
                            <a:srgbClr val="000000"/>
                          </a:solidFill>
                          <a:latin typeface="Arial"/>
                        </a:rPr>
                        <a:t>A</a:t>
                      </a:r>
                      <a:r>
                        <a:rPr lang="zh-CN" altLang="en-US" sz="1400" b="0" i="0" u="none" strike="noStrike">
                          <a:solidFill>
                            <a:srgbClr val="000000"/>
                          </a:solidFill>
                          <a:latin typeface="楷体_GB2312"/>
                        </a:rPr>
                        <a:t>股</a:t>
                      </a:r>
                      <a:r>
                        <a:rPr lang="zh-CN" altLang="en-US" sz="1400" b="0" i="0" u="none" strike="noStrike">
                          <a:solidFill>
                            <a:srgbClr val="000000"/>
                          </a:solidFill>
                          <a:latin typeface="Arial"/>
                        </a:rPr>
                        <a:t> </a:t>
                      </a:r>
                      <a:endParaRPr lang="zh-CN" altLang="en-US" sz="1400" b="0" i="0" u="none" strike="noStrike">
                        <a:solidFill>
                          <a:srgbClr val="000000"/>
                        </a:solidFill>
                        <a:latin typeface="楷体_GB2312"/>
                      </a:endParaRPr>
                    </a:p>
                  </a:txBody>
                  <a:tcPr marL="9525" marR="9525" marT="9525" marB="0" anchor="ctr"/>
                </a:tc>
                <a:tc>
                  <a:txBody>
                    <a:bodyPr/>
                    <a:lstStyle/>
                    <a:p>
                      <a:pPr algn="ctr" fontAlgn="ctr"/>
                      <a:r>
                        <a:rPr lang="en-US" altLang="zh-CN" sz="1400" b="0" i="0" u="none" strike="noStrike">
                          <a:solidFill>
                            <a:srgbClr val="000000"/>
                          </a:solidFill>
                          <a:latin typeface="Arial"/>
                        </a:rPr>
                        <a:t>27</a:t>
                      </a:r>
                    </a:p>
                  </a:txBody>
                  <a:tcPr marL="9525" marR="9525" marT="9525" marB="0" anchor="ctr"/>
                </a:tc>
                <a:tc>
                  <a:txBody>
                    <a:bodyPr/>
                    <a:lstStyle/>
                    <a:p>
                      <a:pPr algn="ctr" fontAlgn="ctr"/>
                      <a:r>
                        <a:rPr lang="en-US" altLang="zh-CN" sz="1400" b="0" i="0" u="none" strike="noStrike">
                          <a:solidFill>
                            <a:srgbClr val="000000"/>
                          </a:solidFill>
                          <a:latin typeface="Arial"/>
                        </a:rPr>
                        <a:t>62</a:t>
                      </a:r>
                    </a:p>
                  </a:txBody>
                  <a:tcPr marL="9525" marR="9525" marT="9525" marB="0" anchor="ctr"/>
                </a:tc>
                <a:tc>
                  <a:txBody>
                    <a:bodyPr/>
                    <a:lstStyle/>
                    <a:p>
                      <a:pPr algn="ctr" rtl="0" fontAlgn="ctr"/>
                      <a:r>
                        <a:rPr lang="en-US" altLang="zh-CN" sz="1400" b="0" i="0" u="none" strike="noStrike">
                          <a:solidFill>
                            <a:srgbClr val="000000"/>
                          </a:solidFill>
                          <a:latin typeface="Arial"/>
                        </a:rPr>
                        <a:t>101</a:t>
                      </a:r>
                    </a:p>
                  </a:txBody>
                  <a:tcPr marL="9525" marR="9525" marT="9525" marB="0" anchor="ctr"/>
                </a:tc>
                <a:tc>
                  <a:txBody>
                    <a:bodyPr/>
                    <a:lstStyle/>
                    <a:p>
                      <a:pPr algn="ctr" rtl="0" fontAlgn="ctr"/>
                      <a:r>
                        <a:rPr lang="en-US" altLang="zh-CN" sz="1400" b="0" i="0" u="none" strike="noStrike">
                          <a:solidFill>
                            <a:srgbClr val="000000"/>
                          </a:solidFill>
                          <a:latin typeface="Arial"/>
                        </a:rPr>
                        <a:t>26</a:t>
                      </a:r>
                    </a:p>
                  </a:txBody>
                  <a:tcPr marL="9525" marR="9525" marT="9525" marB="0" anchor="ctr"/>
                </a:tc>
                <a:tc>
                  <a:txBody>
                    <a:bodyPr/>
                    <a:lstStyle/>
                    <a:p>
                      <a:pPr algn="ctr" fontAlgn="ctr"/>
                      <a:r>
                        <a:rPr lang="en-US" altLang="zh-CN" sz="1400" b="0" i="0" u="none" strike="noStrike">
                          <a:solidFill>
                            <a:srgbClr val="000000"/>
                          </a:solidFill>
                          <a:latin typeface="Arial"/>
                        </a:rPr>
                        <a:t>216</a:t>
                      </a:r>
                    </a:p>
                  </a:txBody>
                  <a:tcPr marL="9525" marR="9525" marT="9525" marB="0" anchor="ctr"/>
                </a:tc>
              </a:tr>
              <a:tr h="464347">
                <a:tc>
                  <a:txBody>
                    <a:bodyPr/>
                    <a:lstStyle/>
                    <a:p>
                      <a:pPr algn="ctr" rtl="0" fontAlgn="ctr"/>
                      <a:r>
                        <a:rPr lang="zh-CN" altLang="en-US" sz="1400" b="0" i="0" u="none" strike="noStrike">
                          <a:solidFill>
                            <a:srgbClr val="000000"/>
                          </a:solidFill>
                          <a:latin typeface="楷体_GB2312"/>
                        </a:rPr>
                        <a:t>深圳</a:t>
                      </a:r>
                      <a:r>
                        <a:rPr lang="en-US" sz="1400" b="0" i="0" u="none" strike="noStrike">
                          <a:solidFill>
                            <a:srgbClr val="000000"/>
                          </a:solidFill>
                          <a:latin typeface="Arial"/>
                        </a:rPr>
                        <a:t>A</a:t>
                      </a:r>
                      <a:r>
                        <a:rPr lang="zh-CN" altLang="en-US" sz="1400" b="0" i="0" u="none" strike="noStrike">
                          <a:solidFill>
                            <a:srgbClr val="000000"/>
                          </a:solidFill>
                          <a:latin typeface="楷体_GB2312"/>
                        </a:rPr>
                        <a:t>股</a:t>
                      </a:r>
                      <a:r>
                        <a:rPr lang="zh-CN" altLang="en-US" sz="1400" b="0" i="0" u="none" strike="noStrike">
                          <a:solidFill>
                            <a:srgbClr val="000000"/>
                          </a:solidFill>
                          <a:latin typeface="Arial"/>
                        </a:rPr>
                        <a:t> </a:t>
                      </a:r>
                      <a:endParaRPr lang="zh-CN" altLang="en-US" sz="1400" b="0" i="0" u="none" strike="noStrike">
                        <a:solidFill>
                          <a:srgbClr val="000000"/>
                        </a:solidFill>
                        <a:latin typeface="楷体_GB2312"/>
                      </a:endParaRPr>
                    </a:p>
                  </a:txBody>
                  <a:tcPr marL="9525" marR="9525" marT="9525" marB="0" anchor="ctr"/>
                </a:tc>
                <a:tc>
                  <a:txBody>
                    <a:bodyPr/>
                    <a:lstStyle/>
                    <a:p>
                      <a:pPr algn="ctr" fontAlgn="ctr"/>
                      <a:r>
                        <a:rPr lang="en-US" altLang="zh-CN" sz="1400" b="0" i="0" u="none" strike="noStrike">
                          <a:solidFill>
                            <a:srgbClr val="000000"/>
                          </a:solidFill>
                          <a:latin typeface="Arial"/>
                        </a:rPr>
                        <a:t>16</a:t>
                      </a:r>
                    </a:p>
                  </a:txBody>
                  <a:tcPr marL="9525" marR="9525" marT="9525" marB="0" anchor="ctr"/>
                </a:tc>
                <a:tc>
                  <a:txBody>
                    <a:bodyPr/>
                    <a:lstStyle/>
                    <a:p>
                      <a:pPr algn="ctr" fontAlgn="ctr"/>
                      <a:r>
                        <a:rPr lang="en-US" altLang="zh-CN" sz="1400" b="0" i="0" u="none" strike="noStrike">
                          <a:solidFill>
                            <a:srgbClr val="000000"/>
                          </a:solidFill>
                          <a:latin typeface="Arial"/>
                        </a:rPr>
                        <a:t>46</a:t>
                      </a:r>
                    </a:p>
                  </a:txBody>
                  <a:tcPr marL="9525" marR="9525" marT="9525" marB="0" anchor="ctr"/>
                </a:tc>
                <a:tc>
                  <a:txBody>
                    <a:bodyPr/>
                    <a:lstStyle/>
                    <a:p>
                      <a:pPr algn="ctr" rtl="0" fontAlgn="ctr"/>
                      <a:r>
                        <a:rPr lang="en-US" altLang="zh-CN" sz="1400" b="0" i="0" u="none" strike="noStrike">
                          <a:solidFill>
                            <a:srgbClr val="000000"/>
                          </a:solidFill>
                          <a:latin typeface="Arial"/>
                        </a:rPr>
                        <a:t>46</a:t>
                      </a:r>
                    </a:p>
                  </a:txBody>
                  <a:tcPr marL="9525" marR="9525" marT="9525" marB="0" anchor="ctr"/>
                </a:tc>
                <a:tc>
                  <a:txBody>
                    <a:bodyPr/>
                    <a:lstStyle/>
                    <a:p>
                      <a:pPr algn="ctr" rtl="0" fontAlgn="ctr"/>
                      <a:r>
                        <a:rPr lang="en-US" altLang="zh-CN" sz="1400" b="0" i="0" u="none" strike="noStrike">
                          <a:solidFill>
                            <a:srgbClr val="000000"/>
                          </a:solidFill>
                          <a:latin typeface="Arial"/>
                        </a:rPr>
                        <a:t>24</a:t>
                      </a:r>
                    </a:p>
                  </a:txBody>
                  <a:tcPr marL="9525" marR="9525" marT="9525" marB="0" anchor="ctr"/>
                </a:tc>
                <a:tc>
                  <a:txBody>
                    <a:bodyPr/>
                    <a:lstStyle/>
                    <a:p>
                      <a:pPr algn="ctr" fontAlgn="ctr"/>
                      <a:r>
                        <a:rPr lang="en-US" altLang="zh-CN" sz="1400" b="0" i="0" u="none" strike="noStrike" dirty="0">
                          <a:solidFill>
                            <a:srgbClr val="000000"/>
                          </a:solidFill>
                          <a:latin typeface="Arial"/>
                        </a:rPr>
                        <a:t>132</a:t>
                      </a:r>
                    </a:p>
                  </a:txBody>
                  <a:tcPr marL="9525" marR="9525" marT="9525" marB="0" anchor="ctr"/>
                </a:tc>
              </a:tr>
              <a:tr h="464347">
                <a:tc>
                  <a:txBody>
                    <a:bodyPr/>
                    <a:lstStyle/>
                    <a:p>
                      <a:pPr algn="ctr" rtl="0" fontAlgn="ctr"/>
                      <a:r>
                        <a:rPr lang="zh-CN" altLang="en-US" sz="1400" b="0" i="0" u="none" strike="noStrike" dirty="0">
                          <a:solidFill>
                            <a:srgbClr val="000000"/>
                          </a:solidFill>
                          <a:latin typeface="楷体_GB2312"/>
                        </a:rPr>
                        <a:t>合计</a:t>
                      </a:r>
                      <a:r>
                        <a:rPr lang="zh-CN" altLang="en-US" sz="1400" b="0" i="0" u="none" strike="noStrike" dirty="0">
                          <a:solidFill>
                            <a:srgbClr val="000000"/>
                          </a:solidFill>
                          <a:latin typeface="Arial"/>
                        </a:rPr>
                        <a:t> </a:t>
                      </a:r>
                      <a:endParaRPr lang="zh-CN" altLang="en-US" sz="1400" b="0" i="0" u="none" strike="noStrike" dirty="0">
                        <a:solidFill>
                          <a:srgbClr val="000000"/>
                        </a:solidFill>
                        <a:latin typeface="楷体_GB2312"/>
                      </a:endParaRPr>
                    </a:p>
                  </a:txBody>
                  <a:tcPr marL="9525" marR="9525" marT="9525" marB="0" anchor="ctr"/>
                </a:tc>
                <a:tc>
                  <a:txBody>
                    <a:bodyPr/>
                    <a:lstStyle/>
                    <a:p>
                      <a:pPr algn="ctr" rtl="0" fontAlgn="ctr"/>
                      <a:r>
                        <a:rPr lang="en-US" altLang="zh-CN" sz="1400" b="1" i="0" u="none" strike="noStrike">
                          <a:solidFill>
                            <a:srgbClr val="000000"/>
                          </a:solidFill>
                          <a:latin typeface="Arial"/>
                        </a:rPr>
                        <a:t>43</a:t>
                      </a:r>
                    </a:p>
                  </a:txBody>
                  <a:tcPr marL="9525" marR="9525" marT="9525" marB="0" anchor="ctr"/>
                </a:tc>
                <a:tc>
                  <a:txBody>
                    <a:bodyPr/>
                    <a:lstStyle/>
                    <a:p>
                      <a:pPr algn="ctr" rtl="0" fontAlgn="ctr"/>
                      <a:r>
                        <a:rPr lang="en-US" altLang="zh-CN" sz="1400" b="1" i="0" u="none" strike="noStrike">
                          <a:solidFill>
                            <a:srgbClr val="000000"/>
                          </a:solidFill>
                          <a:latin typeface="Arial"/>
                        </a:rPr>
                        <a:t>108</a:t>
                      </a:r>
                    </a:p>
                  </a:txBody>
                  <a:tcPr marL="9525" marR="9525" marT="9525" marB="0" anchor="ctr"/>
                </a:tc>
                <a:tc>
                  <a:txBody>
                    <a:bodyPr/>
                    <a:lstStyle/>
                    <a:p>
                      <a:pPr algn="ctr" rtl="0" fontAlgn="ctr"/>
                      <a:r>
                        <a:rPr lang="en-US" altLang="zh-CN" sz="1400" b="1" i="0" u="none" strike="noStrike">
                          <a:solidFill>
                            <a:srgbClr val="000000"/>
                          </a:solidFill>
                          <a:latin typeface="Arial"/>
                        </a:rPr>
                        <a:t>147</a:t>
                      </a:r>
                    </a:p>
                  </a:txBody>
                  <a:tcPr marL="9525" marR="9525" marT="9525" marB="0" anchor="ctr"/>
                </a:tc>
                <a:tc>
                  <a:txBody>
                    <a:bodyPr/>
                    <a:lstStyle/>
                    <a:p>
                      <a:pPr algn="ctr" rtl="0" fontAlgn="ctr"/>
                      <a:r>
                        <a:rPr lang="en-US" altLang="zh-CN" sz="1400" b="1" i="0" u="none" strike="noStrike" dirty="0">
                          <a:solidFill>
                            <a:srgbClr val="000000"/>
                          </a:solidFill>
                          <a:latin typeface="Arial"/>
                        </a:rPr>
                        <a:t>50</a:t>
                      </a:r>
                    </a:p>
                  </a:txBody>
                  <a:tcPr marL="9525" marR="9525" marT="9525" marB="0" anchor="ctr"/>
                </a:tc>
                <a:tc>
                  <a:txBody>
                    <a:bodyPr/>
                    <a:lstStyle/>
                    <a:p>
                      <a:pPr algn="ctr" fontAlgn="ctr"/>
                      <a:r>
                        <a:rPr lang="en-US" altLang="zh-CN" sz="1400" b="1" i="0" u="none" strike="noStrike" dirty="0">
                          <a:solidFill>
                            <a:srgbClr val="000000"/>
                          </a:solidFill>
                          <a:latin typeface="Arial"/>
                        </a:rPr>
                        <a:t>348</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大股东参与的定向增发价格更少市场性</a:t>
            </a:r>
            <a:endParaRPr lang="zh-CN" altLang="en-US" dirty="0"/>
          </a:p>
        </p:txBody>
      </p:sp>
      <p:sp>
        <p:nvSpPr>
          <p:cNvPr id="3" name="内容占位符 2"/>
          <p:cNvSpPr>
            <a:spLocks noGrp="1"/>
          </p:cNvSpPr>
          <p:nvPr>
            <p:ph idx="1"/>
          </p:nvPr>
        </p:nvSpPr>
        <p:spPr>
          <a:xfrm>
            <a:off x="492170" y="1293722"/>
            <a:ext cx="3936954" cy="2063840"/>
          </a:xfrm>
        </p:spPr>
        <p:style>
          <a:lnRef idx="2">
            <a:schemeClr val="accent1"/>
          </a:lnRef>
          <a:fillRef idx="1">
            <a:schemeClr val="lt1"/>
          </a:fillRef>
          <a:effectRef idx="0">
            <a:schemeClr val="accent1"/>
          </a:effectRef>
          <a:fontRef idx="minor">
            <a:schemeClr val="dk1"/>
          </a:fontRef>
        </p:style>
        <p:txBody>
          <a:bodyPr/>
          <a:lstStyle/>
          <a:p>
            <a:pPr lvl="0"/>
            <a:r>
              <a:rPr lang="zh-CN" altLang="en-US" dirty="0" smtClean="0"/>
              <a:t>对大股东进行定向增发往往在董事会公告日就已经确定，其价格确定后，大股东对于实际折扣率并不敏感。注意在</a:t>
            </a:r>
            <a:r>
              <a:rPr lang="en-US" dirty="0" smtClean="0"/>
              <a:t>2009</a:t>
            </a:r>
            <a:r>
              <a:rPr lang="zh-CN" altLang="en-US" dirty="0" smtClean="0"/>
              <a:t>年，有好几家公司的发行价低于当时实际股价，但也得以发出。</a:t>
            </a:r>
            <a:endParaRPr lang="en-US" altLang="zh-CN" dirty="0" smtClean="0"/>
          </a:p>
          <a:p>
            <a:pPr lvl="0"/>
            <a:r>
              <a:rPr lang="zh-CN" altLang="en-US" dirty="0" smtClean="0"/>
              <a:t>重点关注面向机构投资者现金认购的增发。</a:t>
            </a:r>
            <a:endParaRPr lang="zh-CN" altLang="en-US" dirty="0"/>
          </a:p>
        </p:txBody>
      </p:sp>
      <p:graphicFrame>
        <p:nvGraphicFramePr>
          <p:cNvPr id="4" name="图表 3"/>
          <p:cNvGraphicFramePr/>
          <p:nvPr/>
        </p:nvGraphicFramePr>
        <p:xfrm>
          <a:off x="500034" y="3500438"/>
          <a:ext cx="3929090"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4572000" y="3500438"/>
          <a:ext cx="4071966" cy="2357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内容占位符 3"/>
          <p:cNvGraphicFramePr>
            <a:graphicFrameLocks/>
          </p:cNvGraphicFramePr>
          <p:nvPr/>
        </p:nvGraphicFramePr>
        <p:xfrm>
          <a:off x="4571999" y="1293813"/>
          <a:ext cx="4098925" cy="206374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年禁售期</a:t>
            </a:r>
            <a:endParaRPr lang="zh-CN" altLang="en-US" dirty="0"/>
          </a:p>
        </p:txBody>
      </p:sp>
      <p:graphicFrame>
        <p:nvGraphicFramePr>
          <p:cNvPr id="4" name="图表 3"/>
          <p:cNvGraphicFramePr>
            <a:graphicFrameLocks/>
          </p:cNvGraphicFramePr>
          <p:nvPr/>
        </p:nvGraphicFramePr>
        <p:xfrm>
          <a:off x="4214810" y="1357298"/>
          <a:ext cx="4400550" cy="264795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462326" y="1357298"/>
            <a:ext cx="3357586"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buFont typeface="Arial" pitchFamily="34" charset="0"/>
              <a:buChar char="•"/>
            </a:pPr>
            <a:r>
              <a:rPr lang="zh-CN" altLang="en-US" dirty="0" smtClean="0"/>
              <a:t>上市日期从</a:t>
            </a:r>
            <a:r>
              <a:rPr lang="en-US" dirty="0" smtClean="0"/>
              <a:t>2008</a:t>
            </a:r>
            <a:r>
              <a:rPr lang="zh-CN" altLang="en-US" dirty="0" smtClean="0"/>
              <a:t>年到</a:t>
            </a:r>
            <a:r>
              <a:rPr lang="en-US" dirty="0" smtClean="0"/>
              <a:t>2009</a:t>
            </a:r>
            <a:r>
              <a:rPr lang="zh-CN" altLang="en-US" dirty="0" smtClean="0"/>
              <a:t>年</a:t>
            </a:r>
            <a:r>
              <a:rPr lang="en-US" dirty="0" smtClean="0"/>
              <a:t>6</a:t>
            </a:r>
            <a:r>
              <a:rPr lang="zh-CN" altLang="en-US" dirty="0" smtClean="0"/>
              <a:t>月</a:t>
            </a:r>
            <a:r>
              <a:rPr lang="en-US" dirty="0" smtClean="0"/>
              <a:t>18</a:t>
            </a:r>
            <a:r>
              <a:rPr lang="zh-CN" altLang="en-US" dirty="0" smtClean="0"/>
              <a:t>日。</a:t>
            </a:r>
          </a:p>
          <a:p>
            <a:pPr marL="342900" lvl="0" indent="-342900">
              <a:buFont typeface="Arial" pitchFamily="34" charset="0"/>
              <a:buChar char="•"/>
            </a:pPr>
            <a:r>
              <a:rPr lang="zh-CN" altLang="en-US" dirty="0" smtClean="0"/>
              <a:t>禁售期为</a:t>
            </a:r>
            <a:r>
              <a:rPr lang="en-US" dirty="0" smtClean="0"/>
              <a:t>1</a:t>
            </a:r>
            <a:r>
              <a:rPr lang="zh-CN" altLang="en-US" dirty="0" smtClean="0"/>
              <a:t>年。</a:t>
            </a:r>
          </a:p>
          <a:p>
            <a:pPr marL="342900" lvl="0" indent="-342900">
              <a:buFont typeface="Arial" pitchFamily="34" charset="0"/>
              <a:buChar char="•"/>
            </a:pPr>
            <a:r>
              <a:rPr lang="zh-CN" altLang="en-US" dirty="0" smtClean="0"/>
              <a:t>非整体上市，发行对象中无大股东和大股东关联方。</a:t>
            </a:r>
          </a:p>
          <a:p>
            <a:pPr marL="342900" lvl="0" indent="-342900">
              <a:buFont typeface="Arial" pitchFamily="34" charset="0"/>
              <a:buChar char="•"/>
            </a:pPr>
            <a:r>
              <a:rPr lang="zh-CN" altLang="en-US" dirty="0" smtClean="0"/>
              <a:t>波动率小于</a:t>
            </a:r>
            <a:r>
              <a:rPr lang="en-US" altLang="zh-CN" dirty="0" smtClean="0"/>
              <a:t>1</a:t>
            </a:r>
            <a:r>
              <a:rPr lang="zh-CN" altLang="en-US" dirty="0" smtClean="0"/>
              <a:t>。</a:t>
            </a:r>
            <a:endParaRPr lang="zh-CN" altLang="en-US" dirty="0"/>
          </a:p>
        </p:txBody>
      </p:sp>
      <p:sp>
        <p:nvSpPr>
          <p:cNvPr id="6" name="TextBox 5"/>
          <p:cNvSpPr txBox="1"/>
          <p:nvPr/>
        </p:nvSpPr>
        <p:spPr>
          <a:xfrm>
            <a:off x="571472" y="4500570"/>
            <a:ext cx="792961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smtClean="0"/>
              <a:t>1.</a:t>
            </a:r>
            <a:r>
              <a:rPr lang="zh-CN" altLang="en-US" dirty="0" smtClean="0"/>
              <a:t> 上界成立。</a:t>
            </a:r>
            <a:endParaRPr lang="en-US" altLang="zh-CN" dirty="0" smtClean="0"/>
          </a:p>
          <a:p>
            <a:r>
              <a:rPr lang="en-US" altLang="zh-CN" dirty="0" smtClean="0"/>
              <a:t>2.</a:t>
            </a:r>
            <a:r>
              <a:rPr lang="zh-CN" altLang="en-US" dirty="0" smtClean="0"/>
              <a:t> 趋势成立</a:t>
            </a:r>
            <a:r>
              <a:rPr lang="en-US" altLang="zh-CN" dirty="0" smtClean="0"/>
              <a:t>*</a:t>
            </a:r>
            <a:r>
              <a:rPr lang="zh-CN" altLang="en-US" dirty="0" smtClean="0"/>
              <a:t>，回归</a:t>
            </a:r>
            <a:r>
              <a:rPr lang="en-US" altLang="zh-CN" dirty="0" smtClean="0"/>
              <a:t>p</a:t>
            </a:r>
            <a:r>
              <a:rPr lang="zh-CN" altLang="en-US" dirty="0" smtClean="0"/>
              <a:t>值为</a:t>
            </a:r>
            <a:r>
              <a:rPr lang="en-US" dirty="0" smtClean="0"/>
              <a:t>0.0197</a:t>
            </a:r>
          </a:p>
          <a:p>
            <a:endParaRPr lang="en-US" altLang="zh-CN" dirty="0" smtClean="0"/>
          </a:p>
          <a:p>
            <a:pPr algn="ctr"/>
            <a:r>
              <a:rPr lang="zh-CN" altLang="en-US" dirty="0" smtClean="0"/>
              <a:t>实际折扣率</a:t>
            </a:r>
            <a:r>
              <a:rPr lang="en-US" dirty="0" smtClean="0"/>
              <a:t> = 0.8707</a:t>
            </a:r>
            <a:r>
              <a:rPr lang="en-US" altLang="zh-CN" dirty="0" smtClean="0"/>
              <a:t>×</a:t>
            </a:r>
            <a:r>
              <a:rPr lang="zh-CN" altLang="en-US" dirty="0" smtClean="0"/>
              <a:t>理论上界</a:t>
            </a:r>
            <a:r>
              <a:rPr lang="en-US" dirty="0" smtClean="0"/>
              <a:t> - 0.0454</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三年禁售期</a:t>
            </a:r>
            <a:endParaRPr lang="zh-CN" altLang="en-US" dirty="0"/>
          </a:p>
        </p:txBody>
      </p:sp>
      <p:sp>
        <p:nvSpPr>
          <p:cNvPr id="3" name="内容占位符 2"/>
          <p:cNvSpPr>
            <a:spLocks noGrp="1"/>
          </p:cNvSpPr>
          <p:nvPr>
            <p:ph idx="1"/>
          </p:nvPr>
        </p:nvSpPr>
        <p:spPr>
          <a:xfrm>
            <a:off x="473315" y="1357298"/>
            <a:ext cx="3312867" cy="1992403"/>
          </a:xfrm>
        </p:spPr>
        <p:style>
          <a:lnRef idx="2">
            <a:schemeClr val="accent1"/>
          </a:lnRef>
          <a:fillRef idx="1">
            <a:schemeClr val="lt1"/>
          </a:fillRef>
          <a:effectRef idx="0">
            <a:schemeClr val="accent1"/>
          </a:effectRef>
          <a:fontRef idx="minor">
            <a:schemeClr val="dk1"/>
          </a:fontRef>
        </p:style>
        <p:txBody>
          <a:bodyPr/>
          <a:lstStyle/>
          <a:p>
            <a:pPr marL="342900" lvl="0" indent="-342900">
              <a:buFont typeface="Wingdings" pitchFamily="2" charset="2"/>
              <a:buChar char="l"/>
            </a:pPr>
            <a:r>
              <a:rPr lang="zh-CN" altLang="en-US" dirty="0" smtClean="0"/>
              <a:t>上市日期从</a:t>
            </a:r>
            <a:r>
              <a:rPr lang="en-US" dirty="0" smtClean="0"/>
              <a:t>200</a:t>
            </a:r>
            <a:r>
              <a:rPr lang="en-US" altLang="zh-CN" dirty="0" smtClean="0"/>
              <a:t>6</a:t>
            </a:r>
            <a:r>
              <a:rPr lang="zh-CN" altLang="en-US" dirty="0" smtClean="0"/>
              <a:t>年到</a:t>
            </a:r>
            <a:r>
              <a:rPr lang="en-US" dirty="0" smtClean="0"/>
              <a:t>2009</a:t>
            </a:r>
            <a:r>
              <a:rPr lang="zh-CN" altLang="en-US" dirty="0" smtClean="0"/>
              <a:t>年</a:t>
            </a:r>
            <a:r>
              <a:rPr lang="en-US" dirty="0" smtClean="0"/>
              <a:t>6</a:t>
            </a:r>
            <a:r>
              <a:rPr lang="zh-CN" altLang="en-US" dirty="0" smtClean="0"/>
              <a:t>月</a:t>
            </a:r>
            <a:r>
              <a:rPr lang="en-US" dirty="0" smtClean="0"/>
              <a:t>18</a:t>
            </a:r>
            <a:r>
              <a:rPr lang="zh-CN" altLang="en-US" dirty="0" smtClean="0"/>
              <a:t>日。</a:t>
            </a:r>
          </a:p>
          <a:p>
            <a:pPr marL="342900" lvl="0" indent="-342900">
              <a:buFont typeface="Wingdings" pitchFamily="2" charset="2"/>
              <a:buChar char="l"/>
            </a:pPr>
            <a:r>
              <a:rPr lang="zh-CN" altLang="en-US" dirty="0" smtClean="0"/>
              <a:t>禁售期为</a:t>
            </a:r>
            <a:r>
              <a:rPr lang="en-US" altLang="zh-CN" dirty="0" smtClean="0"/>
              <a:t>3</a:t>
            </a:r>
            <a:r>
              <a:rPr lang="zh-CN" altLang="en-US" dirty="0" smtClean="0"/>
              <a:t>年。</a:t>
            </a:r>
          </a:p>
          <a:p>
            <a:pPr marL="342900" lvl="0" indent="-342900">
              <a:buFont typeface="Wingdings" pitchFamily="2" charset="2"/>
              <a:buChar char="l"/>
            </a:pPr>
            <a:r>
              <a:rPr lang="zh-CN" altLang="en-US" dirty="0" smtClean="0"/>
              <a:t>非整体上市，发行对象中无大股东和大股东关联方。</a:t>
            </a:r>
          </a:p>
          <a:p>
            <a:pPr marL="342900" lvl="0" indent="-342900">
              <a:buFont typeface="Wingdings" pitchFamily="2" charset="2"/>
              <a:buChar char="l"/>
            </a:pPr>
            <a:r>
              <a:rPr lang="zh-CN" altLang="en-US" dirty="0" smtClean="0"/>
              <a:t>波动率小于</a:t>
            </a:r>
            <a:r>
              <a:rPr lang="en-US" altLang="zh-CN" dirty="0" smtClean="0"/>
              <a:t>1</a:t>
            </a:r>
            <a:r>
              <a:rPr lang="zh-CN" altLang="en-US" dirty="0" smtClean="0"/>
              <a:t>。</a:t>
            </a:r>
          </a:p>
        </p:txBody>
      </p:sp>
      <p:pic>
        <p:nvPicPr>
          <p:cNvPr id="57346" name="图表 1"/>
          <p:cNvPicPr>
            <a:picLocks noChangeArrowheads="1"/>
          </p:cNvPicPr>
          <p:nvPr/>
        </p:nvPicPr>
        <p:blipFill>
          <a:blip r:embed="rId2"/>
          <a:srcRect/>
          <a:stretch>
            <a:fillRect/>
          </a:stretch>
        </p:blipFill>
        <p:spPr bwMode="auto">
          <a:xfrm>
            <a:off x="4071934" y="1357298"/>
            <a:ext cx="4589463" cy="2752725"/>
          </a:xfrm>
          <a:prstGeom prst="rect">
            <a:avLst/>
          </a:prstGeom>
          <a:noFill/>
          <a:ln w="9525">
            <a:noFill/>
            <a:miter lim="800000"/>
            <a:headEnd/>
            <a:tailEnd/>
          </a:ln>
        </p:spPr>
      </p:pic>
      <p:sp>
        <p:nvSpPr>
          <p:cNvPr id="5" name="TextBox 4"/>
          <p:cNvSpPr txBox="1"/>
          <p:nvPr/>
        </p:nvSpPr>
        <p:spPr>
          <a:xfrm>
            <a:off x="785786" y="4429132"/>
            <a:ext cx="785818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itchFamily="34" charset="0"/>
              <a:buChar char="•"/>
            </a:pPr>
            <a:r>
              <a:rPr lang="zh-CN" altLang="en-US" dirty="0" smtClean="0"/>
              <a:t>上界成立</a:t>
            </a:r>
            <a:endParaRPr lang="en-US" altLang="zh-CN" dirty="0" smtClean="0"/>
          </a:p>
          <a:p>
            <a:pPr marL="342900" indent="-342900">
              <a:buFont typeface="Arial" pitchFamily="34" charset="0"/>
              <a:buChar char="•"/>
            </a:pPr>
            <a:r>
              <a:rPr lang="zh-CN" altLang="en-US" dirty="0" smtClean="0"/>
              <a:t>上界与实际情况相差较大</a:t>
            </a:r>
            <a:endParaRPr lang="en-US" altLang="zh-CN" dirty="0" smtClean="0"/>
          </a:p>
          <a:p>
            <a:pPr marL="800100" lvl="1" indent="-342900">
              <a:buFont typeface="Arial" pitchFamily="34" charset="0"/>
              <a:buChar char="•"/>
            </a:pPr>
            <a:r>
              <a:rPr lang="zh-CN" altLang="en-US" dirty="0" smtClean="0"/>
              <a:t>三年期增发案例中购买者基本都有关联交易</a:t>
            </a:r>
            <a:endParaRPr lang="en-US" altLang="zh-CN" dirty="0" smtClean="0"/>
          </a:p>
          <a:p>
            <a:endParaRPr lang="en-US" altLang="zh-CN"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pPr lvl="1">
              <a:buNone/>
            </a:pPr>
            <a:r>
              <a:rPr lang="zh-CN" altLang="en-US" dirty="0" smtClean="0"/>
              <a:t>如何找出“理论折扣率”</a:t>
            </a:r>
            <a:endParaRPr lang="en-US" altLang="zh-CN" dirty="0" smtClean="0"/>
          </a:p>
          <a:p>
            <a:pPr lvl="1">
              <a:buNone/>
            </a:pPr>
            <a:r>
              <a:rPr lang="en-US" altLang="zh-CN" dirty="0" smtClean="0"/>
              <a:t>	</a:t>
            </a:r>
            <a:r>
              <a:rPr lang="zh-CN" altLang="en-US" dirty="0" smtClean="0"/>
              <a:t> “</a:t>
            </a:r>
            <a:r>
              <a:rPr lang="en-US" dirty="0" smtClean="0"/>
              <a:t>perfect market timing</a:t>
            </a:r>
            <a:r>
              <a:rPr lang="zh-CN" altLang="en-US" dirty="0" smtClean="0"/>
              <a:t> </a:t>
            </a:r>
            <a:r>
              <a:rPr lang="en-US" dirty="0" smtClean="0"/>
              <a:t>ability</a:t>
            </a:r>
            <a:r>
              <a:rPr lang="zh-CN" altLang="en-US" dirty="0" smtClean="0"/>
              <a:t>”</a:t>
            </a:r>
            <a:r>
              <a:rPr lang="en-US" altLang="zh-CN" dirty="0" smtClean="0"/>
              <a:t>is not</a:t>
            </a:r>
            <a:r>
              <a:rPr lang="zh-CN" altLang="en-US" dirty="0" smtClean="0"/>
              <a:t>“</a:t>
            </a:r>
            <a:r>
              <a:rPr lang="en-US" altLang="zh-CN" dirty="0" smtClean="0"/>
              <a:t>perfect</a:t>
            </a:r>
            <a:r>
              <a:rPr lang="zh-CN" altLang="en-US" dirty="0" smtClean="0"/>
              <a:t>”</a:t>
            </a:r>
            <a:r>
              <a:rPr lang="zh-CN" altLang="en-US" dirty="0" smtClean="0"/>
              <a:t>。</a:t>
            </a:r>
            <a:r>
              <a:rPr lang="zh-CN" altLang="en-US" dirty="0" smtClean="0"/>
              <a:t>如果</a:t>
            </a:r>
            <a:r>
              <a:rPr lang="zh-CN" altLang="en-US" dirty="0" smtClean="0"/>
              <a:t>加入一个因子，表示这种能力的度，可能更好地模拟“实际折扣率”。</a:t>
            </a:r>
            <a:endParaRPr lang="en-US" altLang="zh-CN" dirty="0" smtClean="0"/>
          </a:p>
          <a:p>
            <a:pPr lvl="1">
              <a:buNone/>
            </a:pPr>
            <a:r>
              <a:rPr lang="en-US" altLang="zh-CN" dirty="0" smtClean="0"/>
              <a:t>		</a:t>
            </a:r>
            <a:r>
              <a:rPr lang="zh-CN" altLang="en-US" dirty="0" smtClean="0"/>
              <a:t>实际折扣率推断出实际能力因子为 </a:t>
            </a:r>
            <a:r>
              <a:rPr lang="en-US" altLang="zh-CN" dirty="0" smtClean="0"/>
              <a:t>63%</a:t>
            </a:r>
          </a:p>
          <a:p>
            <a:pPr lvl="1">
              <a:buNone/>
            </a:pPr>
            <a:endParaRPr lang="en-US" altLang="zh-CN" dirty="0" smtClean="0"/>
          </a:p>
          <a:p>
            <a:pPr lvl="1">
              <a:buNone/>
            </a:pPr>
            <a:r>
              <a:rPr lang="zh-CN" altLang="en-US" dirty="0" smtClean="0"/>
              <a:t>实际操作中，大规模的二级市场购买行为会提高购买成本，所以有时候投资者也会接受折扣率稍低的增发股票。也就是说，在实际使用中，需要考虑二级市场本身的流动性因素。</a:t>
            </a:r>
            <a:endParaRPr lang="en-US" altLang="zh-CN" dirty="0" smtClean="0"/>
          </a:p>
          <a:p>
            <a:pPr lvl="1"/>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不流动性的各种情况</a:t>
            </a:r>
            <a:endParaRPr lang="zh-CN" altLang="en-US" dirty="0"/>
          </a:p>
        </p:txBody>
      </p:sp>
      <p:sp>
        <p:nvSpPr>
          <p:cNvPr id="3" name="内容占位符 2"/>
          <p:cNvSpPr>
            <a:spLocks noGrp="1"/>
          </p:cNvSpPr>
          <p:nvPr>
            <p:ph idx="1"/>
          </p:nvPr>
        </p:nvSpPr>
        <p:spPr>
          <a:xfrm>
            <a:off x="473315" y="1293720"/>
            <a:ext cx="4027247" cy="4564171"/>
          </a:xfrm>
        </p:spPr>
        <p:style>
          <a:lnRef idx="2">
            <a:schemeClr val="accent1"/>
          </a:lnRef>
          <a:fillRef idx="1">
            <a:schemeClr val="lt1"/>
          </a:fillRef>
          <a:effectRef idx="0">
            <a:schemeClr val="accent1"/>
          </a:effectRef>
          <a:fontRef idx="minor">
            <a:schemeClr val="dk1"/>
          </a:fontRef>
        </p:style>
        <p:txBody>
          <a:bodyPr/>
          <a:lstStyle/>
          <a:p>
            <a:pPr lvl="0"/>
            <a:r>
              <a:rPr lang="en-US" altLang="zh-CN" dirty="0" smtClean="0"/>
              <a:t>《</a:t>
            </a:r>
            <a:r>
              <a:rPr lang="zh-CN" altLang="en-US" dirty="0" smtClean="0"/>
              <a:t>上市公司证券发行管理办法</a:t>
            </a:r>
            <a:r>
              <a:rPr lang="en-US" altLang="zh-CN" dirty="0" smtClean="0"/>
              <a:t>》</a:t>
            </a:r>
            <a:r>
              <a:rPr lang="zh-CN" altLang="en-US" dirty="0" smtClean="0"/>
              <a:t>规定定向增发发行的股份自发行结束之日起，十二个月内不得转让；控股股东、实际控制人及其控制的企业认购的股份，三十六个月内不得转让</a:t>
            </a:r>
            <a:r>
              <a:rPr lang="en-US" dirty="0" smtClean="0"/>
              <a:t>(</a:t>
            </a:r>
            <a:r>
              <a:rPr lang="zh-CN" altLang="en-US" dirty="0" smtClean="0"/>
              <a:t>附录二</a:t>
            </a:r>
            <a:r>
              <a:rPr lang="en-US" dirty="0" smtClean="0"/>
              <a:t>)</a:t>
            </a:r>
            <a:r>
              <a:rPr lang="zh-CN" altLang="en-US" dirty="0" smtClean="0"/>
              <a:t>。</a:t>
            </a:r>
            <a:endParaRPr lang="en-US" altLang="zh-CN" dirty="0" smtClean="0"/>
          </a:p>
          <a:p>
            <a:pPr lvl="0"/>
            <a:endParaRPr lang="zh-CN" altLang="en-US" dirty="0" smtClean="0"/>
          </a:p>
          <a:p>
            <a:pPr lvl="0"/>
            <a:r>
              <a:rPr lang="zh-CN" altLang="en-US" dirty="0" smtClean="0"/>
              <a:t>有些</a:t>
            </a:r>
            <a:r>
              <a:rPr lang="en-US" dirty="0" smtClean="0"/>
              <a:t>IPO</a:t>
            </a:r>
            <a:r>
              <a:rPr lang="zh-CN" altLang="en-US" dirty="0" smtClean="0"/>
              <a:t>投资者，特别是战略投资者，他们往往被限制了在一定时间内不能买卖和转让股票。</a:t>
            </a:r>
          </a:p>
          <a:p>
            <a:pPr lvl="0"/>
            <a:r>
              <a:rPr lang="zh-CN" altLang="en-US" dirty="0" smtClean="0"/>
              <a:t>股权分置改革的实践中，国有股作为不流动性资产以向流通股股东支付对价为代价，使其可以在一定的时间期限后在市场上交易。</a:t>
            </a:r>
            <a:endParaRPr lang="en-US" altLang="zh-CN" dirty="0" smtClean="0"/>
          </a:p>
          <a:p>
            <a:pPr lvl="0"/>
            <a:r>
              <a:rPr lang="zh-CN" altLang="en-US" dirty="0" smtClean="0"/>
              <a:t>定期存款 </a:t>
            </a:r>
            <a:r>
              <a:rPr lang="en-US" altLang="zh-CN" dirty="0" err="1" smtClean="0"/>
              <a:t>vs</a:t>
            </a:r>
            <a:r>
              <a:rPr lang="zh-CN" altLang="en-US" dirty="0" smtClean="0"/>
              <a:t> 活期存款</a:t>
            </a:r>
          </a:p>
          <a:p>
            <a:r>
              <a:rPr lang="zh-CN" altLang="en-US" dirty="0" smtClean="0"/>
              <a:t>某些交易中，双方约定流动性一定期限内受限。</a:t>
            </a:r>
            <a:endParaRPr lang="zh-CN" altLang="en-US" dirty="0"/>
          </a:p>
        </p:txBody>
      </p:sp>
      <p:sp>
        <p:nvSpPr>
          <p:cNvPr id="4" name="TextBox 3"/>
          <p:cNvSpPr txBox="1"/>
          <p:nvPr/>
        </p:nvSpPr>
        <p:spPr>
          <a:xfrm>
            <a:off x="5143504" y="1928802"/>
            <a:ext cx="278608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t>大量实践表明，流动性是有价值的。不流动资产价格相对要低</a:t>
            </a:r>
            <a:endParaRPr lang="zh-CN" altLang="en-US" sz="2000" dirty="0"/>
          </a:p>
        </p:txBody>
      </p:sp>
      <p:sp>
        <p:nvSpPr>
          <p:cNvPr id="5" name="TextBox 4"/>
          <p:cNvSpPr txBox="1"/>
          <p:nvPr/>
        </p:nvSpPr>
        <p:spPr>
          <a:xfrm>
            <a:off x="5286380" y="3857628"/>
            <a:ext cx="264320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4800" dirty="0" smtClean="0"/>
              <a:t>低多少？</a:t>
            </a:r>
            <a:endParaRPr lang="zh-CN" altLang="en-US" sz="4800" dirty="0"/>
          </a:p>
        </p:txBody>
      </p:sp>
      <p:sp>
        <p:nvSpPr>
          <p:cNvPr id="6" name="下箭头 5"/>
          <p:cNvSpPr/>
          <p:nvPr/>
        </p:nvSpPr>
        <p:spPr bwMode="auto">
          <a:xfrm>
            <a:off x="6143636" y="3143248"/>
            <a:ext cx="857256" cy="571504"/>
          </a:xfrm>
          <a:prstGeom prst="downArrow">
            <a:avLst/>
          </a:prstGeom>
          <a:solidFill>
            <a:srgbClr val="003399"/>
          </a:solidFill>
          <a:ln w="9525" cap="flat" cmpd="sng" algn="ctr">
            <a:noFill/>
            <a:prstDash val="solid"/>
            <a:round/>
            <a:headEnd type="none" w="med" len="med"/>
            <a:tailEnd type="none" w="med" len="med"/>
          </a:ln>
          <a:effectLst/>
        </p:spPr>
        <p:txBody>
          <a:bodyPr vert="horz" wrap="square" lIns="105118" tIns="52559" rIns="105118" bIns="52559" numCol="1" rtlCol="0" anchor="ctr" anchorCtr="0" compatLnSpc="1">
            <a:prstTxWarp prst="textNoShape">
              <a:avLst/>
            </a:prstTxWarp>
          </a:bodyPr>
          <a:lstStyle/>
          <a:p>
            <a:pPr marL="0" marR="0" indent="0" algn="l" defTabSz="1050925"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bg1"/>
              </a:solidFill>
              <a:effectLst/>
              <a:latin typeface="Arial" pitchFamily="34"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pic>
        <p:nvPicPr>
          <p:cNvPr id="2050" name="图表 3"/>
          <p:cNvPicPr>
            <a:picLocks noChangeArrowheads="1"/>
          </p:cNvPicPr>
          <p:nvPr/>
        </p:nvPicPr>
        <p:blipFill>
          <a:blip r:embed="rId2"/>
          <a:srcRect/>
          <a:stretch>
            <a:fillRect/>
          </a:stretch>
        </p:blipFill>
        <p:spPr bwMode="auto">
          <a:xfrm>
            <a:off x="1928794" y="1500174"/>
            <a:ext cx="5143536" cy="3429024"/>
          </a:xfrm>
          <a:prstGeom prst="rect">
            <a:avLst/>
          </a:prstGeom>
          <a:noFill/>
          <a:ln w="9525">
            <a:noFill/>
            <a:miter lim="800000"/>
            <a:headEnd/>
            <a:tailEnd/>
          </a:ln>
        </p:spPr>
      </p:pic>
      <p:sp>
        <p:nvSpPr>
          <p:cNvPr id="5" name="矩形 4"/>
          <p:cNvSpPr/>
          <p:nvPr/>
        </p:nvSpPr>
        <p:spPr>
          <a:xfrm>
            <a:off x="500034" y="5357826"/>
            <a:ext cx="7667484" cy="369332"/>
          </a:xfrm>
          <a:prstGeom prst="rect">
            <a:avLst/>
          </a:prstGeom>
        </p:spPr>
        <p:txBody>
          <a:bodyPr wrap="none">
            <a:spAutoFit/>
          </a:bodyPr>
          <a:lstStyle/>
          <a:p>
            <a:r>
              <a:rPr lang="zh-CN" altLang="en-US" dirty="0" smtClean="0"/>
              <a:t>一年禁售期增发股票实证分析：实际折扣率</a:t>
            </a:r>
            <a:r>
              <a:rPr lang="en-US" dirty="0" smtClean="0"/>
              <a:t> = 0.8707</a:t>
            </a:r>
            <a:r>
              <a:rPr lang="en-US" altLang="zh-CN" dirty="0" smtClean="0"/>
              <a:t>×</a:t>
            </a:r>
            <a:r>
              <a:rPr lang="zh-CN" altLang="en-US" dirty="0" smtClean="0"/>
              <a:t>理论上界</a:t>
            </a:r>
            <a:r>
              <a:rPr lang="en-US" dirty="0" smtClean="0"/>
              <a:t> - 0.0454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历史模型</a:t>
            </a:r>
            <a:endParaRPr lang="zh-CN" altLang="en-US" dirty="0"/>
          </a:p>
        </p:txBody>
      </p:sp>
      <p:grpSp>
        <p:nvGrpSpPr>
          <p:cNvPr id="16" name="Group 29"/>
          <p:cNvGrpSpPr>
            <a:grpSpLocks/>
          </p:cNvGrpSpPr>
          <p:nvPr/>
        </p:nvGrpSpPr>
        <p:grpSpPr bwMode="auto">
          <a:xfrm>
            <a:off x="928662" y="2000240"/>
            <a:ext cx="7416800" cy="3402013"/>
            <a:chOff x="604" y="1285"/>
            <a:chExt cx="4672" cy="2143"/>
          </a:xfrm>
        </p:grpSpPr>
        <p:grpSp>
          <p:nvGrpSpPr>
            <p:cNvPr id="17" name="Group 28"/>
            <p:cNvGrpSpPr>
              <a:grpSpLocks/>
            </p:cNvGrpSpPr>
            <p:nvPr/>
          </p:nvGrpSpPr>
          <p:grpSpPr bwMode="auto">
            <a:xfrm>
              <a:off x="604" y="1321"/>
              <a:ext cx="4672" cy="2006"/>
              <a:chOff x="604" y="1321"/>
              <a:chExt cx="4672" cy="2006"/>
            </a:xfrm>
          </p:grpSpPr>
          <p:sp>
            <p:nvSpPr>
              <p:cNvPr id="38" name="AutoShape 2"/>
              <p:cNvSpPr>
                <a:spLocks noChangeArrowheads="1"/>
              </p:cNvSpPr>
              <p:nvPr/>
            </p:nvSpPr>
            <p:spPr bwMode="auto">
              <a:xfrm flipH="1">
                <a:off x="604" y="1321"/>
                <a:ext cx="2282" cy="2006"/>
              </a:xfrm>
              <a:prstGeom prst="roundRect">
                <a:avLst>
                  <a:gd name="adj" fmla="val 3250"/>
                </a:avLst>
              </a:prstGeom>
              <a:solidFill>
                <a:srgbClr val="B9E3FF"/>
              </a:solidFill>
              <a:ln w="9525">
                <a:solidFill>
                  <a:schemeClr val="bg1"/>
                </a:solidFill>
                <a:round/>
                <a:headEnd/>
                <a:tailEnd/>
              </a:ln>
              <a:effectLst>
                <a:outerShdw dist="81320" dir="2319588" algn="ctr" rotWithShape="0">
                  <a:srgbClr val="B2B2B2"/>
                </a:outerShdw>
              </a:effectLst>
            </p:spPr>
            <p:txBody>
              <a:bodyPr wrap="none" anchor="ctr"/>
              <a:lstStyle/>
              <a:p>
                <a:endParaRPr kumimoji="1" lang="zh-CN" altLang="en-US" sz="1400" b="0">
                  <a:ea typeface="楷体_GB2312" pitchFamily="49" charset="-122"/>
                </a:endParaRPr>
              </a:p>
            </p:txBody>
          </p:sp>
          <p:sp>
            <p:nvSpPr>
              <p:cNvPr id="39" name="AutoShape 3"/>
              <p:cNvSpPr>
                <a:spLocks noChangeArrowheads="1"/>
              </p:cNvSpPr>
              <p:nvPr/>
            </p:nvSpPr>
            <p:spPr bwMode="auto">
              <a:xfrm>
                <a:off x="3018" y="1321"/>
                <a:ext cx="2258" cy="2006"/>
              </a:xfrm>
              <a:prstGeom prst="roundRect">
                <a:avLst>
                  <a:gd name="adj" fmla="val 2829"/>
                </a:avLst>
              </a:prstGeom>
              <a:solidFill>
                <a:schemeClr val="bg1"/>
              </a:solidFill>
              <a:ln w="9525">
                <a:solidFill>
                  <a:srgbClr val="EAEAEA"/>
                </a:solidFill>
                <a:round/>
                <a:headEnd/>
                <a:tailEnd/>
              </a:ln>
              <a:effectLst>
                <a:outerShdw dist="81320" dir="2319588" algn="ctr" rotWithShape="0">
                  <a:srgbClr val="B2B2B2"/>
                </a:outerShdw>
              </a:effectLst>
            </p:spPr>
            <p:txBody>
              <a:bodyPr wrap="none" anchor="ctr"/>
              <a:lstStyle/>
              <a:p>
                <a:endParaRPr kumimoji="1" lang="zh-CN" altLang="en-US" sz="1400" b="0">
                  <a:ea typeface="楷体_GB2312" pitchFamily="49" charset="-122"/>
                </a:endParaRPr>
              </a:p>
            </p:txBody>
          </p:sp>
        </p:grpSp>
        <p:grpSp>
          <p:nvGrpSpPr>
            <p:cNvPr id="18" name="Group 4"/>
            <p:cNvGrpSpPr>
              <a:grpSpLocks/>
            </p:cNvGrpSpPr>
            <p:nvPr/>
          </p:nvGrpSpPr>
          <p:grpSpPr bwMode="auto">
            <a:xfrm>
              <a:off x="2742" y="1285"/>
              <a:ext cx="420" cy="2143"/>
              <a:chOff x="3724" y="2523"/>
              <a:chExt cx="336" cy="2089"/>
            </a:xfrm>
          </p:grpSpPr>
          <p:sp>
            <p:nvSpPr>
              <p:cNvPr id="28" name="AutoShape 5"/>
              <p:cNvSpPr>
                <a:spLocks noChangeArrowheads="1"/>
              </p:cNvSpPr>
              <p:nvPr/>
            </p:nvSpPr>
            <p:spPr bwMode="auto">
              <a:xfrm>
                <a:off x="3724" y="2523"/>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29" name="AutoShape 6"/>
              <p:cNvSpPr>
                <a:spLocks noChangeArrowheads="1"/>
              </p:cNvSpPr>
              <p:nvPr/>
            </p:nvSpPr>
            <p:spPr bwMode="auto">
              <a:xfrm>
                <a:off x="3724" y="2713"/>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0" name="AutoShape 7"/>
              <p:cNvSpPr>
                <a:spLocks noChangeArrowheads="1"/>
              </p:cNvSpPr>
              <p:nvPr/>
            </p:nvSpPr>
            <p:spPr bwMode="auto">
              <a:xfrm>
                <a:off x="3724" y="2905"/>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1" name="AutoShape 8"/>
              <p:cNvSpPr>
                <a:spLocks noChangeArrowheads="1"/>
              </p:cNvSpPr>
              <p:nvPr/>
            </p:nvSpPr>
            <p:spPr bwMode="auto">
              <a:xfrm>
                <a:off x="3724" y="3097"/>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2" name="AutoShape 9"/>
              <p:cNvSpPr>
                <a:spLocks noChangeArrowheads="1"/>
              </p:cNvSpPr>
              <p:nvPr/>
            </p:nvSpPr>
            <p:spPr bwMode="auto">
              <a:xfrm>
                <a:off x="3724" y="3289"/>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3" name="AutoShape 10"/>
              <p:cNvSpPr>
                <a:spLocks noChangeArrowheads="1"/>
              </p:cNvSpPr>
              <p:nvPr/>
            </p:nvSpPr>
            <p:spPr bwMode="auto">
              <a:xfrm>
                <a:off x="3724" y="3481"/>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4" name="AutoShape 11"/>
              <p:cNvSpPr>
                <a:spLocks noChangeArrowheads="1"/>
              </p:cNvSpPr>
              <p:nvPr/>
            </p:nvSpPr>
            <p:spPr bwMode="auto">
              <a:xfrm>
                <a:off x="3724" y="3673"/>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5" name="AutoShape 12"/>
              <p:cNvSpPr>
                <a:spLocks noChangeArrowheads="1"/>
              </p:cNvSpPr>
              <p:nvPr/>
            </p:nvSpPr>
            <p:spPr bwMode="auto">
              <a:xfrm>
                <a:off x="3724" y="3865"/>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6" name="AutoShape 13"/>
              <p:cNvSpPr>
                <a:spLocks noChangeArrowheads="1"/>
              </p:cNvSpPr>
              <p:nvPr/>
            </p:nvSpPr>
            <p:spPr bwMode="auto">
              <a:xfrm>
                <a:off x="3724" y="4057"/>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sp>
            <p:nvSpPr>
              <p:cNvPr id="37" name="AutoShape 14"/>
              <p:cNvSpPr>
                <a:spLocks noChangeArrowheads="1"/>
              </p:cNvSpPr>
              <p:nvPr/>
            </p:nvSpPr>
            <p:spPr bwMode="auto">
              <a:xfrm>
                <a:off x="3724" y="4249"/>
                <a:ext cx="336" cy="363"/>
              </a:xfrm>
              <a:custGeom>
                <a:avLst/>
                <a:gdLst>
                  <a:gd name="G0" fmla="+- 9094 0 0"/>
                  <a:gd name="G1" fmla="+- -11424285 0 0"/>
                  <a:gd name="G2" fmla="+- 0 0 -11424285"/>
                  <a:gd name="T0" fmla="*/ 0 256 1"/>
                  <a:gd name="T1" fmla="*/ 180 256 1"/>
                  <a:gd name="G3" fmla="+- -11424285 T0 T1"/>
                  <a:gd name="T2" fmla="*/ 0 256 1"/>
                  <a:gd name="T3" fmla="*/ 90 256 1"/>
                  <a:gd name="G4" fmla="+- -11424285 T2 T3"/>
                  <a:gd name="G5" fmla="*/ G4 2 1"/>
                  <a:gd name="T4" fmla="*/ 90 256 1"/>
                  <a:gd name="T5" fmla="*/ 0 256 1"/>
                  <a:gd name="G6" fmla="+- -11424285 T4 T5"/>
                  <a:gd name="G7" fmla="*/ G6 2 1"/>
                  <a:gd name="G8" fmla="abs -1142428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94"/>
                  <a:gd name="G18" fmla="*/ 9094 1 2"/>
                  <a:gd name="G19" fmla="+- G18 5400 0"/>
                  <a:gd name="G20" fmla="cos G19 -11424285"/>
                  <a:gd name="G21" fmla="sin G19 -11424285"/>
                  <a:gd name="G22" fmla="+- G20 10800 0"/>
                  <a:gd name="G23" fmla="+- G21 10800 0"/>
                  <a:gd name="G24" fmla="+- 10800 0 G20"/>
                  <a:gd name="G25" fmla="+- 9094 10800 0"/>
                  <a:gd name="G26" fmla="?: G9 G17 G25"/>
                  <a:gd name="G27" fmla="?: G9 0 21600"/>
                  <a:gd name="G28" fmla="cos 10800 -11424285"/>
                  <a:gd name="G29" fmla="sin 10800 -11424285"/>
                  <a:gd name="G30" fmla="sin 9094 -11424285"/>
                  <a:gd name="G31" fmla="+- G28 10800 0"/>
                  <a:gd name="G32" fmla="+- G29 10800 0"/>
                  <a:gd name="G33" fmla="+- G30 10800 0"/>
                  <a:gd name="G34" fmla="?: G4 0 G31"/>
                  <a:gd name="G35" fmla="?: -11424285 G34 0"/>
                  <a:gd name="G36" fmla="?: G6 G35 G31"/>
                  <a:gd name="G37" fmla="+- 21600 0 G36"/>
                  <a:gd name="G38" fmla="?: G4 0 G33"/>
                  <a:gd name="G39" fmla="?: -11424285 G38 G32"/>
                  <a:gd name="G40" fmla="?: G6 G39 0"/>
                  <a:gd name="G41" fmla="?: G4 G32 21600"/>
                  <a:gd name="G42" fmla="?: G6 G41 G33"/>
                  <a:gd name="T12" fmla="*/ 10800 w 21600"/>
                  <a:gd name="T13" fmla="*/ 0 h 21600"/>
                  <a:gd name="T14" fmla="*/ 901 w 21600"/>
                  <a:gd name="T15" fmla="*/ 9815 h 21600"/>
                  <a:gd name="T16" fmla="*/ 10800 w 21600"/>
                  <a:gd name="T17" fmla="*/ 1706 h 21600"/>
                  <a:gd name="T18" fmla="*/ 20699 w 21600"/>
                  <a:gd name="T19" fmla="*/ 981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750" y="9900"/>
                    </a:moveTo>
                    <a:cubicBezTo>
                      <a:pt x="2213" y="5249"/>
                      <a:pt x="6126" y="1705"/>
                      <a:pt x="10800" y="1706"/>
                    </a:cubicBezTo>
                    <a:cubicBezTo>
                      <a:pt x="15473" y="1706"/>
                      <a:pt x="19386" y="5249"/>
                      <a:pt x="19849" y="9900"/>
                    </a:cubicBezTo>
                    <a:lnTo>
                      <a:pt x="21546" y="9731"/>
                    </a:lnTo>
                    <a:cubicBezTo>
                      <a:pt x="20997" y="4207"/>
                      <a:pt x="16350" y="-1"/>
                      <a:pt x="10799" y="0"/>
                    </a:cubicBezTo>
                    <a:cubicBezTo>
                      <a:pt x="5249" y="0"/>
                      <a:pt x="602" y="4207"/>
                      <a:pt x="53" y="9731"/>
                    </a:cubicBezTo>
                    <a:close/>
                  </a:path>
                </a:pathLst>
              </a:custGeom>
              <a:gradFill rotWithShape="0">
                <a:gsLst>
                  <a:gs pos="0">
                    <a:srgbClr val="B2B2B2">
                      <a:gamma/>
                      <a:shade val="30588"/>
                      <a:invGamma/>
                    </a:srgbClr>
                  </a:gs>
                  <a:gs pos="50000">
                    <a:srgbClr val="B2B2B2"/>
                  </a:gs>
                  <a:gs pos="100000">
                    <a:srgbClr val="B2B2B2">
                      <a:gamma/>
                      <a:shade val="30588"/>
                      <a:invGamma/>
                    </a:srgbClr>
                  </a:gs>
                </a:gsLst>
                <a:lin ang="0" scaled="1"/>
              </a:gradFill>
              <a:ln w="9525">
                <a:solidFill>
                  <a:srgbClr val="B2B2B2"/>
                </a:solidFill>
                <a:miter lim="800000"/>
                <a:headEnd/>
                <a:tailEnd/>
              </a:ln>
              <a:effectLst/>
            </p:spPr>
            <p:txBody>
              <a:bodyPr wrap="none" anchor="ctr"/>
              <a:lstStyle/>
              <a:p>
                <a:endParaRPr lang="zh-CN" altLang="en-US"/>
              </a:p>
            </p:txBody>
          </p:sp>
        </p:grpSp>
        <p:sp>
          <p:nvSpPr>
            <p:cNvPr id="19" name="Line 15"/>
            <p:cNvSpPr>
              <a:spLocks noChangeShapeType="1"/>
            </p:cNvSpPr>
            <p:nvPr/>
          </p:nvSpPr>
          <p:spPr bwMode="auto">
            <a:xfrm>
              <a:off x="771" y="1684"/>
              <a:ext cx="1934" cy="2"/>
            </a:xfrm>
            <a:prstGeom prst="line">
              <a:avLst/>
            </a:prstGeom>
            <a:noFill/>
            <a:ln w="12700">
              <a:solidFill>
                <a:srgbClr val="003366"/>
              </a:solidFill>
              <a:prstDash val="dash"/>
              <a:round/>
              <a:headEnd/>
              <a:tailEnd/>
            </a:ln>
            <a:effectLst/>
          </p:spPr>
          <p:txBody>
            <a:bodyPr>
              <a:spAutoFit/>
            </a:bodyPr>
            <a:lstStyle/>
            <a:p>
              <a:endParaRPr lang="zh-CN" altLang="en-US"/>
            </a:p>
          </p:txBody>
        </p:sp>
        <p:sp>
          <p:nvSpPr>
            <p:cNvPr id="20" name="Line 16"/>
            <p:cNvSpPr>
              <a:spLocks noChangeShapeType="1"/>
            </p:cNvSpPr>
            <p:nvPr/>
          </p:nvSpPr>
          <p:spPr bwMode="auto">
            <a:xfrm>
              <a:off x="3198" y="1684"/>
              <a:ext cx="1934" cy="2"/>
            </a:xfrm>
            <a:prstGeom prst="line">
              <a:avLst/>
            </a:prstGeom>
            <a:noFill/>
            <a:ln w="12700">
              <a:solidFill>
                <a:srgbClr val="003366"/>
              </a:solidFill>
              <a:prstDash val="dash"/>
              <a:round/>
              <a:headEnd/>
              <a:tailEnd/>
            </a:ln>
            <a:effectLst/>
          </p:spPr>
          <p:txBody>
            <a:bodyPr>
              <a:spAutoFit/>
            </a:bodyPr>
            <a:lstStyle/>
            <a:p>
              <a:endParaRPr lang="zh-CN" altLang="en-US"/>
            </a:p>
          </p:txBody>
        </p:sp>
        <p:sp>
          <p:nvSpPr>
            <p:cNvPr id="21" name="Rectangle 17"/>
            <p:cNvSpPr>
              <a:spLocks noChangeArrowheads="1"/>
            </p:cNvSpPr>
            <p:nvPr/>
          </p:nvSpPr>
          <p:spPr bwMode="auto">
            <a:xfrm>
              <a:off x="809" y="1350"/>
              <a:ext cx="1396" cy="291"/>
            </a:xfrm>
            <a:prstGeom prst="rect">
              <a:avLst/>
            </a:prstGeom>
            <a:noFill/>
            <a:ln w="9525">
              <a:noFill/>
              <a:miter lim="800000"/>
              <a:headEnd/>
              <a:tailEnd/>
            </a:ln>
            <a:effectLst/>
          </p:spPr>
          <p:txBody>
            <a:bodyPr wrap="none">
              <a:spAutoFit/>
            </a:bodyPr>
            <a:lstStyle/>
            <a:p>
              <a:pPr>
                <a:spcBef>
                  <a:spcPct val="50000"/>
                </a:spcBef>
              </a:pPr>
              <a:r>
                <a:rPr lang="en-US" sz="2400" dirty="0" err="1" smtClean="0"/>
                <a:t>Longstaff</a:t>
              </a:r>
              <a:r>
                <a:rPr lang="zh-CN" altLang="en-US" sz="2400" dirty="0" smtClean="0"/>
                <a:t> </a:t>
              </a:r>
              <a:r>
                <a:rPr lang="en-US" altLang="zh-CN" sz="2400" dirty="0" smtClean="0"/>
                <a:t>1995</a:t>
              </a:r>
              <a:endParaRPr lang="zh-CN" altLang="en-US" sz="2400" b="0" dirty="0">
                <a:ea typeface="楷体_GB2312" pitchFamily="49" charset="-122"/>
              </a:endParaRPr>
            </a:p>
          </p:txBody>
        </p:sp>
        <p:sp>
          <p:nvSpPr>
            <p:cNvPr id="22" name="Rectangle 18"/>
            <p:cNvSpPr>
              <a:spLocks noChangeArrowheads="1"/>
            </p:cNvSpPr>
            <p:nvPr/>
          </p:nvSpPr>
          <p:spPr bwMode="auto">
            <a:xfrm>
              <a:off x="733" y="1714"/>
              <a:ext cx="1988" cy="446"/>
            </a:xfrm>
            <a:prstGeom prst="rect">
              <a:avLst/>
            </a:prstGeom>
            <a:noFill/>
            <a:ln w="9525">
              <a:noFill/>
              <a:miter lim="800000"/>
              <a:headEnd/>
              <a:tailEnd/>
            </a:ln>
            <a:effectLst/>
          </p:spPr>
          <p:txBody>
            <a:bodyPr>
              <a:spAutoFit/>
            </a:bodyPr>
            <a:lstStyle/>
            <a:p>
              <a:pPr algn="l">
                <a:buFont typeface="Wingdings" pitchFamily="2" charset="2"/>
                <a:buChar char="Ø"/>
              </a:pPr>
              <a:r>
                <a:rPr lang="zh-CN" altLang="en-US" sz="2000" b="0" dirty="0" smtClean="0">
                  <a:ea typeface="楷体_GB2312" pitchFamily="49" charset="-122"/>
                </a:rPr>
                <a:t> 禁售期</a:t>
              </a:r>
              <a:endParaRPr lang="en-US" altLang="zh-CN" sz="2000" b="0" dirty="0" smtClean="0">
                <a:ea typeface="楷体_GB2312" pitchFamily="49" charset="-122"/>
              </a:endParaRPr>
            </a:p>
            <a:p>
              <a:pPr algn="l">
                <a:buFont typeface="Wingdings" pitchFamily="2" charset="2"/>
                <a:buChar char="Ø"/>
              </a:pPr>
              <a:r>
                <a:rPr lang="zh-CN" altLang="en-US" sz="2000" dirty="0" smtClean="0">
                  <a:ea typeface="楷体_GB2312" pitchFamily="49" charset="-122"/>
                </a:rPr>
                <a:t> 波动率</a:t>
              </a:r>
              <a:endParaRPr lang="en-US" altLang="zh-CN" sz="2000" dirty="0" smtClean="0">
                <a:ea typeface="楷体_GB2312" pitchFamily="49" charset="-122"/>
              </a:endParaRPr>
            </a:p>
          </p:txBody>
        </p:sp>
        <p:sp>
          <p:nvSpPr>
            <p:cNvPr id="24" name="Rectangle 20"/>
            <p:cNvSpPr>
              <a:spLocks noChangeArrowheads="1"/>
            </p:cNvSpPr>
            <p:nvPr/>
          </p:nvSpPr>
          <p:spPr bwMode="auto">
            <a:xfrm>
              <a:off x="3197" y="1714"/>
              <a:ext cx="1946" cy="640"/>
            </a:xfrm>
            <a:prstGeom prst="rect">
              <a:avLst/>
            </a:prstGeom>
            <a:noFill/>
            <a:ln w="9525">
              <a:noFill/>
              <a:miter lim="800000"/>
              <a:headEnd/>
              <a:tailEnd/>
            </a:ln>
            <a:effectLst/>
          </p:spPr>
          <p:txBody>
            <a:bodyPr>
              <a:spAutoFit/>
            </a:bodyPr>
            <a:lstStyle/>
            <a:p>
              <a:pPr algn="l">
                <a:buFont typeface="Wingdings" pitchFamily="2" charset="2"/>
                <a:buChar char="Ø"/>
              </a:pPr>
              <a:r>
                <a:rPr lang="zh-CN" altLang="en-US" sz="2000" b="0" dirty="0" smtClean="0">
                  <a:ea typeface="楷体_GB2312" pitchFamily="49" charset="-122"/>
                </a:rPr>
                <a:t> 禁售期</a:t>
              </a:r>
              <a:endParaRPr lang="en-US" altLang="zh-CN" sz="2000" b="0" dirty="0" smtClean="0">
                <a:ea typeface="楷体_GB2312" pitchFamily="49" charset="-122"/>
              </a:endParaRPr>
            </a:p>
            <a:p>
              <a:pPr algn="l">
                <a:buFont typeface="Wingdings" pitchFamily="2" charset="2"/>
                <a:buChar char="Ø"/>
              </a:pPr>
              <a:r>
                <a:rPr lang="zh-CN" altLang="en-US" sz="2000" dirty="0" smtClean="0">
                  <a:ea typeface="楷体_GB2312" pitchFamily="49" charset="-122"/>
                </a:rPr>
                <a:t> 波动率</a:t>
              </a:r>
              <a:endParaRPr lang="en-US" altLang="zh-CN" sz="2000" dirty="0" smtClean="0">
                <a:ea typeface="楷体_GB2312" pitchFamily="49" charset="-122"/>
              </a:endParaRPr>
            </a:p>
            <a:p>
              <a:pPr algn="l">
                <a:buFont typeface="Wingdings" pitchFamily="2" charset="2"/>
                <a:buChar char="Ø"/>
              </a:pPr>
              <a:r>
                <a:rPr lang="zh-CN" altLang="en-US" sz="2000" b="0" dirty="0" smtClean="0">
                  <a:ea typeface="楷体_GB2312" pitchFamily="49" charset="-122"/>
                </a:rPr>
                <a:t> 资金占比</a:t>
              </a:r>
              <a:endParaRPr lang="en-US" altLang="zh-CN" sz="2000" b="0" dirty="0">
                <a:ea typeface="楷体_GB2312" pitchFamily="49" charset="-122"/>
              </a:endParaRPr>
            </a:p>
          </p:txBody>
        </p:sp>
      </p:grpSp>
      <p:sp>
        <p:nvSpPr>
          <p:cNvPr id="40" name="Rectangle 17"/>
          <p:cNvSpPr>
            <a:spLocks noChangeArrowheads="1"/>
          </p:cNvSpPr>
          <p:nvPr/>
        </p:nvSpPr>
        <p:spPr bwMode="auto">
          <a:xfrm>
            <a:off x="5286380" y="2143116"/>
            <a:ext cx="2216504" cy="461665"/>
          </a:xfrm>
          <a:prstGeom prst="rect">
            <a:avLst/>
          </a:prstGeom>
          <a:noFill/>
          <a:ln w="9525">
            <a:noFill/>
            <a:miter lim="800000"/>
            <a:headEnd/>
            <a:tailEnd/>
          </a:ln>
          <a:effectLst/>
        </p:spPr>
        <p:txBody>
          <a:bodyPr wrap="none">
            <a:spAutoFit/>
          </a:bodyPr>
          <a:lstStyle/>
          <a:p>
            <a:pPr>
              <a:spcBef>
                <a:spcPct val="50000"/>
              </a:spcBef>
            </a:pPr>
            <a:r>
              <a:rPr lang="en-US" sz="2400" dirty="0" err="1" smtClean="0"/>
              <a:t>Longstaff</a:t>
            </a:r>
            <a:r>
              <a:rPr lang="zh-CN" altLang="en-US" sz="2400" dirty="0" smtClean="0"/>
              <a:t> </a:t>
            </a:r>
            <a:r>
              <a:rPr lang="en-US" altLang="zh-CN" sz="2400" dirty="0" smtClean="0"/>
              <a:t>2001</a:t>
            </a:r>
            <a:endParaRPr lang="zh-CN" altLang="en-US" sz="2400" b="0" dirty="0">
              <a:ea typeface="楷体_GB2312" pitchFamily="49" charset="-122"/>
            </a:endParaRPr>
          </a:p>
        </p:txBody>
      </p:sp>
      <p:sp>
        <p:nvSpPr>
          <p:cNvPr id="44" name="Rectangle 18"/>
          <p:cNvSpPr>
            <a:spLocks noChangeArrowheads="1"/>
          </p:cNvSpPr>
          <p:nvPr/>
        </p:nvSpPr>
        <p:spPr bwMode="auto">
          <a:xfrm>
            <a:off x="1164412" y="4221173"/>
            <a:ext cx="3155950" cy="400110"/>
          </a:xfrm>
          <a:prstGeom prst="rect">
            <a:avLst/>
          </a:prstGeom>
          <a:noFill/>
          <a:ln w="9525">
            <a:noFill/>
            <a:miter lim="800000"/>
            <a:headEnd/>
            <a:tailEnd/>
          </a:ln>
          <a:effectLst/>
        </p:spPr>
        <p:txBody>
          <a:bodyPr>
            <a:spAutoFit/>
          </a:bodyPr>
          <a:lstStyle/>
          <a:p>
            <a:pPr algn="l">
              <a:buFont typeface="Wingdings" pitchFamily="2" charset="2"/>
              <a:buChar char="Ø"/>
            </a:pPr>
            <a:r>
              <a:rPr lang="zh-CN" altLang="en-US" sz="2000" dirty="0" smtClean="0">
                <a:ea typeface="楷体_GB2312" pitchFamily="49" charset="-122"/>
              </a:rPr>
              <a:t> 模型直观</a:t>
            </a:r>
            <a:endParaRPr lang="en-US" altLang="zh-CN" sz="2000" dirty="0" smtClean="0">
              <a:ea typeface="楷体_GB2312" pitchFamily="49" charset="-122"/>
            </a:endParaRPr>
          </a:p>
        </p:txBody>
      </p:sp>
      <p:sp>
        <p:nvSpPr>
          <p:cNvPr id="45" name="Rectangle 18"/>
          <p:cNvSpPr>
            <a:spLocks noChangeArrowheads="1"/>
          </p:cNvSpPr>
          <p:nvPr/>
        </p:nvSpPr>
        <p:spPr bwMode="auto">
          <a:xfrm>
            <a:off x="5072066" y="4214818"/>
            <a:ext cx="3155950" cy="1015663"/>
          </a:xfrm>
          <a:prstGeom prst="rect">
            <a:avLst/>
          </a:prstGeom>
          <a:noFill/>
          <a:ln w="9525">
            <a:noFill/>
            <a:miter lim="800000"/>
            <a:headEnd/>
            <a:tailEnd/>
          </a:ln>
          <a:effectLst/>
        </p:spPr>
        <p:txBody>
          <a:bodyPr>
            <a:spAutoFit/>
          </a:bodyPr>
          <a:lstStyle/>
          <a:p>
            <a:pPr algn="l">
              <a:buFont typeface="Wingdings" pitchFamily="2" charset="2"/>
              <a:buChar char="Ø"/>
            </a:pPr>
            <a:r>
              <a:rPr lang="zh-CN" altLang="en-US" sz="2000" dirty="0" smtClean="0">
                <a:ea typeface="楷体_GB2312" pitchFamily="49" charset="-122"/>
              </a:rPr>
              <a:t> 从投资者资产配置角度</a:t>
            </a:r>
            <a:endParaRPr lang="en-US" altLang="zh-CN" sz="2000" dirty="0" smtClean="0">
              <a:ea typeface="楷体_GB2312" pitchFamily="49" charset="-122"/>
            </a:endParaRPr>
          </a:p>
          <a:p>
            <a:pPr algn="l">
              <a:buFont typeface="Wingdings" pitchFamily="2" charset="2"/>
              <a:buChar char="Ø"/>
            </a:pPr>
            <a:r>
              <a:rPr lang="zh-CN" altLang="en-US" sz="2000" dirty="0" smtClean="0">
                <a:ea typeface="楷体_GB2312" pitchFamily="49" charset="-122"/>
              </a:rPr>
              <a:t> 模型复杂，参数估计困难</a:t>
            </a:r>
            <a:endParaRPr lang="en-US" altLang="zh-CN" sz="2000" dirty="0" smtClean="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a:t>
            </a:r>
            <a:endParaRPr lang="zh-CN" altLang="en-US" dirty="0"/>
          </a:p>
        </p:txBody>
      </p:sp>
      <p:sp>
        <p:nvSpPr>
          <p:cNvPr id="3" name="内容占位符 2"/>
          <p:cNvSpPr>
            <a:spLocks noGrp="1"/>
          </p:cNvSpPr>
          <p:nvPr>
            <p:ph idx="1"/>
          </p:nvPr>
        </p:nvSpPr>
        <p:spPr>
          <a:xfrm>
            <a:off x="428596" y="2143116"/>
            <a:ext cx="8170652" cy="3390733"/>
          </a:xfrm>
        </p:spPr>
        <p:txBody>
          <a:bodyPr/>
          <a:lstStyle/>
          <a:p>
            <a:r>
              <a:rPr lang="zh-CN" altLang="en-US" sz="1800" dirty="0" smtClean="0"/>
              <a:t>与条件完全一致的流动资产比较，不流动的资产将</a:t>
            </a:r>
            <a:endParaRPr lang="en-US" altLang="zh-CN" sz="1800" dirty="0" smtClean="0"/>
          </a:p>
          <a:p>
            <a:pPr lvl="1"/>
            <a:r>
              <a:rPr lang="zh-CN" altLang="en-US" dirty="0" smtClean="0"/>
              <a:t>丧失高位卖出的可能收益</a:t>
            </a:r>
            <a:endParaRPr lang="en-US" altLang="zh-CN" dirty="0" smtClean="0"/>
          </a:p>
          <a:p>
            <a:pPr lvl="1"/>
            <a:r>
              <a:rPr lang="zh-CN" altLang="en-US" dirty="0" smtClean="0"/>
              <a:t>放弃其它波动市场超额收益的投资机会（卖出后有再投资收益）</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en-US" altLang="zh-CN" dirty="0" smtClean="0"/>
          </a:p>
          <a:p>
            <a:pPr lvl="1"/>
            <a:endParaRPr lang="en-US" altLang="zh-CN" dirty="0" smtClean="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9" name="Rectangle 5"/>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2071670" y="3286124"/>
            <a:ext cx="5072098" cy="2767695"/>
            <a:chOff x="2143108" y="2428868"/>
            <a:chExt cx="5072098" cy="2767695"/>
          </a:xfrm>
        </p:grpSpPr>
        <p:graphicFrame>
          <p:nvGraphicFramePr>
            <p:cNvPr id="11" name="图表 10"/>
            <p:cNvGraphicFramePr/>
            <p:nvPr/>
          </p:nvGraphicFramePr>
          <p:xfrm>
            <a:off x="2285984" y="245336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椭圆形标注 9"/>
            <p:cNvSpPr/>
            <p:nvPr/>
          </p:nvSpPr>
          <p:spPr bwMode="auto">
            <a:xfrm>
              <a:off x="3677036" y="2481644"/>
              <a:ext cx="428628" cy="285752"/>
            </a:xfrm>
            <a:prstGeom prst="wedgeEllipseCallout">
              <a:avLst>
                <a:gd name="adj1" fmla="val -10477"/>
                <a:gd name="adj2" fmla="val 10288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05118" tIns="52559" rIns="105118" bIns="52559" numCol="1" rtlCol="0" anchor="ctr" anchorCtr="0" compatLnSpc="1">
              <a:prstTxWarp prst="textNoShape">
                <a:avLst/>
              </a:prstTxWarp>
            </a:bodyPr>
            <a:lstStyle/>
            <a:p>
              <a:pPr marL="0" marR="0" indent="0" algn="l" defTabSz="1050925"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30000" dirty="0" smtClean="0">
                <a:ln>
                  <a:noFill/>
                </a:ln>
                <a:solidFill>
                  <a:schemeClr val="tx1"/>
                </a:solidFill>
                <a:effectLst/>
                <a:latin typeface="Arial" pitchFamily="34" charset="0"/>
                <a:ea typeface="楷体_GB2312" pitchFamily="49" charset="-122"/>
              </a:endParaRPr>
            </a:p>
          </p:txBody>
        </p:sp>
        <p:sp>
          <p:nvSpPr>
            <p:cNvPr id="12" name="TextBox 11"/>
            <p:cNvSpPr txBox="1"/>
            <p:nvPr/>
          </p:nvSpPr>
          <p:spPr>
            <a:xfrm>
              <a:off x="3633975" y="2428868"/>
              <a:ext cx="642942" cy="369332"/>
            </a:xfrm>
            <a:prstGeom prst="rect">
              <a:avLst/>
            </a:prstGeom>
            <a:noFill/>
          </p:spPr>
          <p:txBody>
            <a:bodyPr wrap="square" rtlCol="0">
              <a:spAutoFit/>
            </a:bodyPr>
            <a:lstStyle/>
            <a:p>
              <a:r>
                <a:rPr lang="en-US" altLang="zh-CN" dirty="0" smtClean="0">
                  <a:latin typeface="cmmi10"/>
                </a:rPr>
                <a:t>M</a:t>
              </a:r>
              <a:r>
                <a:rPr lang="en-US" altLang="zh-CN" baseline="-25000" dirty="0" smtClean="0">
                  <a:latin typeface="cmmi10"/>
                </a:rPr>
                <a:t>T</a:t>
              </a:r>
              <a:endParaRPr lang="zh-CN" altLang="en-US" baseline="-25000" dirty="0">
                <a:latin typeface="cmmi10"/>
              </a:endParaRPr>
            </a:p>
          </p:txBody>
        </p:sp>
        <p:grpSp>
          <p:nvGrpSpPr>
            <p:cNvPr id="4" name="组合 13"/>
            <p:cNvGrpSpPr/>
            <p:nvPr/>
          </p:nvGrpSpPr>
          <p:grpSpPr>
            <a:xfrm>
              <a:off x="2143108" y="3208377"/>
              <a:ext cx="652369" cy="369332"/>
              <a:chOff x="3214678" y="3041006"/>
              <a:chExt cx="652369" cy="369332"/>
            </a:xfrm>
          </p:grpSpPr>
          <p:sp>
            <p:nvSpPr>
              <p:cNvPr id="15" name="椭圆形标注 14"/>
              <p:cNvSpPr/>
              <p:nvPr/>
            </p:nvSpPr>
            <p:spPr bwMode="auto">
              <a:xfrm>
                <a:off x="3214678" y="3071810"/>
                <a:ext cx="428628" cy="285752"/>
              </a:xfrm>
              <a:prstGeom prst="wedgeEllipseCallout">
                <a:avLst>
                  <a:gd name="adj1" fmla="val 11516"/>
                  <a:gd name="adj2" fmla="val 10618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05118" tIns="52559" rIns="105118" bIns="52559" numCol="1" rtlCol="0" anchor="ctr" anchorCtr="0" compatLnSpc="1">
                <a:prstTxWarp prst="textNoShape">
                  <a:avLst/>
                </a:prstTxWarp>
              </a:bodyPr>
              <a:lstStyle/>
              <a:p>
                <a:pPr marL="0" marR="0" indent="0" algn="l" defTabSz="1050925"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30000" dirty="0" smtClean="0">
                  <a:ln>
                    <a:noFill/>
                  </a:ln>
                  <a:solidFill>
                    <a:schemeClr val="tx1"/>
                  </a:solidFill>
                  <a:effectLst/>
                  <a:latin typeface="Arial" pitchFamily="34" charset="0"/>
                  <a:ea typeface="楷体_GB2312" pitchFamily="49" charset="-122"/>
                </a:endParaRPr>
              </a:p>
            </p:txBody>
          </p:sp>
          <p:sp>
            <p:nvSpPr>
              <p:cNvPr id="16" name="TextBox 15"/>
              <p:cNvSpPr txBox="1"/>
              <p:nvPr/>
            </p:nvSpPr>
            <p:spPr>
              <a:xfrm>
                <a:off x="3224105" y="3041006"/>
                <a:ext cx="642942" cy="369332"/>
              </a:xfrm>
              <a:prstGeom prst="rect">
                <a:avLst/>
              </a:prstGeom>
              <a:noFill/>
            </p:spPr>
            <p:txBody>
              <a:bodyPr wrap="square" rtlCol="0">
                <a:spAutoFit/>
              </a:bodyPr>
              <a:lstStyle/>
              <a:p>
                <a:r>
                  <a:rPr lang="en-US" altLang="zh-CN" dirty="0" smtClean="0">
                    <a:latin typeface="cmmi10"/>
                  </a:rPr>
                  <a:t>V</a:t>
                </a:r>
                <a:r>
                  <a:rPr lang="en-US" altLang="zh-CN" baseline="-25000" dirty="0" smtClean="0">
                    <a:latin typeface="cmmi10"/>
                  </a:rPr>
                  <a:t>0</a:t>
                </a:r>
                <a:endParaRPr lang="zh-CN" altLang="en-US" baseline="-25000" dirty="0">
                  <a:latin typeface="cmmi10"/>
                </a:endParaRPr>
              </a:p>
            </p:txBody>
          </p:sp>
        </p:grpSp>
        <p:grpSp>
          <p:nvGrpSpPr>
            <p:cNvPr id="5" name="组合 16"/>
            <p:cNvGrpSpPr/>
            <p:nvPr/>
          </p:nvGrpSpPr>
          <p:grpSpPr>
            <a:xfrm>
              <a:off x="6572264" y="3410050"/>
              <a:ext cx="642942" cy="369332"/>
              <a:chOff x="3214678" y="3028365"/>
              <a:chExt cx="642942" cy="369332"/>
            </a:xfrm>
          </p:grpSpPr>
          <p:sp>
            <p:nvSpPr>
              <p:cNvPr id="18" name="椭圆形标注 17"/>
              <p:cNvSpPr/>
              <p:nvPr/>
            </p:nvSpPr>
            <p:spPr bwMode="auto">
              <a:xfrm>
                <a:off x="3214678" y="3071810"/>
                <a:ext cx="428628" cy="285752"/>
              </a:xfrm>
              <a:prstGeom prst="wedgeEllipseCallout">
                <a:avLst>
                  <a:gd name="adj1" fmla="val -28071"/>
                  <a:gd name="adj2" fmla="val 13587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05118" tIns="52559" rIns="105118" bIns="52559" numCol="1" rtlCol="0" anchor="ctr" anchorCtr="0" compatLnSpc="1">
                <a:prstTxWarp prst="textNoShape">
                  <a:avLst/>
                </a:prstTxWarp>
              </a:bodyPr>
              <a:lstStyle/>
              <a:p>
                <a:pPr marL="0" marR="0" indent="0" algn="l" defTabSz="1050925"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30000" dirty="0" smtClean="0">
                  <a:ln>
                    <a:noFill/>
                  </a:ln>
                  <a:solidFill>
                    <a:schemeClr val="tx1"/>
                  </a:solidFill>
                  <a:effectLst/>
                  <a:latin typeface="Arial" pitchFamily="34" charset="0"/>
                  <a:ea typeface="楷体_GB2312" pitchFamily="49" charset="-122"/>
                </a:endParaRPr>
              </a:p>
            </p:txBody>
          </p:sp>
          <p:sp>
            <p:nvSpPr>
              <p:cNvPr id="19" name="TextBox 18"/>
              <p:cNvSpPr txBox="1"/>
              <p:nvPr/>
            </p:nvSpPr>
            <p:spPr>
              <a:xfrm>
                <a:off x="3214678" y="3028365"/>
                <a:ext cx="642942" cy="369332"/>
              </a:xfrm>
              <a:prstGeom prst="rect">
                <a:avLst/>
              </a:prstGeom>
              <a:noFill/>
            </p:spPr>
            <p:txBody>
              <a:bodyPr wrap="square" rtlCol="0">
                <a:spAutoFit/>
              </a:bodyPr>
              <a:lstStyle/>
              <a:p>
                <a:r>
                  <a:rPr lang="en-US" altLang="zh-CN" dirty="0" smtClean="0">
                    <a:latin typeface="cmmi10"/>
                  </a:rPr>
                  <a:t>V</a:t>
                </a:r>
                <a:r>
                  <a:rPr lang="en-US" altLang="zh-CN" baseline="-25000" dirty="0" smtClean="0">
                    <a:latin typeface="cmmi10"/>
                  </a:rPr>
                  <a:t>T</a:t>
                </a:r>
                <a:endParaRPr lang="zh-CN" altLang="en-US" baseline="-25000" dirty="0">
                  <a:latin typeface="cmmi10"/>
                </a:endParaRPr>
              </a:p>
            </p:txBody>
          </p:sp>
        </p:grpSp>
        <p:cxnSp>
          <p:nvCxnSpPr>
            <p:cNvPr id="21" name="直接箭头连接符 20"/>
            <p:cNvCxnSpPr/>
            <p:nvPr/>
          </p:nvCxnSpPr>
          <p:spPr bwMode="auto">
            <a:xfrm>
              <a:off x="5572132" y="2953429"/>
              <a:ext cx="107157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rot="10800000">
              <a:off x="3857621" y="2953429"/>
              <a:ext cx="142876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14942" y="2739115"/>
              <a:ext cx="500066" cy="369332"/>
            </a:xfrm>
            <a:prstGeom prst="rect">
              <a:avLst/>
            </a:prstGeom>
            <a:noFill/>
          </p:spPr>
          <p:txBody>
            <a:bodyPr wrap="square" rtlCol="0">
              <a:spAutoFit/>
            </a:bodyPr>
            <a:lstStyle/>
            <a:p>
              <a:r>
                <a:rPr lang="en-US" altLang="zh-CN" dirty="0" err="1" smtClean="0">
                  <a:latin typeface="cmmi10"/>
                </a:rPr>
                <a:t>r</a:t>
              </a:r>
              <a:r>
                <a:rPr lang="en-US" altLang="zh-CN" baseline="-25000" dirty="0" err="1" smtClean="0">
                  <a:latin typeface="cmmi10"/>
                </a:rPr>
                <a:t>T</a:t>
              </a:r>
              <a:endParaRPr lang="zh-CN" altLang="en-US" baseline="-25000" dirty="0">
                <a:latin typeface="cmmi10"/>
              </a:endParaRPr>
            </a:p>
          </p:txBody>
        </p:sp>
        <p:sp>
          <p:nvSpPr>
            <p:cNvPr id="20" name="TextBox 19"/>
            <p:cNvSpPr txBox="1"/>
            <p:nvPr/>
          </p:nvSpPr>
          <p:spPr>
            <a:xfrm>
              <a:off x="3214678" y="4143380"/>
              <a:ext cx="2786082" cy="369332"/>
            </a:xfrm>
            <a:prstGeom prst="rect">
              <a:avLst/>
            </a:prstGeom>
            <a:noFill/>
          </p:spPr>
          <p:txBody>
            <a:bodyPr wrap="square" rtlCol="0">
              <a:spAutoFit/>
            </a:bodyPr>
            <a:lstStyle/>
            <a:p>
              <a:pPr algn="ctr"/>
              <a:r>
                <a:rPr lang="en-US" altLang="zh-CN" dirty="0" err="1" smtClean="0">
                  <a:latin typeface="cmmi10"/>
                </a:rPr>
                <a:t>dV</a:t>
              </a:r>
              <a:r>
                <a:rPr lang="en-US" altLang="zh-CN" dirty="0" smtClean="0">
                  <a:latin typeface="cmmi10"/>
                </a:rPr>
                <a:t> </a:t>
              </a:r>
              <a:r>
                <a:rPr lang="en-US" altLang="zh-CN" dirty="0" smtClean="0">
                  <a:latin typeface="Arial"/>
                </a:rPr>
                <a:t>=</a:t>
              </a:r>
              <a:r>
                <a:rPr lang="en-US" altLang="zh-CN" dirty="0" smtClean="0">
                  <a:latin typeface="cmmi10"/>
                </a:rPr>
                <a:t> ¹Vdt</a:t>
              </a:r>
              <a:r>
                <a:rPr lang="en-US" altLang="zh-CN" dirty="0" smtClean="0">
                  <a:latin typeface="Arial"/>
                </a:rPr>
                <a:t> + </a:t>
              </a:r>
              <a:r>
                <a:rPr lang="en-US" altLang="zh-CN" dirty="0" smtClean="0">
                  <a:latin typeface="cmmi10"/>
                </a:rPr>
                <a:t>¾VdB</a:t>
              </a:r>
              <a:endParaRPr lang="zh-CN" altLang="en-US" dirty="0">
                <a:latin typeface="cmmi10"/>
              </a:endParaRPr>
            </a:p>
          </p:txBody>
        </p:sp>
      </p:grpSp>
      <p:sp>
        <p:nvSpPr>
          <p:cNvPr id="26" name="TextBox 25"/>
          <p:cNvSpPr txBox="1"/>
          <p:nvPr/>
        </p:nvSpPr>
        <p:spPr>
          <a:xfrm>
            <a:off x="785786" y="1500174"/>
            <a:ext cx="7429552" cy="369332"/>
          </a:xfrm>
          <a:prstGeom prst="rect">
            <a:avLst/>
          </a:prstGeom>
          <a:noFill/>
        </p:spPr>
        <p:txBody>
          <a:bodyPr wrap="square" rtlCol="0">
            <a:spAutoFit/>
          </a:bodyPr>
          <a:lstStyle/>
          <a:p>
            <a:pPr algn="ctr"/>
            <a:r>
              <a:rPr lang="zh-CN" altLang="en-US" b="1" dirty="0" smtClean="0"/>
              <a:t>购买流动资产和不流动资产，它们的收益结构应该是一致的</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8" name="内容占位符 7"/>
          <p:cNvGraphicFramePr>
            <a:graphicFrameLocks noGrp="1"/>
          </p:cNvGraphicFramePr>
          <p:nvPr>
            <p:ph idx="1"/>
          </p:nvPr>
        </p:nvGraphicFramePr>
        <p:xfrm>
          <a:off x="1571604" y="2000240"/>
          <a:ext cx="5429288" cy="164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内容占位符 7"/>
          <p:cNvGraphicFramePr>
            <a:graphicFrameLocks/>
          </p:cNvGraphicFramePr>
          <p:nvPr/>
        </p:nvGraphicFramePr>
        <p:xfrm>
          <a:off x="1571604" y="3857628"/>
          <a:ext cx="5500726" cy="15716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 name="TextBox 23"/>
          <p:cNvSpPr txBox="1"/>
          <p:nvPr/>
        </p:nvSpPr>
        <p:spPr>
          <a:xfrm>
            <a:off x="571472" y="1357298"/>
            <a:ext cx="7429552" cy="369332"/>
          </a:xfrm>
          <a:prstGeom prst="rect">
            <a:avLst/>
          </a:prstGeom>
          <a:noFill/>
        </p:spPr>
        <p:txBody>
          <a:bodyPr wrap="square" rtlCol="0">
            <a:spAutoFit/>
          </a:bodyPr>
          <a:lstStyle/>
          <a:p>
            <a:pPr algn="ctr"/>
            <a:r>
              <a:rPr lang="zh-CN" altLang="en-US" b="1" dirty="0" smtClean="0"/>
              <a:t>购买流动资产和不流动资产，它们的收益结构应该是一致的</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模型结论</a:t>
            </a:r>
            <a:endParaRPr lang="zh-CN" altLang="en-US" dirty="0"/>
          </a:p>
        </p:txBody>
      </p:sp>
      <p:sp>
        <p:nvSpPr>
          <p:cNvPr id="3" name="内容占位符 2"/>
          <p:cNvSpPr>
            <a:spLocks noGrp="1"/>
          </p:cNvSpPr>
          <p:nvPr>
            <p:ph idx="1"/>
          </p:nvPr>
        </p:nvSpPr>
        <p:spPr/>
        <p:txBody>
          <a:bodyPr/>
          <a:lstStyle/>
          <a:p>
            <a:r>
              <a:rPr lang="zh-CN" altLang="en-US" dirty="0" smtClean="0"/>
              <a:t>理论上界</a:t>
            </a:r>
            <a:endParaRPr lang="en-US" altLang="zh-CN" dirty="0" smtClean="0"/>
          </a:p>
          <a:p>
            <a:endParaRPr lang="en-US" altLang="zh-CN" dirty="0" smtClean="0"/>
          </a:p>
          <a:p>
            <a:endParaRPr lang="en-US" altLang="zh-CN" dirty="0" smtClean="0"/>
          </a:p>
          <a:p>
            <a:pPr lvl="1"/>
            <a:endParaRPr lang="en-US" altLang="zh-CN" dirty="0" smtClean="0">
              <a:latin typeface="cmmi10"/>
            </a:endParaRPr>
          </a:p>
          <a:p>
            <a:pPr lvl="1"/>
            <a:r>
              <a:rPr lang="en-US" altLang="zh-CN" dirty="0" smtClean="0">
                <a:latin typeface="cmmi10"/>
              </a:rPr>
              <a:t>T</a:t>
            </a:r>
            <a:r>
              <a:rPr lang="zh-CN" altLang="en-US" dirty="0" smtClean="0"/>
              <a:t>：禁售期</a:t>
            </a:r>
            <a:endParaRPr lang="en-US" altLang="zh-CN" dirty="0" smtClean="0"/>
          </a:p>
          <a:p>
            <a:pPr lvl="1"/>
            <a:r>
              <a:rPr lang="en-US" altLang="zh-CN" dirty="0" smtClean="0">
                <a:latin typeface="cmmi10"/>
              </a:rPr>
              <a:t>¾</a:t>
            </a:r>
            <a:r>
              <a:rPr lang="zh-CN" altLang="en-US" dirty="0" smtClean="0"/>
              <a:t>：波动率</a:t>
            </a:r>
            <a:endParaRPr lang="en-US" altLang="zh-CN" dirty="0" smtClean="0"/>
          </a:p>
          <a:p>
            <a:pPr lvl="1"/>
            <a:r>
              <a:rPr lang="en-US" altLang="zh-CN" dirty="0" err="1" smtClean="0">
                <a:latin typeface="cmmi10"/>
              </a:rPr>
              <a:t>r</a:t>
            </a:r>
            <a:r>
              <a:rPr lang="en-US" altLang="zh-CN" baseline="-25000" dirty="0" err="1" smtClean="0">
                <a:latin typeface="cmmi10"/>
              </a:rPr>
              <a:t>T</a:t>
            </a:r>
            <a:r>
              <a:rPr lang="en-US" altLang="zh-CN" dirty="0" smtClean="0"/>
              <a:t> </a:t>
            </a:r>
            <a:r>
              <a:rPr lang="zh-CN" altLang="en-US" dirty="0" smtClean="0"/>
              <a:t>：</a:t>
            </a:r>
            <a:r>
              <a:rPr lang="en-US" altLang="zh-CN" dirty="0" smtClean="0">
                <a:latin typeface="cmmi10"/>
              </a:rPr>
              <a:t>T</a:t>
            </a:r>
            <a:r>
              <a:rPr lang="zh-CN" altLang="en-US" dirty="0" smtClean="0"/>
              <a:t>年期再投资收益率</a:t>
            </a:r>
            <a:endParaRPr lang="en-US" altLang="zh-CN" dirty="0" smtClean="0"/>
          </a:p>
          <a:p>
            <a:pPr lvl="1"/>
            <a:r>
              <a:rPr lang="en-US" altLang="zh-CN" dirty="0" smtClean="0">
                <a:latin typeface="cmmi10"/>
              </a:rPr>
              <a:t>r</a:t>
            </a:r>
            <a:r>
              <a:rPr lang="en-US" altLang="zh-CN" baseline="-25000" dirty="0" smtClean="0">
                <a:latin typeface="cmmi10"/>
              </a:rPr>
              <a:t>0</a:t>
            </a:r>
            <a:r>
              <a:rPr lang="zh-CN" altLang="en-US" dirty="0" smtClean="0"/>
              <a:t> ：无风险收益率</a:t>
            </a:r>
            <a:endParaRPr lang="en-US" altLang="zh-CN" dirty="0" smtClean="0"/>
          </a:p>
          <a:p>
            <a:endParaRPr lang="zh-CN" altLang="en-US" dirty="0"/>
          </a:p>
        </p:txBody>
      </p:sp>
      <p:pic>
        <p:nvPicPr>
          <p:cNvPr id="6" name="图表 3"/>
          <p:cNvPicPr>
            <a:picLocks noChangeArrowheads="1"/>
          </p:cNvPicPr>
          <p:nvPr/>
        </p:nvPicPr>
        <p:blipFill>
          <a:blip r:embed="rId3"/>
          <a:srcRect/>
          <a:stretch>
            <a:fillRect/>
          </a:stretch>
        </p:blipFill>
        <p:spPr bwMode="auto">
          <a:xfrm>
            <a:off x="4143372" y="2714620"/>
            <a:ext cx="4143404" cy="29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descr="TP_tmp.emf"/>
          <p:cNvPicPr>
            <a:picLocks noChangeAspect="1"/>
          </p:cNvPicPr>
          <p:nvPr>
            <p:custDataLst>
              <p:tags r:id="rId1"/>
            </p:custDataLst>
          </p:nvPr>
        </p:nvPicPr>
        <p:blipFill>
          <a:blip r:embed="rId4"/>
          <a:stretch>
            <a:fillRect/>
          </a:stretch>
        </p:blipFill>
        <p:spPr>
          <a:xfrm>
            <a:off x="1142976" y="1571612"/>
            <a:ext cx="6843520" cy="857256"/>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实证分析：定向增发</a:t>
            </a:r>
            <a:endParaRPr lang="zh-CN" altLang="en-US" dirty="0"/>
          </a:p>
        </p:txBody>
      </p:sp>
      <p:sp>
        <p:nvSpPr>
          <p:cNvPr id="3" name="内容占位符 2"/>
          <p:cNvSpPr>
            <a:spLocks noGrp="1"/>
          </p:cNvSpPr>
          <p:nvPr>
            <p:ph idx="1"/>
          </p:nvPr>
        </p:nvSpPr>
        <p:spPr/>
        <p:txBody>
          <a:bodyPr/>
          <a:lstStyle/>
          <a:p>
            <a:r>
              <a:rPr lang="zh-CN" altLang="en-US" dirty="0" smtClean="0"/>
              <a:t>定向增发，又称非公开发行</a:t>
            </a:r>
            <a:endParaRPr lang="en-US" altLang="zh-CN" dirty="0" smtClean="0"/>
          </a:p>
          <a:p>
            <a:endParaRPr lang="en-US" altLang="zh-CN" dirty="0" smtClean="0"/>
          </a:p>
          <a:p>
            <a:endParaRPr lang="en-US" altLang="zh-CN" dirty="0" smtClean="0"/>
          </a:p>
          <a:p>
            <a:r>
              <a:rPr lang="zh-CN" altLang="en-US" dirty="0" smtClean="0"/>
              <a:t>上市公司证券发行管理办法第三十七条</a:t>
            </a:r>
            <a:endParaRPr lang="en-US" altLang="zh-CN" dirty="0" smtClean="0"/>
          </a:p>
          <a:p>
            <a:pPr lvl="1"/>
            <a:r>
              <a:rPr lang="zh-CN" altLang="en-US" dirty="0" smtClean="0"/>
              <a:t>特定对象符合股东大会决议规定的条件；</a:t>
            </a:r>
            <a:endParaRPr lang="en-US" altLang="zh-CN" dirty="0" smtClean="0"/>
          </a:p>
          <a:p>
            <a:pPr lvl="1"/>
            <a:r>
              <a:rPr lang="zh-CN" altLang="en-US" dirty="0" smtClean="0"/>
              <a:t>发行对象不超过十名。</a:t>
            </a:r>
            <a:endParaRPr lang="en-US" altLang="zh-CN" dirty="0" smtClean="0"/>
          </a:p>
          <a:p>
            <a:pPr lvl="1"/>
            <a:r>
              <a:rPr lang="zh-CN" altLang="en-US" dirty="0" smtClean="0"/>
              <a:t>发行对象为境外战略投资者的，应当经国务院相关部门事先批准。</a:t>
            </a:r>
          </a:p>
          <a:p>
            <a:r>
              <a:rPr lang="zh-CN" altLang="en-US" dirty="0" smtClean="0"/>
              <a:t>第三十八条</a:t>
            </a:r>
            <a:endParaRPr lang="en-US" altLang="zh-CN" dirty="0" smtClean="0"/>
          </a:p>
          <a:p>
            <a:pPr lvl="1"/>
            <a:r>
              <a:rPr lang="zh-CN" altLang="en-US" b="1" dirty="0" smtClean="0"/>
              <a:t>发行价格不低于定价基准日前二十个交易日公司股票均价的百分之九十；</a:t>
            </a:r>
            <a:endParaRPr lang="en-US" altLang="zh-CN" b="1" dirty="0" smtClean="0"/>
          </a:p>
          <a:p>
            <a:pPr lvl="1"/>
            <a:r>
              <a:rPr lang="zh-CN" altLang="en-US" dirty="0" smtClean="0"/>
              <a:t>本次发行的股份自发行结束之日起，十二个月内不得转让；</a:t>
            </a:r>
            <a:endParaRPr lang="en-US" altLang="zh-CN" dirty="0" smtClean="0"/>
          </a:p>
          <a:p>
            <a:pPr lvl="1"/>
            <a:r>
              <a:rPr lang="zh-CN" altLang="en-US" dirty="0" smtClean="0"/>
              <a:t>控股股东、实际控制人及其控制的企业认购的股份，三十六个月内不得转让。</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p:txBody>
          <a:bodyPr/>
          <a:lstStyle/>
          <a:p>
            <a:r>
              <a:rPr lang="zh-CN" altLang="en-US" dirty="0" smtClean="0"/>
              <a:t>定向增发的主要步骤</a:t>
            </a:r>
            <a:endParaRPr lang="zh-CN" altLang="en-US" dirty="0"/>
          </a:p>
        </p:txBody>
      </p:sp>
      <p:sp>
        <p:nvSpPr>
          <p:cNvPr id="44" name="灯片编号占位符 3"/>
          <p:cNvSpPr>
            <a:spLocks noGrp="1"/>
          </p:cNvSpPr>
          <p:nvPr>
            <p:ph type="sldNum" sz="quarter" idx="12"/>
          </p:nvPr>
        </p:nvSpPr>
        <p:spPr/>
        <p:txBody>
          <a:bodyPr/>
          <a:lstStyle/>
          <a:p>
            <a:fld id="{CB7979BD-59E8-49BE-BB82-589B4B335098}" type="slidenum">
              <a:rPr lang="zh-CN" altLang="en-US"/>
              <a:pPr/>
              <a:t>9</a:t>
            </a:fld>
            <a:endParaRPr lang="en-US" altLang="zh-CN"/>
          </a:p>
        </p:txBody>
      </p:sp>
      <p:grpSp>
        <p:nvGrpSpPr>
          <p:cNvPr id="2" name="Group 41"/>
          <p:cNvGrpSpPr>
            <a:grpSpLocks/>
          </p:cNvGrpSpPr>
          <p:nvPr/>
        </p:nvGrpSpPr>
        <p:grpSpPr bwMode="auto">
          <a:xfrm>
            <a:off x="760439" y="1285860"/>
            <a:ext cx="7597775" cy="4579810"/>
            <a:chOff x="904" y="951"/>
            <a:chExt cx="4112" cy="2480"/>
          </a:xfrm>
        </p:grpSpPr>
        <p:sp>
          <p:nvSpPr>
            <p:cNvPr id="1520643" name="Rectangle 3"/>
            <p:cNvSpPr>
              <a:spLocks noChangeArrowheads="1"/>
            </p:cNvSpPr>
            <p:nvPr/>
          </p:nvSpPr>
          <p:spPr bwMode="auto">
            <a:xfrm>
              <a:off x="957" y="2724"/>
              <a:ext cx="639" cy="450"/>
            </a:xfrm>
            <a:prstGeom prst="rect">
              <a:avLst/>
            </a:prstGeom>
            <a:solidFill>
              <a:schemeClr val="bg1"/>
            </a:solidFill>
            <a:ln w="9525">
              <a:solidFill>
                <a:srgbClr val="C9E4FF"/>
              </a:solidFill>
              <a:miter lim="800000"/>
              <a:headEnd/>
              <a:tailEnd/>
            </a:ln>
            <a:effectLst/>
          </p:spPr>
          <p:txBody>
            <a:bodyPr wrap="square" anchor="ctr">
              <a:spAutoFit/>
            </a:bodyPr>
            <a:lstStyle/>
            <a:p>
              <a:pPr>
                <a:buFont typeface="Arial" pitchFamily="34" charset="0"/>
                <a:buChar char="•"/>
              </a:pPr>
              <a:r>
                <a:rPr lang="zh-CN" altLang="en-US" sz="1200" dirty="0" smtClean="0"/>
                <a:t> 　评估报告、关联交易公告等</a:t>
              </a:r>
            </a:p>
            <a:p>
              <a:endParaRPr lang="zh-CN" altLang="en-US" baseline="-25000" dirty="0"/>
            </a:p>
          </p:txBody>
        </p:sp>
        <p:sp>
          <p:nvSpPr>
            <p:cNvPr id="1520644" name="AutoShape 4"/>
            <p:cNvSpPr>
              <a:spLocks noChangeArrowheads="1"/>
            </p:cNvSpPr>
            <p:nvPr/>
          </p:nvSpPr>
          <p:spPr bwMode="auto">
            <a:xfrm rot="-3458529">
              <a:off x="1573" y="1771"/>
              <a:ext cx="360" cy="360"/>
            </a:xfrm>
            <a:custGeom>
              <a:avLst/>
              <a:gdLst>
                <a:gd name="G0" fmla="+- -171044 0 0"/>
                <a:gd name="G1" fmla="+- -6502439 0 0"/>
                <a:gd name="G2" fmla="+- -171044 0 -6502439"/>
                <a:gd name="G3" fmla="+- 10800 0 0"/>
                <a:gd name="G4" fmla="+- 0 0 -171044"/>
                <a:gd name="T0" fmla="*/ 360 256 1"/>
                <a:gd name="T1" fmla="*/ 0 256 1"/>
                <a:gd name="G5" fmla="+- G2 T0 T1"/>
                <a:gd name="G6" fmla="?: G2 G2 G5"/>
                <a:gd name="G7" fmla="+- 0 0 G6"/>
                <a:gd name="G8" fmla="+- 9201 0 0"/>
                <a:gd name="G9" fmla="+- 0 0 -6502439"/>
                <a:gd name="G10" fmla="+- 9201 0 2700"/>
                <a:gd name="G11" fmla="cos G10 -171044"/>
                <a:gd name="G12" fmla="sin G10 -171044"/>
                <a:gd name="G13" fmla="cos 13500 -171044"/>
                <a:gd name="G14" fmla="sin 13500 -171044"/>
                <a:gd name="G15" fmla="+- G11 10800 0"/>
                <a:gd name="G16" fmla="+- G12 10800 0"/>
                <a:gd name="G17" fmla="+- G13 10800 0"/>
                <a:gd name="G18" fmla="+- G14 10800 0"/>
                <a:gd name="G19" fmla="*/ 9201 1 2"/>
                <a:gd name="G20" fmla="+- G19 5400 0"/>
                <a:gd name="G21" fmla="cos G20 -171044"/>
                <a:gd name="G22" fmla="sin G20 -171044"/>
                <a:gd name="G23" fmla="+- G21 10800 0"/>
                <a:gd name="G24" fmla="+- G12 G23 G22"/>
                <a:gd name="G25" fmla="+- G22 G23 G11"/>
                <a:gd name="G26" fmla="cos 10800 -171044"/>
                <a:gd name="G27" fmla="sin 10800 -171044"/>
                <a:gd name="G28" fmla="cos 9201 -171044"/>
                <a:gd name="G29" fmla="sin 9201 -171044"/>
                <a:gd name="G30" fmla="+- G26 10800 0"/>
                <a:gd name="G31" fmla="+- G27 10800 0"/>
                <a:gd name="G32" fmla="+- G28 10800 0"/>
                <a:gd name="G33" fmla="+- G29 10800 0"/>
                <a:gd name="G34" fmla="+- G19 5400 0"/>
                <a:gd name="G35" fmla="cos G34 -6502439"/>
                <a:gd name="G36" fmla="sin G34 -6502439"/>
                <a:gd name="G37" fmla="+/ -6502439 -171044 2"/>
                <a:gd name="T2" fmla="*/ 180 256 1"/>
                <a:gd name="T3" fmla="*/ 0 256 1"/>
                <a:gd name="G38" fmla="+- G37 T2 T3"/>
                <a:gd name="G39" fmla="?: G2 G37 G38"/>
                <a:gd name="G40" fmla="cos 10800 G39"/>
                <a:gd name="G41" fmla="sin 10800 G39"/>
                <a:gd name="G42" fmla="cos 9201 G39"/>
                <a:gd name="G43" fmla="sin 9201 G39"/>
                <a:gd name="G44" fmla="+- G40 10800 0"/>
                <a:gd name="G45" fmla="+- G41 10800 0"/>
                <a:gd name="G46" fmla="+- G42 10800 0"/>
                <a:gd name="G47" fmla="+- G43 10800 0"/>
                <a:gd name="G48" fmla="+- G35 10800 0"/>
                <a:gd name="G49" fmla="+- G36 10800 0"/>
                <a:gd name="T4" fmla="*/ 17609 w 21600"/>
                <a:gd name="T5" fmla="*/ 2416 h 21600"/>
                <a:gd name="T6" fmla="*/ 9197 w 21600"/>
                <a:gd name="T7" fmla="*/ 928 h 21600"/>
                <a:gd name="T8" fmla="*/ 16601 w 21600"/>
                <a:gd name="T9" fmla="*/ 3658 h 21600"/>
                <a:gd name="T10" fmla="*/ 24285 w 21600"/>
                <a:gd name="T11" fmla="*/ 10185 h 21600"/>
                <a:gd name="T12" fmla="*/ 20949 w 21600"/>
                <a:gd name="T13" fmla="*/ 13840 h 21600"/>
                <a:gd name="T14" fmla="*/ 17294 w 21600"/>
                <a:gd name="T15" fmla="*/ 1050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91" y="10381"/>
                  </a:moveTo>
                  <a:cubicBezTo>
                    <a:pt x="19767" y="5467"/>
                    <a:pt x="15718" y="1599"/>
                    <a:pt x="10800" y="1599"/>
                  </a:cubicBezTo>
                  <a:cubicBezTo>
                    <a:pt x="10306" y="1598"/>
                    <a:pt x="9813" y="1638"/>
                    <a:pt x="9325" y="1717"/>
                  </a:cubicBezTo>
                  <a:lnTo>
                    <a:pt x="9069" y="139"/>
                  </a:lnTo>
                  <a:cubicBezTo>
                    <a:pt x="9641" y="46"/>
                    <a:pt x="10220" y="-1"/>
                    <a:pt x="10800" y="0"/>
                  </a:cubicBezTo>
                  <a:cubicBezTo>
                    <a:pt x="16573" y="0"/>
                    <a:pt x="21325" y="4540"/>
                    <a:pt x="21588" y="10308"/>
                  </a:cubicBezTo>
                  <a:lnTo>
                    <a:pt x="24285" y="10185"/>
                  </a:lnTo>
                  <a:lnTo>
                    <a:pt x="20949" y="13840"/>
                  </a:lnTo>
                  <a:lnTo>
                    <a:pt x="17294" y="10503"/>
                  </a:lnTo>
                  <a:lnTo>
                    <a:pt x="19991" y="10381"/>
                  </a:lnTo>
                  <a:close/>
                </a:path>
              </a:pathLst>
            </a:custGeom>
            <a:solidFill>
              <a:schemeClr val="bg1"/>
            </a:solidFill>
            <a:ln w="9525">
              <a:solidFill>
                <a:srgbClr val="C9E4FF"/>
              </a:solidFill>
              <a:miter lim="800000"/>
              <a:headEnd/>
              <a:tailEnd/>
            </a:ln>
            <a:effectLst/>
          </p:spPr>
          <p:txBody>
            <a:bodyPr wrap="none" anchor="ctr"/>
            <a:lstStyle/>
            <a:p>
              <a:endParaRPr lang="zh-CN" altLang="en-US"/>
            </a:p>
          </p:txBody>
        </p:sp>
        <p:sp>
          <p:nvSpPr>
            <p:cNvPr id="1520645" name="AutoShape 5"/>
            <p:cNvSpPr>
              <a:spLocks noChangeArrowheads="1"/>
            </p:cNvSpPr>
            <p:nvPr/>
          </p:nvSpPr>
          <p:spPr bwMode="auto">
            <a:xfrm rot="-3458529">
              <a:off x="2091" y="1613"/>
              <a:ext cx="360" cy="360"/>
            </a:xfrm>
            <a:custGeom>
              <a:avLst/>
              <a:gdLst>
                <a:gd name="G0" fmla="+- -171044 0 0"/>
                <a:gd name="G1" fmla="+- -6502439 0 0"/>
                <a:gd name="G2" fmla="+- -171044 0 -6502439"/>
                <a:gd name="G3" fmla="+- 10800 0 0"/>
                <a:gd name="G4" fmla="+- 0 0 -171044"/>
                <a:gd name="T0" fmla="*/ 360 256 1"/>
                <a:gd name="T1" fmla="*/ 0 256 1"/>
                <a:gd name="G5" fmla="+- G2 T0 T1"/>
                <a:gd name="G6" fmla="?: G2 G2 G5"/>
                <a:gd name="G7" fmla="+- 0 0 G6"/>
                <a:gd name="G8" fmla="+- 9201 0 0"/>
                <a:gd name="G9" fmla="+- 0 0 -6502439"/>
                <a:gd name="G10" fmla="+- 9201 0 2700"/>
                <a:gd name="G11" fmla="cos G10 -171044"/>
                <a:gd name="G12" fmla="sin G10 -171044"/>
                <a:gd name="G13" fmla="cos 13500 -171044"/>
                <a:gd name="G14" fmla="sin 13500 -171044"/>
                <a:gd name="G15" fmla="+- G11 10800 0"/>
                <a:gd name="G16" fmla="+- G12 10800 0"/>
                <a:gd name="G17" fmla="+- G13 10800 0"/>
                <a:gd name="G18" fmla="+- G14 10800 0"/>
                <a:gd name="G19" fmla="*/ 9201 1 2"/>
                <a:gd name="G20" fmla="+- G19 5400 0"/>
                <a:gd name="G21" fmla="cos G20 -171044"/>
                <a:gd name="G22" fmla="sin G20 -171044"/>
                <a:gd name="G23" fmla="+- G21 10800 0"/>
                <a:gd name="G24" fmla="+- G12 G23 G22"/>
                <a:gd name="G25" fmla="+- G22 G23 G11"/>
                <a:gd name="G26" fmla="cos 10800 -171044"/>
                <a:gd name="G27" fmla="sin 10800 -171044"/>
                <a:gd name="G28" fmla="cos 9201 -171044"/>
                <a:gd name="G29" fmla="sin 9201 -171044"/>
                <a:gd name="G30" fmla="+- G26 10800 0"/>
                <a:gd name="G31" fmla="+- G27 10800 0"/>
                <a:gd name="G32" fmla="+- G28 10800 0"/>
                <a:gd name="G33" fmla="+- G29 10800 0"/>
                <a:gd name="G34" fmla="+- G19 5400 0"/>
                <a:gd name="G35" fmla="cos G34 -6502439"/>
                <a:gd name="G36" fmla="sin G34 -6502439"/>
                <a:gd name="G37" fmla="+/ -6502439 -171044 2"/>
                <a:gd name="T2" fmla="*/ 180 256 1"/>
                <a:gd name="T3" fmla="*/ 0 256 1"/>
                <a:gd name="G38" fmla="+- G37 T2 T3"/>
                <a:gd name="G39" fmla="?: G2 G37 G38"/>
                <a:gd name="G40" fmla="cos 10800 G39"/>
                <a:gd name="G41" fmla="sin 10800 G39"/>
                <a:gd name="G42" fmla="cos 9201 G39"/>
                <a:gd name="G43" fmla="sin 9201 G39"/>
                <a:gd name="G44" fmla="+- G40 10800 0"/>
                <a:gd name="G45" fmla="+- G41 10800 0"/>
                <a:gd name="G46" fmla="+- G42 10800 0"/>
                <a:gd name="G47" fmla="+- G43 10800 0"/>
                <a:gd name="G48" fmla="+- G35 10800 0"/>
                <a:gd name="G49" fmla="+- G36 10800 0"/>
                <a:gd name="T4" fmla="*/ 17609 w 21600"/>
                <a:gd name="T5" fmla="*/ 2416 h 21600"/>
                <a:gd name="T6" fmla="*/ 9197 w 21600"/>
                <a:gd name="T7" fmla="*/ 928 h 21600"/>
                <a:gd name="T8" fmla="*/ 16601 w 21600"/>
                <a:gd name="T9" fmla="*/ 3658 h 21600"/>
                <a:gd name="T10" fmla="*/ 24285 w 21600"/>
                <a:gd name="T11" fmla="*/ 10185 h 21600"/>
                <a:gd name="T12" fmla="*/ 20949 w 21600"/>
                <a:gd name="T13" fmla="*/ 13840 h 21600"/>
                <a:gd name="T14" fmla="*/ 17294 w 21600"/>
                <a:gd name="T15" fmla="*/ 1050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91" y="10381"/>
                  </a:moveTo>
                  <a:cubicBezTo>
                    <a:pt x="19767" y="5467"/>
                    <a:pt x="15718" y="1599"/>
                    <a:pt x="10800" y="1599"/>
                  </a:cubicBezTo>
                  <a:cubicBezTo>
                    <a:pt x="10306" y="1598"/>
                    <a:pt x="9813" y="1638"/>
                    <a:pt x="9325" y="1717"/>
                  </a:cubicBezTo>
                  <a:lnTo>
                    <a:pt x="9069" y="139"/>
                  </a:lnTo>
                  <a:cubicBezTo>
                    <a:pt x="9641" y="46"/>
                    <a:pt x="10220" y="-1"/>
                    <a:pt x="10800" y="0"/>
                  </a:cubicBezTo>
                  <a:cubicBezTo>
                    <a:pt x="16573" y="0"/>
                    <a:pt x="21325" y="4540"/>
                    <a:pt x="21588" y="10308"/>
                  </a:cubicBezTo>
                  <a:lnTo>
                    <a:pt x="24285" y="10185"/>
                  </a:lnTo>
                  <a:lnTo>
                    <a:pt x="20949" y="13840"/>
                  </a:lnTo>
                  <a:lnTo>
                    <a:pt x="17294" y="10503"/>
                  </a:lnTo>
                  <a:lnTo>
                    <a:pt x="19991" y="10381"/>
                  </a:lnTo>
                  <a:close/>
                </a:path>
              </a:pathLst>
            </a:custGeom>
            <a:solidFill>
              <a:schemeClr val="bg1"/>
            </a:solidFill>
            <a:ln w="9525">
              <a:solidFill>
                <a:srgbClr val="C9E4FF"/>
              </a:solidFill>
              <a:miter lim="800000"/>
              <a:headEnd/>
              <a:tailEnd/>
            </a:ln>
            <a:effectLst/>
          </p:spPr>
          <p:txBody>
            <a:bodyPr wrap="none" anchor="ctr"/>
            <a:lstStyle/>
            <a:p>
              <a:endParaRPr lang="zh-CN" altLang="en-US"/>
            </a:p>
          </p:txBody>
        </p:sp>
        <p:sp>
          <p:nvSpPr>
            <p:cNvPr id="1520646" name="AutoShape 6"/>
            <p:cNvSpPr>
              <a:spLocks noChangeArrowheads="1"/>
            </p:cNvSpPr>
            <p:nvPr/>
          </p:nvSpPr>
          <p:spPr bwMode="auto">
            <a:xfrm rot="-3458529">
              <a:off x="3279" y="1175"/>
              <a:ext cx="360" cy="360"/>
            </a:xfrm>
            <a:custGeom>
              <a:avLst/>
              <a:gdLst>
                <a:gd name="G0" fmla="+- -171044 0 0"/>
                <a:gd name="G1" fmla="+- -6502439 0 0"/>
                <a:gd name="G2" fmla="+- -171044 0 -6502439"/>
                <a:gd name="G3" fmla="+- 10800 0 0"/>
                <a:gd name="G4" fmla="+- 0 0 -171044"/>
                <a:gd name="T0" fmla="*/ 360 256 1"/>
                <a:gd name="T1" fmla="*/ 0 256 1"/>
                <a:gd name="G5" fmla="+- G2 T0 T1"/>
                <a:gd name="G6" fmla="?: G2 G2 G5"/>
                <a:gd name="G7" fmla="+- 0 0 G6"/>
                <a:gd name="G8" fmla="+- 9201 0 0"/>
                <a:gd name="G9" fmla="+- 0 0 -6502439"/>
                <a:gd name="G10" fmla="+- 9201 0 2700"/>
                <a:gd name="G11" fmla="cos G10 -171044"/>
                <a:gd name="G12" fmla="sin G10 -171044"/>
                <a:gd name="G13" fmla="cos 13500 -171044"/>
                <a:gd name="G14" fmla="sin 13500 -171044"/>
                <a:gd name="G15" fmla="+- G11 10800 0"/>
                <a:gd name="G16" fmla="+- G12 10800 0"/>
                <a:gd name="G17" fmla="+- G13 10800 0"/>
                <a:gd name="G18" fmla="+- G14 10800 0"/>
                <a:gd name="G19" fmla="*/ 9201 1 2"/>
                <a:gd name="G20" fmla="+- G19 5400 0"/>
                <a:gd name="G21" fmla="cos G20 -171044"/>
                <a:gd name="G22" fmla="sin G20 -171044"/>
                <a:gd name="G23" fmla="+- G21 10800 0"/>
                <a:gd name="G24" fmla="+- G12 G23 G22"/>
                <a:gd name="G25" fmla="+- G22 G23 G11"/>
                <a:gd name="G26" fmla="cos 10800 -171044"/>
                <a:gd name="G27" fmla="sin 10800 -171044"/>
                <a:gd name="G28" fmla="cos 9201 -171044"/>
                <a:gd name="G29" fmla="sin 9201 -171044"/>
                <a:gd name="G30" fmla="+- G26 10800 0"/>
                <a:gd name="G31" fmla="+- G27 10800 0"/>
                <a:gd name="G32" fmla="+- G28 10800 0"/>
                <a:gd name="G33" fmla="+- G29 10800 0"/>
                <a:gd name="G34" fmla="+- G19 5400 0"/>
                <a:gd name="G35" fmla="cos G34 -6502439"/>
                <a:gd name="G36" fmla="sin G34 -6502439"/>
                <a:gd name="G37" fmla="+/ -6502439 -171044 2"/>
                <a:gd name="T2" fmla="*/ 180 256 1"/>
                <a:gd name="T3" fmla="*/ 0 256 1"/>
                <a:gd name="G38" fmla="+- G37 T2 T3"/>
                <a:gd name="G39" fmla="?: G2 G37 G38"/>
                <a:gd name="G40" fmla="cos 10800 G39"/>
                <a:gd name="G41" fmla="sin 10800 G39"/>
                <a:gd name="G42" fmla="cos 9201 G39"/>
                <a:gd name="G43" fmla="sin 9201 G39"/>
                <a:gd name="G44" fmla="+- G40 10800 0"/>
                <a:gd name="G45" fmla="+- G41 10800 0"/>
                <a:gd name="G46" fmla="+- G42 10800 0"/>
                <a:gd name="G47" fmla="+- G43 10800 0"/>
                <a:gd name="G48" fmla="+- G35 10800 0"/>
                <a:gd name="G49" fmla="+- G36 10800 0"/>
                <a:gd name="T4" fmla="*/ 17609 w 21600"/>
                <a:gd name="T5" fmla="*/ 2416 h 21600"/>
                <a:gd name="T6" fmla="*/ 9197 w 21600"/>
                <a:gd name="T7" fmla="*/ 928 h 21600"/>
                <a:gd name="T8" fmla="*/ 16601 w 21600"/>
                <a:gd name="T9" fmla="*/ 3658 h 21600"/>
                <a:gd name="T10" fmla="*/ 24285 w 21600"/>
                <a:gd name="T11" fmla="*/ 10185 h 21600"/>
                <a:gd name="T12" fmla="*/ 20949 w 21600"/>
                <a:gd name="T13" fmla="*/ 13840 h 21600"/>
                <a:gd name="T14" fmla="*/ 17294 w 21600"/>
                <a:gd name="T15" fmla="*/ 1050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91" y="10381"/>
                  </a:moveTo>
                  <a:cubicBezTo>
                    <a:pt x="19767" y="5467"/>
                    <a:pt x="15718" y="1599"/>
                    <a:pt x="10800" y="1599"/>
                  </a:cubicBezTo>
                  <a:cubicBezTo>
                    <a:pt x="10306" y="1598"/>
                    <a:pt x="9813" y="1638"/>
                    <a:pt x="9325" y="1717"/>
                  </a:cubicBezTo>
                  <a:lnTo>
                    <a:pt x="9069" y="139"/>
                  </a:lnTo>
                  <a:cubicBezTo>
                    <a:pt x="9641" y="46"/>
                    <a:pt x="10220" y="-1"/>
                    <a:pt x="10800" y="0"/>
                  </a:cubicBezTo>
                  <a:cubicBezTo>
                    <a:pt x="16573" y="0"/>
                    <a:pt x="21325" y="4540"/>
                    <a:pt x="21588" y="10308"/>
                  </a:cubicBezTo>
                  <a:lnTo>
                    <a:pt x="24285" y="10185"/>
                  </a:lnTo>
                  <a:lnTo>
                    <a:pt x="20949" y="13840"/>
                  </a:lnTo>
                  <a:lnTo>
                    <a:pt x="17294" y="10503"/>
                  </a:lnTo>
                  <a:lnTo>
                    <a:pt x="19991" y="10381"/>
                  </a:lnTo>
                  <a:close/>
                </a:path>
              </a:pathLst>
            </a:custGeom>
            <a:solidFill>
              <a:schemeClr val="bg1"/>
            </a:solidFill>
            <a:ln w="9525">
              <a:solidFill>
                <a:srgbClr val="C9E4FF"/>
              </a:solidFill>
              <a:miter lim="800000"/>
              <a:headEnd/>
              <a:tailEnd/>
            </a:ln>
            <a:effectLst/>
          </p:spPr>
          <p:txBody>
            <a:bodyPr wrap="none" anchor="ctr"/>
            <a:lstStyle/>
            <a:p>
              <a:endParaRPr lang="zh-CN" altLang="en-US"/>
            </a:p>
          </p:txBody>
        </p:sp>
        <p:sp>
          <p:nvSpPr>
            <p:cNvPr id="1520647" name="AutoShape 7"/>
            <p:cNvSpPr>
              <a:spLocks noChangeArrowheads="1"/>
            </p:cNvSpPr>
            <p:nvPr/>
          </p:nvSpPr>
          <p:spPr bwMode="auto">
            <a:xfrm rot="-3458529">
              <a:off x="3905" y="1075"/>
              <a:ext cx="360" cy="360"/>
            </a:xfrm>
            <a:custGeom>
              <a:avLst/>
              <a:gdLst>
                <a:gd name="G0" fmla="+- -171044 0 0"/>
                <a:gd name="G1" fmla="+- -6502439 0 0"/>
                <a:gd name="G2" fmla="+- -171044 0 -6502439"/>
                <a:gd name="G3" fmla="+- 10800 0 0"/>
                <a:gd name="G4" fmla="+- 0 0 -171044"/>
                <a:gd name="T0" fmla="*/ 360 256 1"/>
                <a:gd name="T1" fmla="*/ 0 256 1"/>
                <a:gd name="G5" fmla="+- G2 T0 T1"/>
                <a:gd name="G6" fmla="?: G2 G2 G5"/>
                <a:gd name="G7" fmla="+- 0 0 G6"/>
                <a:gd name="G8" fmla="+- 9201 0 0"/>
                <a:gd name="G9" fmla="+- 0 0 -6502439"/>
                <a:gd name="G10" fmla="+- 9201 0 2700"/>
                <a:gd name="G11" fmla="cos G10 -171044"/>
                <a:gd name="G12" fmla="sin G10 -171044"/>
                <a:gd name="G13" fmla="cos 13500 -171044"/>
                <a:gd name="G14" fmla="sin 13500 -171044"/>
                <a:gd name="G15" fmla="+- G11 10800 0"/>
                <a:gd name="G16" fmla="+- G12 10800 0"/>
                <a:gd name="G17" fmla="+- G13 10800 0"/>
                <a:gd name="G18" fmla="+- G14 10800 0"/>
                <a:gd name="G19" fmla="*/ 9201 1 2"/>
                <a:gd name="G20" fmla="+- G19 5400 0"/>
                <a:gd name="G21" fmla="cos G20 -171044"/>
                <a:gd name="G22" fmla="sin G20 -171044"/>
                <a:gd name="G23" fmla="+- G21 10800 0"/>
                <a:gd name="G24" fmla="+- G12 G23 G22"/>
                <a:gd name="G25" fmla="+- G22 G23 G11"/>
                <a:gd name="G26" fmla="cos 10800 -171044"/>
                <a:gd name="G27" fmla="sin 10800 -171044"/>
                <a:gd name="G28" fmla="cos 9201 -171044"/>
                <a:gd name="G29" fmla="sin 9201 -171044"/>
                <a:gd name="G30" fmla="+- G26 10800 0"/>
                <a:gd name="G31" fmla="+- G27 10800 0"/>
                <a:gd name="G32" fmla="+- G28 10800 0"/>
                <a:gd name="G33" fmla="+- G29 10800 0"/>
                <a:gd name="G34" fmla="+- G19 5400 0"/>
                <a:gd name="G35" fmla="cos G34 -6502439"/>
                <a:gd name="G36" fmla="sin G34 -6502439"/>
                <a:gd name="G37" fmla="+/ -6502439 -171044 2"/>
                <a:gd name="T2" fmla="*/ 180 256 1"/>
                <a:gd name="T3" fmla="*/ 0 256 1"/>
                <a:gd name="G38" fmla="+- G37 T2 T3"/>
                <a:gd name="G39" fmla="?: G2 G37 G38"/>
                <a:gd name="G40" fmla="cos 10800 G39"/>
                <a:gd name="G41" fmla="sin 10800 G39"/>
                <a:gd name="G42" fmla="cos 9201 G39"/>
                <a:gd name="G43" fmla="sin 9201 G39"/>
                <a:gd name="G44" fmla="+- G40 10800 0"/>
                <a:gd name="G45" fmla="+- G41 10800 0"/>
                <a:gd name="G46" fmla="+- G42 10800 0"/>
                <a:gd name="G47" fmla="+- G43 10800 0"/>
                <a:gd name="G48" fmla="+- G35 10800 0"/>
                <a:gd name="G49" fmla="+- G36 10800 0"/>
                <a:gd name="T4" fmla="*/ 17609 w 21600"/>
                <a:gd name="T5" fmla="*/ 2416 h 21600"/>
                <a:gd name="T6" fmla="*/ 9197 w 21600"/>
                <a:gd name="T7" fmla="*/ 928 h 21600"/>
                <a:gd name="T8" fmla="*/ 16601 w 21600"/>
                <a:gd name="T9" fmla="*/ 3658 h 21600"/>
                <a:gd name="T10" fmla="*/ 24285 w 21600"/>
                <a:gd name="T11" fmla="*/ 10185 h 21600"/>
                <a:gd name="T12" fmla="*/ 20949 w 21600"/>
                <a:gd name="T13" fmla="*/ 13840 h 21600"/>
                <a:gd name="T14" fmla="*/ 17294 w 21600"/>
                <a:gd name="T15" fmla="*/ 1050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91" y="10381"/>
                  </a:moveTo>
                  <a:cubicBezTo>
                    <a:pt x="19767" y="5467"/>
                    <a:pt x="15718" y="1599"/>
                    <a:pt x="10800" y="1599"/>
                  </a:cubicBezTo>
                  <a:cubicBezTo>
                    <a:pt x="10306" y="1598"/>
                    <a:pt x="9813" y="1638"/>
                    <a:pt x="9325" y="1717"/>
                  </a:cubicBezTo>
                  <a:lnTo>
                    <a:pt x="9069" y="139"/>
                  </a:lnTo>
                  <a:cubicBezTo>
                    <a:pt x="9641" y="46"/>
                    <a:pt x="10220" y="-1"/>
                    <a:pt x="10800" y="0"/>
                  </a:cubicBezTo>
                  <a:cubicBezTo>
                    <a:pt x="16573" y="0"/>
                    <a:pt x="21325" y="4540"/>
                    <a:pt x="21588" y="10308"/>
                  </a:cubicBezTo>
                  <a:lnTo>
                    <a:pt x="24285" y="10185"/>
                  </a:lnTo>
                  <a:lnTo>
                    <a:pt x="20949" y="13840"/>
                  </a:lnTo>
                  <a:lnTo>
                    <a:pt x="17294" y="10503"/>
                  </a:lnTo>
                  <a:lnTo>
                    <a:pt x="19991" y="10381"/>
                  </a:lnTo>
                  <a:close/>
                </a:path>
              </a:pathLst>
            </a:custGeom>
            <a:solidFill>
              <a:schemeClr val="bg1"/>
            </a:solidFill>
            <a:ln w="9525">
              <a:solidFill>
                <a:srgbClr val="C9E4FF"/>
              </a:solidFill>
              <a:miter lim="800000"/>
              <a:headEnd/>
              <a:tailEnd/>
            </a:ln>
            <a:effectLst/>
          </p:spPr>
          <p:txBody>
            <a:bodyPr wrap="none" anchor="ctr"/>
            <a:lstStyle/>
            <a:p>
              <a:endParaRPr lang="zh-CN" altLang="en-US"/>
            </a:p>
          </p:txBody>
        </p:sp>
        <p:grpSp>
          <p:nvGrpSpPr>
            <p:cNvPr id="3" name="Group 8"/>
            <p:cNvGrpSpPr>
              <a:grpSpLocks/>
            </p:cNvGrpSpPr>
            <p:nvPr/>
          </p:nvGrpSpPr>
          <p:grpSpPr bwMode="auto">
            <a:xfrm>
              <a:off x="904" y="1744"/>
              <a:ext cx="712" cy="957"/>
              <a:chOff x="904" y="1744"/>
              <a:chExt cx="712" cy="957"/>
            </a:xfrm>
          </p:grpSpPr>
          <p:sp>
            <p:nvSpPr>
              <p:cNvPr id="1520649" name="Line 9"/>
              <p:cNvSpPr>
                <a:spLocks noChangeShapeType="1"/>
              </p:cNvSpPr>
              <p:nvPr/>
            </p:nvSpPr>
            <p:spPr bwMode="auto">
              <a:xfrm>
                <a:off x="1260" y="2519"/>
                <a:ext cx="0" cy="182"/>
              </a:xfrm>
              <a:prstGeom prst="line">
                <a:avLst/>
              </a:prstGeom>
              <a:noFill/>
              <a:ln w="9525">
                <a:solidFill>
                  <a:srgbClr val="C9E4FF"/>
                </a:solidFill>
                <a:round/>
                <a:headEnd/>
                <a:tailEnd type="oval" w="med" len="med"/>
              </a:ln>
              <a:effectLst/>
            </p:spPr>
            <p:txBody>
              <a:bodyPr/>
              <a:lstStyle/>
              <a:p>
                <a:endParaRPr lang="zh-CN" altLang="en-US"/>
              </a:p>
            </p:txBody>
          </p:sp>
          <p:grpSp>
            <p:nvGrpSpPr>
              <p:cNvPr id="4" name="Group 10"/>
              <p:cNvGrpSpPr>
                <a:grpSpLocks/>
              </p:cNvGrpSpPr>
              <p:nvPr/>
            </p:nvGrpSpPr>
            <p:grpSpPr bwMode="auto">
              <a:xfrm>
                <a:off x="904" y="1744"/>
                <a:ext cx="712" cy="775"/>
                <a:chOff x="904" y="1048"/>
                <a:chExt cx="712" cy="775"/>
              </a:xfrm>
            </p:grpSpPr>
            <p:sp>
              <p:nvSpPr>
                <p:cNvPr id="1520651" name="Oval 11"/>
                <p:cNvSpPr>
                  <a:spLocks noChangeArrowheads="1"/>
                </p:cNvSpPr>
                <p:nvPr/>
              </p:nvSpPr>
              <p:spPr bwMode="auto">
                <a:xfrm>
                  <a:off x="904" y="1048"/>
                  <a:ext cx="712" cy="712"/>
                </a:xfrm>
                <a:prstGeom prst="ellipse">
                  <a:avLst/>
                </a:prstGeom>
                <a:solidFill>
                  <a:srgbClr val="B9E3FF"/>
                </a:solidFill>
                <a:ln w="9525">
                  <a:solidFill>
                    <a:srgbClr val="C9E4FF"/>
                  </a:solidFill>
                  <a:round/>
                  <a:headEnd/>
                  <a:tailEnd/>
                </a:ln>
                <a:effectLst/>
              </p:spPr>
              <p:txBody>
                <a:bodyPr wrap="none" anchor="ctr"/>
                <a:lstStyle/>
                <a:p>
                  <a:pPr algn="ctr"/>
                  <a:r>
                    <a:rPr lang="zh-CN" altLang="en-US" dirty="0" smtClean="0">
                      <a:solidFill>
                        <a:srgbClr val="FF0000"/>
                      </a:solidFill>
                    </a:rPr>
                    <a:t>董事会</a:t>
                  </a:r>
                  <a:endParaRPr lang="en-US" altLang="zh-CN" dirty="0" smtClean="0">
                    <a:solidFill>
                      <a:srgbClr val="FF0000"/>
                    </a:solidFill>
                  </a:endParaRPr>
                </a:p>
                <a:p>
                  <a:pPr algn="ctr"/>
                  <a:r>
                    <a:rPr lang="zh-CN" altLang="en-US" dirty="0" smtClean="0">
                      <a:solidFill>
                        <a:srgbClr val="FF0000"/>
                      </a:solidFill>
                    </a:rPr>
                    <a:t>决议日</a:t>
                  </a:r>
                  <a:endParaRPr lang="zh-CN" altLang="en-US" dirty="0">
                    <a:solidFill>
                      <a:srgbClr val="FF0000"/>
                    </a:solidFill>
                  </a:endParaRPr>
                </a:p>
              </p:txBody>
            </p:sp>
            <p:sp>
              <p:nvSpPr>
                <p:cNvPr id="1520652" name="AutoShape 12"/>
                <p:cNvSpPr>
                  <a:spLocks noChangeArrowheads="1"/>
                </p:cNvSpPr>
                <p:nvPr/>
              </p:nvSpPr>
              <p:spPr bwMode="auto">
                <a:xfrm>
                  <a:off x="1204" y="1727"/>
                  <a:ext cx="111" cy="96"/>
                </a:xfrm>
                <a:prstGeom prst="triangle">
                  <a:avLst>
                    <a:gd name="adj" fmla="val 50000"/>
                  </a:avLst>
                </a:prstGeom>
                <a:solidFill>
                  <a:srgbClr val="B9E3FF"/>
                </a:solidFill>
                <a:ln w="9525">
                  <a:solidFill>
                    <a:srgbClr val="C9E4FF"/>
                  </a:solidFill>
                  <a:miter lim="800000"/>
                  <a:headEnd/>
                  <a:tailEnd/>
                </a:ln>
                <a:effectLst/>
              </p:spPr>
              <p:txBody>
                <a:bodyPr wrap="none" anchor="ctr"/>
                <a:lstStyle/>
                <a:p>
                  <a:endParaRPr lang="zh-CN" altLang="en-US"/>
                </a:p>
              </p:txBody>
            </p:sp>
          </p:grpSp>
        </p:grpSp>
        <p:grpSp>
          <p:nvGrpSpPr>
            <p:cNvPr id="5" name="Group 13"/>
            <p:cNvGrpSpPr>
              <a:grpSpLocks/>
            </p:cNvGrpSpPr>
            <p:nvPr/>
          </p:nvGrpSpPr>
          <p:grpSpPr bwMode="auto">
            <a:xfrm>
              <a:off x="1788" y="1763"/>
              <a:ext cx="620" cy="1111"/>
              <a:chOff x="1788" y="1763"/>
              <a:chExt cx="620" cy="1111"/>
            </a:xfrm>
          </p:grpSpPr>
          <p:sp>
            <p:nvSpPr>
              <p:cNvPr id="1520654" name="Rectangle 14"/>
              <p:cNvSpPr>
                <a:spLocks noChangeArrowheads="1"/>
              </p:cNvSpPr>
              <p:nvPr/>
            </p:nvSpPr>
            <p:spPr bwMode="auto">
              <a:xfrm>
                <a:off x="1788" y="2524"/>
                <a:ext cx="620" cy="350"/>
              </a:xfrm>
              <a:prstGeom prst="rect">
                <a:avLst/>
              </a:prstGeom>
              <a:solidFill>
                <a:schemeClr val="bg1"/>
              </a:solidFill>
              <a:ln w="9525">
                <a:solidFill>
                  <a:srgbClr val="C9E4FF"/>
                </a:solidFill>
                <a:miter lim="800000"/>
                <a:headEnd/>
                <a:tailEnd/>
              </a:ln>
              <a:effectLst/>
            </p:spPr>
            <p:txBody>
              <a:bodyPr wrap="square" anchor="ctr">
                <a:spAutoFit/>
              </a:bodyPr>
              <a:lstStyle/>
              <a:p>
                <a:pPr>
                  <a:buFont typeface="Arial" pitchFamily="34" charset="0"/>
                  <a:buChar char="•"/>
                </a:pPr>
                <a:r>
                  <a:rPr lang="zh-CN" altLang="en-US" sz="1200" dirty="0" smtClean="0"/>
                  <a:t>　接受投资人的</a:t>
                </a:r>
                <a:r>
                  <a:rPr lang="en-US" altLang="zh-CN" sz="1200" dirty="0" smtClean="0"/>
                  <a:t>《</a:t>
                </a:r>
                <a:r>
                  <a:rPr lang="zh-CN" altLang="en-US" sz="1200" dirty="0" smtClean="0"/>
                  <a:t>认购意向函</a:t>
                </a:r>
                <a:r>
                  <a:rPr lang="en-US" altLang="zh-CN" sz="1200" dirty="0" smtClean="0"/>
                  <a:t>》</a:t>
                </a:r>
                <a:endParaRPr lang="zh-CN" altLang="en-US" sz="3200" baseline="-25000" dirty="0"/>
              </a:p>
            </p:txBody>
          </p:sp>
          <p:grpSp>
            <p:nvGrpSpPr>
              <p:cNvPr id="6" name="Group 15"/>
              <p:cNvGrpSpPr>
                <a:grpSpLocks/>
              </p:cNvGrpSpPr>
              <p:nvPr/>
            </p:nvGrpSpPr>
            <p:grpSpPr bwMode="auto">
              <a:xfrm>
                <a:off x="1815" y="1763"/>
                <a:ext cx="552" cy="742"/>
                <a:chOff x="904" y="1744"/>
                <a:chExt cx="712" cy="957"/>
              </a:xfrm>
            </p:grpSpPr>
            <p:sp>
              <p:nvSpPr>
                <p:cNvPr id="1520656" name="Line 16"/>
                <p:cNvSpPr>
                  <a:spLocks noChangeShapeType="1"/>
                </p:cNvSpPr>
                <p:nvPr/>
              </p:nvSpPr>
              <p:spPr bwMode="auto">
                <a:xfrm>
                  <a:off x="1260" y="2519"/>
                  <a:ext cx="0" cy="182"/>
                </a:xfrm>
                <a:prstGeom prst="line">
                  <a:avLst/>
                </a:prstGeom>
                <a:noFill/>
                <a:ln w="9525">
                  <a:solidFill>
                    <a:srgbClr val="C9E4FF"/>
                  </a:solidFill>
                  <a:round/>
                  <a:headEnd/>
                  <a:tailEnd type="oval" w="med" len="med"/>
                </a:ln>
                <a:effectLst/>
              </p:spPr>
              <p:txBody>
                <a:bodyPr/>
                <a:lstStyle/>
                <a:p>
                  <a:endParaRPr lang="zh-CN" altLang="en-US"/>
                </a:p>
              </p:txBody>
            </p:sp>
            <p:grpSp>
              <p:nvGrpSpPr>
                <p:cNvPr id="7" name="Group 17"/>
                <p:cNvGrpSpPr>
                  <a:grpSpLocks/>
                </p:cNvGrpSpPr>
                <p:nvPr/>
              </p:nvGrpSpPr>
              <p:grpSpPr bwMode="auto">
                <a:xfrm>
                  <a:off x="904" y="1744"/>
                  <a:ext cx="712" cy="775"/>
                  <a:chOff x="904" y="1048"/>
                  <a:chExt cx="712" cy="775"/>
                </a:xfrm>
              </p:grpSpPr>
              <p:sp>
                <p:nvSpPr>
                  <p:cNvPr id="1520658" name="Oval 18"/>
                  <p:cNvSpPr>
                    <a:spLocks noChangeArrowheads="1"/>
                  </p:cNvSpPr>
                  <p:nvPr/>
                </p:nvSpPr>
                <p:spPr bwMode="auto">
                  <a:xfrm>
                    <a:off x="904" y="1048"/>
                    <a:ext cx="712" cy="712"/>
                  </a:xfrm>
                  <a:prstGeom prst="ellipse">
                    <a:avLst/>
                  </a:prstGeom>
                  <a:solidFill>
                    <a:srgbClr val="B9E3FF"/>
                  </a:solidFill>
                  <a:ln w="9525">
                    <a:solidFill>
                      <a:srgbClr val="C9E4FF"/>
                    </a:solidFill>
                    <a:round/>
                    <a:headEnd/>
                    <a:tailEnd/>
                  </a:ln>
                  <a:effectLst/>
                </p:spPr>
                <p:txBody>
                  <a:bodyPr wrap="none" anchor="ctr"/>
                  <a:lstStyle/>
                  <a:p>
                    <a:pPr algn="ctr"/>
                    <a:r>
                      <a:rPr lang="zh-CN" altLang="en-US" dirty="0" smtClean="0">
                        <a:solidFill>
                          <a:srgbClr val="FF0000"/>
                        </a:solidFill>
                      </a:rPr>
                      <a:t>股东大</a:t>
                    </a:r>
                    <a:endParaRPr lang="en-US" altLang="zh-CN" dirty="0" smtClean="0">
                      <a:solidFill>
                        <a:srgbClr val="FF0000"/>
                      </a:solidFill>
                    </a:endParaRPr>
                  </a:p>
                  <a:p>
                    <a:pPr algn="ctr"/>
                    <a:r>
                      <a:rPr lang="zh-CN" altLang="en-US" dirty="0" smtClean="0">
                        <a:solidFill>
                          <a:srgbClr val="FF0000"/>
                        </a:solidFill>
                      </a:rPr>
                      <a:t>会决议</a:t>
                    </a:r>
                    <a:endParaRPr lang="zh-CN" altLang="en-US" dirty="0">
                      <a:solidFill>
                        <a:srgbClr val="FF0000"/>
                      </a:solidFill>
                    </a:endParaRPr>
                  </a:p>
                </p:txBody>
              </p:sp>
              <p:sp>
                <p:nvSpPr>
                  <p:cNvPr id="1520659" name="AutoShape 19"/>
                  <p:cNvSpPr>
                    <a:spLocks noChangeArrowheads="1"/>
                  </p:cNvSpPr>
                  <p:nvPr/>
                </p:nvSpPr>
                <p:spPr bwMode="auto">
                  <a:xfrm>
                    <a:off x="1204" y="1727"/>
                    <a:ext cx="111" cy="96"/>
                  </a:xfrm>
                  <a:prstGeom prst="triangle">
                    <a:avLst>
                      <a:gd name="adj" fmla="val 50000"/>
                    </a:avLst>
                  </a:prstGeom>
                  <a:solidFill>
                    <a:srgbClr val="B9E3FF"/>
                  </a:solidFill>
                  <a:ln w="9525">
                    <a:solidFill>
                      <a:srgbClr val="C9E4FF"/>
                    </a:solidFill>
                    <a:miter lim="800000"/>
                    <a:headEnd/>
                    <a:tailEnd/>
                  </a:ln>
                  <a:effectLst/>
                </p:spPr>
                <p:txBody>
                  <a:bodyPr wrap="none" anchor="ctr"/>
                  <a:lstStyle/>
                  <a:p>
                    <a:endParaRPr lang="zh-CN" altLang="en-US"/>
                  </a:p>
                </p:txBody>
              </p:sp>
            </p:grpSp>
          </p:grpSp>
        </p:grpSp>
        <p:grpSp>
          <p:nvGrpSpPr>
            <p:cNvPr id="8" name="Group 20"/>
            <p:cNvGrpSpPr>
              <a:grpSpLocks/>
            </p:cNvGrpSpPr>
            <p:nvPr/>
          </p:nvGrpSpPr>
          <p:grpSpPr bwMode="auto">
            <a:xfrm>
              <a:off x="2432" y="1121"/>
              <a:ext cx="936" cy="2310"/>
              <a:chOff x="2320" y="1121"/>
              <a:chExt cx="936" cy="2310"/>
            </a:xfrm>
          </p:grpSpPr>
          <p:sp>
            <p:nvSpPr>
              <p:cNvPr id="1520661" name="Rectangle 21"/>
              <p:cNvSpPr>
                <a:spLocks noChangeArrowheads="1"/>
              </p:cNvSpPr>
              <p:nvPr/>
            </p:nvSpPr>
            <p:spPr bwMode="auto">
              <a:xfrm>
                <a:off x="2352" y="2406"/>
                <a:ext cx="851" cy="1025"/>
              </a:xfrm>
              <a:prstGeom prst="rect">
                <a:avLst/>
              </a:prstGeom>
              <a:solidFill>
                <a:schemeClr val="bg1"/>
              </a:solidFill>
              <a:ln w="9525">
                <a:solidFill>
                  <a:srgbClr val="C9E4FF"/>
                </a:solidFill>
                <a:miter lim="800000"/>
                <a:headEnd/>
                <a:tailEnd/>
              </a:ln>
              <a:effectLst/>
            </p:spPr>
            <p:txBody>
              <a:bodyPr wrap="square" anchor="ctr">
                <a:spAutoFit/>
              </a:bodyPr>
              <a:lstStyle/>
              <a:p>
                <a:endParaRPr lang="en-US" altLang="zh-CN" sz="900" dirty="0" smtClean="0"/>
              </a:p>
              <a:p>
                <a:pPr>
                  <a:buFont typeface="Arial" pitchFamily="34" charset="0"/>
                  <a:buChar char="•"/>
                </a:pPr>
                <a:r>
                  <a:rPr lang="zh-CN" altLang="en-US" sz="1200" dirty="0" smtClean="0"/>
                  <a:t>　券商制作材料并上报证监会</a:t>
                </a:r>
              </a:p>
              <a:p>
                <a:pPr>
                  <a:buFont typeface="Arial" pitchFamily="34" charset="0"/>
                  <a:buChar char="•"/>
                </a:pPr>
                <a:r>
                  <a:rPr lang="zh-CN" altLang="en-US" sz="1200" dirty="0" smtClean="0"/>
                  <a:t>　反馈及修改、补充</a:t>
                </a:r>
              </a:p>
              <a:p>
                <a:pPr>
                  <a:buFont typeface="Arial" pitchFamily="34" charset="0"/>
                  <a:buChar char="•"/>
                </a:pPr>
                <a:r>
                  <a:rPr lang="zh-CN" altLang="en-US" sz="1200" dirty="0" smtClean="0"/>
                  <a:t>　证监会发行部部级会议（小会）</a:t>
                </a:r>
              </a:p>
              <a:p>
                <a:pPr>
                  <a:buFont typeface="Arial" pitchFamily="34" charset="0"/>
                  <a:buChar char="•"/>
                </a:pPr>
                <a:r>
                  <a:rPr lang="zh-CN" altLang="en-US" sz="1200" dirty="0" smtClean="0"/>
                  <a:t>　证监会发审委审核通过</a:t>
                </a:r>
              </a:p>
              <a:p>
                <a:endParaRPr lang="zh-CN" altLang="en-US" baseline="-25000" dirty="0"/>
              </a:p>
            </p:txBody>
          </p:sp>
          <p:grpSp>
            <p:nvGrpSpPr>
              <p:cNvPr id="9" name="Group 22"/>
              <p:cNvGrpSpPr>
                <a:grpSpLocks/>
              </p:cNvGrpSpPr>
              <p:nvPr/>
            </p:nvGrpSpPr>
            <p:grpSpPr bwMode="auto">
              <a:xfrm>
                <a:off x="2320" y="1121"/>
                <a:ext cx="936" cy="1258"/>
                <a:chOff x="903" y="1744"/>
                <a:chExt cx="711" cy="957"/>
              </a:xfrm>
            </p:grpSpPr>
            <p:sp>
              <p:nvSpPr>
                <p:cNvPr id="1520663" name="Line 23"/>
                <p:cNvSpPr>
                  <a:spLocks noChangeShapeType="1"/>
                </p:cNvSpPr>
                <p:nvPr/>
              </p:nvSpPr>
              <p:spPr bwMode="auto">
                <a:xfrm>
                  <a:off x="1260" y="2519"/>
                  <a:ext cx="0" cy="182"/>
                </a:xfrm>
                <a:prstGeom prst="line">
                  <a:avLst/>
                </a:prstGeom>
                <a:noFill/>
                <a:ln w="9525">
                  <a:solidFill>
                    <a:srgbClr val="C9E4FF"/>
                  </a:solidFill>
                  <a:round/>
                  <a:headEnd/>
                  <a:tailEnd type="oval" w="med" len="med"/>
                </a:ln>
                <a:effectLst/>
              </p:spPr>
              <p:txBody>
                <a:bodyPr/>
                <a:lstStyle/>
                <a:p>
                  <a:endParaRPr lang="zh-CN" altLang="en-US"/>
                </a:p>
              </p:txBody>
            </p:sp>
            <p:grpSp>
              <p:nvGrpSpPr>
                <p:cNvPr id="10" name="Group 24"/>
                <p:cNvGrpSpPr>
                  <a:grpSpLocks/>
                </p:cNvGrpSpPr>
                <p:nvPr/>
              </p:nvGrpSpPr>
              <p:grpSpPr bwMode="auto">
                <a:xfrm>
                  <a:off x="903" y="1744"/>
                  <a:ext cx="711" cy="775"/>
                  <a:chOff x="903" y="1048"/>
                  <a:chExt cx="711" cy="775"/>
                </a:xfrm>
              </p:grpSpPr>
              <p:sp>
                <p:nvSpPr>
                  <p:cNvPr id="1520665" name="Oval 25"/>
                  <p:cNvSpPr>
                    <a:spLocks noChangeArrowheads="1"/>
                  </p:cNvSpPr>
                  <p:nvPr/>
                </p:nvSpPr>
                <p:spPr bwMode="auto">
                  <a:xfrm>
                    <a:off x="903" y="1048"/>
                    <a:ext cx="711" cy="712"/>
                  </a:xfrm>
                  <a:prstGeom prst="ellipse">
                    <a:avLst/>
                  </a:prstGeom>
                  <a:solidFill>
                    <a:srgbClr val="B9E3FF"/>
                  </a:solidFill>
                  <a:ln w="9525">
                    <a:solidFill>
                      <a:srgbClr val="C9E4FF"/>
                    </a:solidFill>
                    <a:round/>
                    <a:headEnd/>
                    <a:tailEnd/>
                  </a:ln>
                  <a:effectLst/>
                </p:spPr>
                <p:txBody>
                  <a:bodyPr wrap="none" anchor="ctr"/>
                  <a:lstStyle/>
                  <a:p>
                    <a:pPr algn="ctr"/>
                    <a:r>
                      <a:rPr lang="zh-CN" altLang="en-US" dirty="0" smtClean="0"/>
                      <a:t>证监会批准</a:t>
                    </a:r>
                    <a:endParaRPr lang="zh-CN" altLang="en-US" dirty="0"/>
                  </a:p>
                </p:txBody>
              </p:sp>
              <p:sp>
                <p:nvSpPr>
                  <p:cNvPr id="1520666" name="AutoShape 26"/>
                  <p:cNvSpPr>
                    <a:spLocks noChangeArrowheads="1"/>
                  </p:cNvSpPr>
                  <p:nvPr/>
                </p:nvSpPr>
                <p:spPr bwMode="auto">
                  <a:xfrm>
                    <a:off x="1204" y="1727"/>
                    <a:ext cx="111" cy="96"/>
                  </a:xfrm>
                  <a:prstGeom prst="triangle">
                    <a:avLst>
                      <a:gd name="adj" fmla="val 50000"/>
                    </a:avLst>
                  </a:prstGeom>
                  <a:solidFill>
                    <a:srgbClr val="B9E3FF"/>
                  </a:solidFill>
                  <a:ln w="9525">
                    <a:solidFill>
                      <a:srgbClr val="C9E4FF"/>
                    </a:solidFill>
                    <a:miter lim="800000"/>
                    <a:headEnd/>
                    <a:tailEnd/>
                  </a:ln>
                  <a:effectLst/>
                </p:spPr>
                <p:txBody>
                  <a:bodyPr wrap="none" anchor="ctr"/>
                  <a:lstStyle/>
                  <a:p>
                    <a:endParaRPr lang="zh-CN" altLang="en-US"/>
                  </a:p>
                </p:txBody>
              </p:sp>
            </p:grpSp>
          </p:grpSp>
        </p:grpSp>
        <p:grpSp>
          <p:nvGrpSpPr>
            <p:cNvPr id="11" name="Group 27"/>
            <p:cNvGrpSpPr>
              <a:grpSpLocks/>
            </p:cNvGrpSpPr>
            <p:nvPr/>
          </p:nvGrpSpPr>
          <p:grpSpPr bwMode="auto">
            <a:xfrm>
              <a:off x="3392" y="1217"/>
              <a:ext cx="812" cy="1961"/>
              <a:chOff x="3280" y="1217"/>
              <a:chExt cx="812" cy="1961"/>
            </a:xfrm>
          </p:grpSpPr>
          <p:sp>
            <p:nvSpPr>
              <p:cNvPr id="1520668" name="Rectangle 28"/>
              <p:cNvSpPr>
                <a:spLocks noChangeArrowheads="1"/>
              </p:cNvSpPr>
              <p:nvPr/>
            </p:nvSpPr>
            <p:spPr bwMode="auto">
              <a:xfrm>
                <a:off x="3280" y="2128"/>
                <a:ext cx="812" cy="1050"/>
              </a:xfrm>
              <a:prstGeom prst="rect">
                <a:avLst/>
              </a:prstGeom>
              <a:solidFill>
                <a:schemeClr val="bg1"/>
              </a:solidFill>
              <a:ln w="9525">
                <a:solidFill>
                  <a:srgbClr val="C9E4FF"/>
                </a:solidFill>
                <a:miter lim="800000"/>
                <a:headEnd/>
                <a:tailEnd/>
              </a:ln>
              <a:effectLst/>
            </p:spPr>
            <p:txBody>
              <a:bodyPr wrap="square" anchor="ctr">
                <a:spAutoFit/>
              </a:bodyPr>
              <a:lstStyle/>
              <a:p>
                <a:pPr>
                  <a:buFont typeface="Arial" pitchFamily="34" charset="0"/>
                  <a:buChar char="•"/>
                </a:pPr>
                <a:r>
                  <a:rPr lang="zh-CN" altLang="en-US" sz="1200" dirty="0" smtClean="0"/>
                  <a:t>　投资人发送</a:t>
                </a:r>
                <a:r>
                  <a:rPr lang="en-US" altLang="zh-CN" sz="1200" dirty="0" smtClean="0"/>
                  <a:t>《</a:t>
                </a:r>
                <a:r>
                  <a:rPr lang="zh-CN" altLang="en-US" sz="1200" dirty="0" smtClean="0"/>
                  <a:t>认购意向函</a:t>
                </a:r>
                <a:r>
                  <a:rPr lang="en-US" altLang="zh-CN" sz="1200" dirty="0" smtClean="0"/>
                  <a:t>》</a:t>
                </a:r>
              </a:p>
              <a:p>
                <a:pPr>
                  <a:buFont typeface="Arial" pitchFamily="34" charset="0"/>
                  <a:buChar char="•"/>
                </a:pPr>
                <a:r>
                  <a:rPr lang="zh-CN" altLang="en-US" sz="1200" dirty="0" smtClean="0"/>
                  <a:t>　主承销商对意向投资人发送</a:t>
                </a:r>
                <a:r>
                  <a:rPr lang="en-US" altLang="zh-CN" sz="1200" dirty="0" smtClean="0"/>
                  <a:t>《</a:t>
                </a:r>
                <a:r>
                  <a:rPr lang="zh-CN" altLang="en-US" sz="1200" dirty="0" smtClean="0"/>
                  <a:t>询价函</a:t>
                </a:r>
                <a:r>
                  <a:rPr lang="en-US" altLang="zh-CN" sz="1200" dirty="0" smtClean="0"/>
                  <a:t>》</a:t>
                </a:r>
              </a:p>
              <a:p>
                <a:pPr>
                  <a:buFont typeface="Arial" pitchFamily="34" charset="0"/>
                  <a:buChar char="•"/>
                </a:pPr>
                <a:r>
                  <a:rPr lang="zh-CN" altLang="en-US" sz="1200" dirty="0" smtClean="0"/>
                  <a:t>　询价结束</a:t>
                </a:r>
              </a:p>
              <a:p>
                <a:pPr>
                  <a:buFont typeface="Arial" pitchFamily="34" charset="0"/>
                  <a:buChar char="•"/>
                </a:pPr>
                <a:r>
                  <a:rPr lang="zh-CN" altLang="en-US" sz="1200" dirty="0" smtClean="0"/>
                  <a:t>　定价</a:t>
                </a:r>
              </a:p>
              <a:p>
                <a:pPr>
                  <a:buFont typeface="Arial" pitchFamily="34" charset="0"/>
                  <a:buChar char="•"/>
                </a:pPr>
                <a:r>
                  <a:rPr lang="zh-CN" altLang="en-US" sz="1200" dirty="0" smtClean="0"/>
                  <a:t>　签署认购协议（可能要求保证金）</a:t>
                </a:r>
              </a:p>
              <a:p>
                <a:endParaRPr lang="zh-CN" altLang="en-US" baseline="-25000" dirty="0"/>
              </a:p>
            </p:txBody>
          </p:sp>
          <p:grpSp>
            <p:nvGrpSpPr>
              <p:cNvPr id="12" name="Group 29"/>
              <p:cNvGrpSpPr>
                <a:grpSpLocks/>
              </p:cNvGrpSpPr>
              <p:nvPr/>
            </p:nvGrpSpPr>
            <p:grpSpPr bwMode="auto">
              <a:xfrm>
                <a:off x="3336" y="1217"/>
                <a:ext cx="664" cy="891"/>
                <a:chOff x="904" y="1745"/>
                <a:chExt cx="712" cy="956"/>
              </a:xfrm>
            </p:grpSpPr>
            <p:sp>
              <p:nvSpPr>
                <p:cNvPr id="1520670" name="Line 30"/>
                <p:cNvSpPr>
                  <a:spLocks noChangeShapeType="1"/>
                </p:cNvSpPr>
                <p:nvPr/>
              </p:nvSpPr>
              <p:spPr bwMode="auto">
                <a:xfrm>
                  <a:off x="1260" y="2519"/>
                  <a:ext cx="0" cy="182"/>
                </a:xfrm>
                <a:prstGeom prst="line">
                  <a:avLst/>
                </a:prstGeom>
                <a:noFill/>
                <a:ln w="9525">
                  <a:solidFill>
                    <a:srgbClr val="C9E4FF"/>
                  </a:solidFill>
                  <a:round/>
                  <a:headEnd/>
                  <a:tailEnd type="oval" w="med" len="med"/>
                </a:ln>
                <a:effectLst/>
              </p:spPr>
              <p:txBody>
                <a:bodyPr/>
                <a:lstStyle/>
                <a:p>
                  <a:endParaRPr lang="zh-CN" altLang="en-US"/>
                </a:p>
              </p:txBody>
            </p:sp>
            <p:grpSp>
              <p:nvGrpSpPr>
                <p:cNvPr id="13" name="Group 31"/>
                <p:cNvGrpSpPr>
                  <a:grpSpLocks/>
                </p:cNvGrpSpPr>
                <p:nvPr/>
              </p:nvGrpSpPr>
              <p:grpSpPr bwMode="auto">
                <a:xfrm>
                  <a:off x="904" y="1745"/>
                  <a:ext cx="712" cy="774"/>
                  <a:chOff x="904" y="1049"/>
                  <a:chExt cx="712" cy="774"/>
                </a:xfrm>
              </p:grpSpPr>
              <p:sp>
                <p:nvSpPr>
                  <p:cNvPr id="1520672" name="Oval 32"/>
                  <p:cNvSpPr>
                    <a:spLocks noChangeArrowheads="1"/>
                  </p:cNvSpPr>
                  <p:nvPr/>
                </p:nvSpPr>
                <p:spPr bwMode="auto">
                  <a:xfrm>
                    <a:off x="904" y="1049"/>
                    <a:ext cx="712" cy="712"/>
                  </a:xfrm>
                  <a:prstGeom prst="ellipse">
                    <a:avLst/>
                  </a:prstGeom>
                  <a:solidFill>
                    <a:srgbClr val="B9E3FF"/>
                  </a:solidFill>
                  <a:ln w="9525">
                    <a:solidFill>
                      <a:srgbClr val="C9E4FF"/>
                    </a:solidFill>
                    <a:round/>
                    <a:headEnd/>
                    <a:tailEnd/>
                  </a:ln>
                  <a:effectLst/>
                </p:spPr>
                <p:txBody>
                  <a:bodyPr wrap="none" anchor="ctr"/>
                  <a:lstStyle/>
                  <a:p>
                    <a:pPr algn="ctr"/>
                    <a:r>
                      <a:rPr lang="zh-CN" altLang="en-US" b="1" dirty="0" smtClean="0">
                        <a:solidFill>
                          <a:srgbClr val="FF0000"/>
                        </a:solidFill>
                        <a:ea typeface="楷体_GB2312" pitchFamily="49" charset="-122"/>
                      </a:rPr>
                      <a:t>定价</a:t>
                    </a:r>
                    <a:endParaRPr lang="zh-CN" altLang="en-US" sz="4400" b="1" dirty="0">
                      <a:solidFill>
                        <a:srgbClr val="FF0000"/>
                      </a:solidFill>
                    </a:endParaRPr>
                  </a:p>
                </p:txBody>
              </p:sp>
              <p:sp>
                <p:nvSpPr>
                  <p:cNvPr id="1520673" name="AutoShape 33"/>
                  <p:cNvSpPr>
                    <a:spLocks noChangeArrowheads="1"/>
                  </p:cNvSpPr>
                  <p:nvPr/>
                </p:nvSpPr>
                <p:spPr bwMode="auto">
                  <a:xfrm>
                    <a:off x="1204" y="1727"/>
                    <a:ext cx="111" cy="96"/>
                  </a:xfrm>
                  <a:prstGeom prst="triangle">
                    <a:avLst>
                      <a:gd name="adj" fmla="val 50000"/>
                    </a:avLst>
                  </a:prstGeom>
                  <a:solidFill>
                    <a:srgbClr val="B9E3FF"/>
                  </a:solidFill>
                  <a:ln w="9525">
                    <a:solidFill>
                      <a:srgbClr val="C9E4FF"/>
                    </a:solidFill>
                    <a:miter lim="800000"/>
                    <a:headEnd/>
                    <a:tailEnd/>
                  </a:ln>
                  <a:effectLst/>
                </p:spPr>
                <p:txBody>
                  <a:bodyPr wrap="none" anchor="ctr"/>
                  <a:lstStyle/>
                  <a:p>
                    <a:endParaRPr lang="zh-CN" altLang="en-US"/>
                  </a:p>
                </p:txBody>
              </p:sp>
            </p:grpSp>
          </p:grpSp>
        </p:grpSp>
        <p:grpSp>
          <p:nvGrpSpPr>
            <p:cNvPr id="14" name="Group 34"/>
            <p:cNvGrpSpPr>
              <a:grpSpLocks/>
            </p:cNvGrpSpPr>
            <p:nvPr/>
          </p:nvGrpSpPr>
          <p:grpSpPr bwMode="auto">
            <a:xfrm>
              <a:off x="4208" y="951"/>
              <a:ext cx="808" cy="2159"/>
              <a:chOff x="4072" y="727"/>
              <a:chExt cx="808" cy="2159"/>
            </a:xfrm>
          </p:grpSpPr>
          <p:sp>
            <p:nvSpPr>
              <p:cNvPr id="1520675" name="Rectangle 35"/>
              <p:cNvSpPr>
                <a:spLocks noChangeArrowheads="1"/>
              </p:cNvSpPr>
              <p:nvPr/>
            </p:nvSpPr>
            <p:spPr bwMode="auto">
              <a:xfrm>
                <a:off x="4173" y="1836"/>
                <a:ext cx="630" cy="1050"/>
              </a:xfrm>
              <a:prstGeom prst="rect">
                <a:avLst/>
              </a:prstGeom>
              <a:solidFill>
                <a:schemeClr val="bg1"/>
              </a:solidFill>
              <a:ln w="9525">
                <a:solidFill>
                  <a:srgbClr val="C9E4FF"/>
                </a:solidFill>
                <a:miter lim="800000"/>
                <a:headEnd/>
                <a:tailEnd/>
              </a:ln>
              <a:effectLst/>
            </p:spPr>
            <p:txBody>
              <a:bodyPr wrap="square" anchor="ctr">
                <a:spAutoFit/>
              </a:bodyPr>
              <a:lstStyle/>
              <a:p>
                <a:pPr>
                  <a:buFont typeface="Arial" pitchFamily="34" charset="0"/>
                  <a:buChar char="•"/>
                </a:pPr>
                <a:r>
                  <a:rPr lang="zh-CN" altLang="en-US" sz="1200" dirty="0" smtClean="0"/>
                  <a:t>　初步发行结果上报证监会</a:t>
                </a:r>
              </a:p>
              <a:p>
                <a:pPr>
                  <a:buFont typeface="Arial" pitchFamily="34" charset="0"/>
                  <a:buChar char="•"/>
                </a:pPr>
                <a:r>
                  <a:rPr lang="zh-CN" altLang="en-US" sz="1200" dirty="0" smtClean="0"/>
                  <a:t>　证监会批复同意</a:t>
                </a:r>
              </a:p>
              <a:p>
                <a:pPr>
                  <a:buFont typeface="Arial" pitchFamily="34" charset="0"/>
                  <a:buChar char="•"/>
                </a:pPr>
                <a:r>
                  <a:rPr lang="zh-CN" altLang="en-US" sz="1200" dirty="0" smtClean="0"/>
                  <a:t>　通知投资者缴款</a:t>
                </a:r>
              </a:p>
              <a:p>
                <a:pPr>
                  <a:buFont typeface="Arial" pitchFamily="34" charset="0"/>
                  <a:buChar char="•"/>
                </a:pPr>
                <a:r>
                  <a:rPr lang="zh-CN" altLang="en-US" sz="1200" dirty="0" smtClean="0"/>
                  <a:t>　缴款截止日</a:t>
                </a:r>
              </a:p>
              <a:p>
                <a:pPr>
                  <a:buFont typeface="Arial" pitchFamily="34" charset="0"/>
                  <a:buChar char="•"/>
                </a:pPr>
                <a:r>
                  <a:rPr lang="zh-CN" altLang="en-US" sz="1200" dirty="0" smtClean="0"/>
                  <a:t>　验资</a:t>
                </a:r>
              </a:p>
              <a:p>
                <a:pPr>
                  <a:buFont typeface="Arial" pitchFamily="34" charset="0"/>
                  <a:buChar char="•"/>
                </a:pPr>
                <a:r>
                  <a:rPr lang="zh-CN" altLang="en-US" sz="1200" dirty="0" smtClean="0"/>
                  <a:t>　股份登记</a:t>
                </a:r>
              </a:p>
              <a:p>
                <a:endParaRPr lang="zh-CN" altLang="en-US" baseline="-25000" dirty="0"/>
              </a:p>
            </p:txBody>
          </p:sp>
          <p:grpSp>
            <p:nvGrpSpPr>
              <p:cNvPr id="15" name="Group 36"/>
              <p:cNvGrpSpPr>
                <a:grpSpLocks/>
              </p:cNvGrpSpPr>
              <p:nvPr/>
            </p:nvGrpSpPr>
            <p:grpSpPr bwMode="auto">
              <a:xfrm>
                <a:off x="4072" y="727"/>
                <a:ext cx="808" cy="1086"/>
                <a:chOff x="904" y="1744"/>
                <a:chExt cx="712" cy="957"/>
              </a:xfrm>
            </p:grpSpPr>
            <p:sp>
              <p:nvSpPr>
                <p:cNvPr id="1520677" name="Line 37"/>
                <p:cNvSpPr>
                  <a:spLocks noChangeShapeType="1"/>
                </p:cNvSpPr>
                <p:nvPr/>
              </p:nvSpPr>
              <p:spPr bwMode="auto">
                <a:xfrm>
                  <a:off x="1260" y="2519"/>
                  <a:ext cx="0" cy="182"/>
                </a:xfrm>
                <a:prstGeom prst="line">
                  <a:avLst/>
                </a:prstGeom>
                <a:noFill/>
                <a:ln w="9525">
                  <a:solidFill>
                    <a:srgbClr val="C9E4FF"/>
                  </a:solidFill>
                  <a:round/>
                  <a:headEnd/>
                  <a:tailEnd type="oval" w="med" len="med"/>
                </a:ln>
                <a:effectLst/>
              </p:spPr>
              <p:txBody>
                <a:bodyPr/>
                <a:lstStyle/>
                <a:p>
                  <a:endParaRPr lang="zh-CN" altLang="en-US"/>
                </a:p>
              </p:txBody>
            </p:sp>
            <p:grpSp>
              <p:nvGrpSpPr>
                <p:cNvPr id="16" name="Group 38"/>
                <p:cNvGrpSpPr>
                  <a:grpSpLocks/>
                </p:cNvGrpSpPr>
                <p:nvPr/>
              </p:nvGrpSpPr>
              <p:grpSpPr bwMode="auto">
                <a:xfrm>
                  <a:off x="904" y="1744"/>
                  <a:ext cx="712" cy="775"/>
                  <a:chOff x="904" y="1048"/>
                  <a:chExt cx="712" cy="775"/>
                </a:xfrm>
              </p:grpSpPr>
              <p:sp>
                <p:nvSpPr>
                  <p:cNvPr id="1520679" name="Oval 39"/>
                  <p:cNvSpPr>
                    <a:spLocks noChangeArrowheads="1"/>
                  </p:cNvSpPr>
                  <p:nvPr/>
                </p:nvSpPr>
                <p:spPr bwMode="auto">
                  <a:xfrm>
                    <a:off x="904" y="1048"/>
                    <a:ext cx="712" cy="712"/>
                  </a:xfrm>
                  <a:prstGeom prst="ellipse">
                    <a:avLst/>
                  </a:prstGeom>
                  <a:solidFill>
                    <a:srgbClr val="B9E3FF"/>
                  </a:solidFill>
                  <a:ln w="9525">
                    <a:solidFill>
                      <a:srgbClr val="C9E4FF"/>
                    </a:solidFill>
                    <a:round/>
                    <a:headEnd/>
                    <a:tailEnd/>
                  </a:ln>
                  <a:effectLst/>
                </p:spPr>
                <p:txBody>
                  <a:bodyPr wrap="none" anchor="ctr"/>
                  <a:lstStyle/>
                  <a:p>
                    <a:pPr algn="ctr"/>
                    <a:r>
                      <a:rPr lang="zh-CN" altLang="en-US" dirty="0" smtClean="0"/>
                      <a:t>上市公告日</a:t>
                    </a:r>
                    <a:endParaRPr lang="zh-CN" altLang="en-US" dirty="0"/>
                  </a:p>
                </p:txBody>
              </p:sp>
              <p:sp>
                <p:nvSpPr>
                  <p:cNvPr id="1520680" name="AutoShape 40"/>
                  <p:cNvSpPr>
                    <a:spLocks noChangeArrowheads="1"/>
                  </p:cNvSpPr>
                  <p:nvPr/>
                </p:nvSpPr>
                <p:spPr bwMode="auto">
                  <a:xfrm>
                    <a:off x="1204" y="1727"/>
                    <a:ext cx="111" cy="96"/>
                  </a:xfrm>
                  <a:prstGeom prst="triangle">
                    <a:avLst>
                      <a:gd name="adj" fmla="val 50000"/>
                    </a:avLst>
                  </a:prstGeom>
                  <a:solidFill>
                    <a:srgbClr val="B9E3FF"/>
                  </a:solidFill>
                  <a:ln w="9525">
                    <a:solidFill>
                      <a:srgbClr val="C9E4FF"/>
                    </a:solidFill>
                    <a:miter lim="800000"/>
                    <a:headEnd/>
                    <a:tailEnd/>
                  </a:ln>
                  <a:effectLst/>
                </p:spPr>
                <p:txBody>
                  <a:bodyPr wrap="none" anchor="ctr"/>
                  <a:lstStyle/>
                  <a:p>
                    <a:endParaRPr lang="zh-CN" altLang="en-US"/>
                  </a:p>
                </p:txBody>
              </p:sp>
            </p:grpSp>
          </p:grpSp>
        </p:gr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DMINISTRATOR@SZ1187EHYLNPRZRD" val="3485"/>
  <p:tag name="FIRSTZHANGZQ@ATEDMKQRACWYY57I" val="3489"/>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F(T,\sigma,r_T-r_0)\leq \frac{e^{T(r_T-r_0)}&#10;(2+\frac{\sigma^2T}{2})N(\sqrt{\frac{\sigma^2T}{2}})&#10;+\sqrt{\frac{\sigma^2T}{2\pi}}e^{-\frac{\sigma^2T}{8}}e^{T(r_T-r_0)} - 1&#10;}&#10;{&#10;e^{T(r_T-r_0)}(2+\frac{\sigma^2T}{2})N(\sqrt{\frac{\sigma^2T}{2}})&#10;+\sqrt{\frac{\sigma^2T}{2\pi}}e^{-\frac{\sigma^2T}{8}}e^{T(r_T-r_0)}&#10;}&#10;\]&#10;&#10;\end{document}&#10;"/>
  <p:tag name="FILENAME" val="TP_tmp"/>
  <p:tag name="FORMAT" val="emf"/>
  <p:tag name="RES" val="1200"/>
  <p:tag name="BLEND" val="0"/>
  <p:tag name="TRANSPARENT" val="0"/>
  <p:tag name="TBUG" val="0"/>
  <p:tag name="ALLOWFS" val="0"/>
  <p:tag name="ORIGWIDTH" val="334"/>
  <p:tag name="PICTUREFILESIZE" val="53232"/>
</p:tagLst>
</file>

<file path=ppt/theme/theme1.xml><?xml version="1.0" encoding="utf-8"?>
<a:theme xmlns:a="http://schemas.openxmlformats.org/drawingml/2006/main" name="中信">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3399"/>
        </a:solidFill>
        <a:ln w="9525" cap="flat" cmpd="sng" algn="ctr">
          <a:noFill/>
          <a:prstDash val="solid"/>
          <a:round/>
          <a:headEnd type="none" w="med" len="med"/>
          <a:tailEnd type="none" w="med" len="med"/>
        </a:ln>
        <a:effectLst/>
      </a:spPr>
      <a:bodyPr vert="horz" wrap="square" lIns="105118" tIns="52559" rIns="105118" bIns="52559" numCol="1" anchor="ctr" anchorCtr="0" compatLnSpc="1">
        <a:prstTxWarp prst="textNoShape">
          <a:avLst/>
        </a:prstTxWarp>
      </a:bodyPr>
      <a:lstStyle>
        <a:defPPr marL="0" marR="0" indent="0" algn="l" defTabSz="1050925"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bg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003399"/>
        </a:solidFill>
        <a:ln w="9525" cap="flat" cmpd="sng" algn="ctr">
          <a:noFill/>
          <a:prstDash val="solid"/>
          <a:round/>
          <a:headEnd type="none" w="med" len="med"/>
          <a:tailEnd type="none" w="med" len="med"/>
        </a:ln>
        <a:effectLst/>
      </a:spPr>
      <a:bodyPr vert="horz" wrap="square" lIns="105118" tIns="52559" rIns="105118" bIns="52559" numCol="1" anchor="ctr" anchorCtr="0" compatLnSpc="1">
        <a:prstTxWarp prst="textNoShape">
          <a:avLst/>
        </a:prstTxWarp>
      </a:bodyPr>
      <a:lstStyle>
        <a:defPPr marL="0" marR="0" indent="0" algn="l" defTabSz="1050925"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bg1"/>
            </a:solidFill>
            <a:effectLst/>
            <a:latin typeface="Arial" pitchFamily="34"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中信</Template>
  <TotalTime>2783</TotalTime>
  <Words>827</Words>
  <Application>Microsoft Office PowerPoint</Application>
  <PresentationFormat>全屏显示(4:3)</PresentationFormat>
  <Paragraphs>165</Paragraphs>
  <Slides>14</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vt:i4>
      </vt:variant>
    </vt:vector>
  </HeadingPairs>
  <TitlesOfParts>
    <vt:vector size="33" baseType="lpstr">
      <vt:lpstr>Arial</vt:lpstr>
      <vt:lpstr>宋体</vt:lpstr>
      <vt:lpstr>楷体_GB2312</vt:lpstr>
      <vt:lpstr>Wingdings</vt:lpstr>
      <vt:lpstr>CMMI10</vt:lpstr>
      <vt:lpstr>CMR10</vt:lpstr>
      <vt:lpstr>CMMI7</vt:lpstr>
      <vt:lpstr>CMSY10ORIG</vt:lpstr>
      <vt:lpstr>CMR7</vt:lpstr>
      <vt:lpstr>CMMI5</vt:lpstr>
      <vt:lpstr>CMSY7</vt:lpstr>
      <vt:lpstr>CMR5</vt:lpstr>
      <vt:lpstr>CMEX10</vt:lpstr>
      <vt:lpstr>Calibri</vt:lpstr>
      <vt:lpstr>黑体</vt:lpstr>
      <vt:lpstr>Corbel</vt:lpstr>
      <vt:lpstr>华文楷体</vt:lpstr>
      <vt:lpstr>MS PGothic</vt:lpstr>
      <vt:lpstr>中信</vt:lpstr>
      <vt:lpstr>流动性折扣问题</vt:lpstr>
      <vt:lpstr>不流动性的各种情况</vt:lpstr>
      <vt:lpstr>结论</vt:lpstr>
      <vt:lpstr>历史模型</vt:lpstr>
      <vt:lpstr>模型</vt:lpstr>
      <vt:lpstr>幻灯片 6</vt:lpstr>
      <vt:lpstr>模型结论</vt:lpstr>
      <vt:lpstr>实证分析：定向增发</vt:lpstr>
      <vt:lpstr>定向增发的主要步骤</vt:lpstr>
      <vt:lpstr>中国定向增发历史数据和现状</vt:lpstr>
      <vt:lpstr>大股东参与的定向增发价格更少市场性</vt:lpstr>
      <vt:lpstr>1年禁售期</vt:lpstr>
      <vt:lpstr>三年禁售期</vt:lpstr>
      <vt:lpstr>改进</vt:lpstr>
    </vt:vector>
  </TitlesOfParts>
  <Company>Tsinghua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 Zhiqiang</dc:creator>
  <cp:lastModifiedBy>zhangzq</cp:lastModifiedBy>
  <cp:revision>182</cp:revision>
  <dcterms:created xsi:type="dcterms:W3CDTF">2009-05-23T02:53:36Z</dcterms:created>
  <dcterms:modified xsi:type="dcterms:W3CDTF">2009-07-21T05:31:50Z</dcterms:modified>
</cp:coreProperties>
</file>