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88" r:id="rId3"/>
    <p:sldId id="283" r:id="rId4"/>
    <p:sldId id="289" r:id="rId5"/>
    <p:sldId id="290" r:id="rId6"/>
    <p:sldId id="291" r:id="rId7"/>
    <p:sldId id="293" r:id="rId8"/>
    <p:sldId id="294" r:id="rId9"/>
    <p:sldId id="296" r:id="rId10"/>
    <p:sldId id="295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7" r:id="rId30"/>
    <p:sldId id="318" r:id="rId31"/>
    <p:sldId id="319" r:id="rId32"/>
    <p:sldId id="315" r:id="rId33"/>
    <p:sldId id="316" r:id="rId34"/>
    <p:sldId id="276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DDDDDD"/>
    <a:srgbClr val="C0C0C0"/>
    <a:srgbClr val="EAEAEA"/>
    <a:srgbClr val="000000"/>
    <a:srgbClr val="CC0000"/>
    <a:srgbClr val="46ACAE"/>
    <a:srgbClr val="7EA5D0"/>
    <a:srgbClr val="6E815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95" autoAdjust="0"/>
    <p:restoredTop sz="94660" autoAdjust="0"/>
  </p:normalViewPr>
  <p:slideViewPr>
    <p:cSldViewPr>
      <p:cViewPr varScale="1">
        <p:scale>
          <a:sx n="70" d="100"/>
          <a:sy n="70" d="100"/>
        </p:scale>
        <p:origin x="-3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365500"/>
            <a:ext cx="6019800" cy="596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743200"/>
            <a:ext cx="571500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 algn="ct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>
                <a:latin typeface="Arial" charset="0"/>
              </a:defRPr>
            </a:lvl1pPr>
          </a:lstStyle>
          <a:p>
            <a:fld id="{2F72A0BA-BBC2-4A43-88D0-C3C39F983F8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gray">
          <a:xfrm>
            <a:off x="7239000" y="0"/>
            <a:ext cx="1536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i="1">
                <a:solidFill>
                  <a:srgbClr val="CC0000"/>
                </a:solidFill>
                <a:latin typeface="Verdana" pitchFamily="34" charset="0"/>
              </a:rPr>
              <a:t>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92C081-73CA-40BF-8CFB-DEA56B8279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5AA6A-59CF-47EE-A87D-72D03E921D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962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637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2800" y="152400"/>
            <a:ext cx="1752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29000" y="655637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81DAF929-08B8-4E37-8928-2781445797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010-0591-44B9-BB8C-04A70BE555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05DD10-1E92-4225-B8FF-D5C69CE322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812215-7686-4F0E-9EF9-354C627A27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BAC269-1959-4D60-8751-0913667314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178A5-73C6-4918-902C-C939312031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51CE68-2E82-4619-AFB0-1C80C52135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F64367-401C-4C04-A652-6E217F4FF4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266E7A-5C90-4660-B0B9-603A592FC0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5637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162800" y="152400"/>
            <a:ext cx="175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55637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103A2321-ADCB-4BA7-BC50-0615BE3999A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533400"/>
            <a:ext cx="7696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1059" name="Group 35"/>
          <p:cNvGrpSpPr>
            <a:grpSpLocks/>
          </p:cNvGrpSpPr>
          <p:nvPr/>
        </p:nvGrpSpPr>
        <p:grpSpPr bwMode="auto">
          <a:xfrm>
            <a:off x="0" y="1143000"/>
            <a:ext cx="7086600" cy="22225"/>
            <a:chOff x="0" y="720"/>
            <a:chExt cx="4464" cy="14"/>
          </a:xfrm>
        </p:grpSpPr>
        <p:sp>
          <p:nvSpPr>
            <p:cNvPr id="1055" name="Line 31"/>
            <p:cNvSpPr>
              <a:spLocks noChangeShapeType="1"/>
            </p:cNvSpPr>
            <p:nvPr userDrawn="1"/>
          </p:nvSpPr>
          <p:spPr bwMode="auto">
            <a:xfrm flipH="1">
              <a:off x="0" y="720"/>
              <a:ext cx="4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Line 34"/>
            <p:cNvSpPr>
              <a:spLocks noChangeShapeType="1"/>
            </p:cNvSpPr>
            <p:nvPr userDrawn="1"/>
          </p:nvSpPr>
          <p:spPr bwMode="auto">
            <a:xfrm>
              <a:off x="0" y="734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057400"/>
            <a:ext cx="4343400" cy="2438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Literature Review</a:t>
            </a:r>
            <a:br>
              <a:rPr lang="en-US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  <a:t>ZHU </a:t>
            </a:r>
            <a:r>
              <a:rPr lang="en-US" sz="1800" dirty="0" err="1" smtClean="0">
                <a:solidFill>
                  <a:schemeClr val="tx1">
                    <a:lumMod val="75000"/>
                  </a:schemeClr>
                </a:solidFill>
              </a:rPr>
              <a:t>Cai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  <a:t>AMA</a:t>
            </a:r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76200" y="533400"/>
            <a:ext cx="8915400" cy="53340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  <a:t>Multivariate GARCH Model- Definition</a:t>
            </a:r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145" y="1524000"/>
            <a:ext cx="8358809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5486400"/>
            <a:ext cx="1514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5400"/>
            <a:ext cx="831257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6200" y="533400"/>
            <a:ext cx="8915400" cy="53340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  <a:t>Multivariate GARCH Model- Definition</a:t>
            </a:r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6096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VEC(1,1) </a:t>
            </a:r>
            <a:r>
              <a:rPr lang="en-US" b="1" dirty="0" smtClean="0"/>
              <a:t> ( </a:t>
            </a:r>
            <a:r>
              <a:rPr lang="en-US" b="1" dirty="0" err="1" smtClean="0"/>
              <a:t>Bollerslev</a:t>
            </a:r>
            <a:r>
              <a:rPr lang="en-US" b="1" dirty="0" smtClean="0"/>
              <a:t>, Engle, and Wooldridge, </a:t>
            </a:r>
            <a:r>
              <a:rPr lang="en-US" b="1" dirty="0" smtClean="0"/>
              <a:t>1988 )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18248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6096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Bivariate</a:t>
            </a:r>
            <a:r>
              <a:rPr lang="en-US" b="1" dirty="0" smtClean="0"/>
              <a:t> VEC(1,1)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844900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Diagonal and Scalar VEC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9" y="1310547"/>
            <a:ext cx="8139111" cy="4933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685800"/>
            <a:ext cx="4378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BEKK(1,1,K) ( Engle and Kroner, 1995)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371600"/>
            <a:ext cx="876677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609600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Bivariate</a:t>
            </a:r>
            <a:r>
              <a:rPr lang="en-US" b="1" dirty="0" smtClean="0"/>
              <a:t> BEKK(1,1,1)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7848600" cy="4901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609600"/>
            <a:ext cx="2877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Conditional </a:t>
            </a:r>
            <a:r>
              <a:rPr lang="en-US" b="1" dirty="0" smtClean="0"/>
              <a:t>Correlations</a:t>
            </a:r>
            <a:endParaRPr lang="en-US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8419124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609600"/>
            <a:ext cx="2629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CCC (</a:t>
            </a:r>
            <a:r>
              <a:rPr lang="en-US" b="1" dirty="0" err="1" smtClean="0"/>
              <a:t>Bollerslev</a:t>
            </a:r>
            <a:r>
              <a:rPr lang="en-US" b="1" dirty="0" smtClean="0"/>
              <a:t>, 1990)</a:t>
            </a:r>
            <a:endParaRPr lang="en-US" b="1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50288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609600"/>
            <a:ext cx="2894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DCC of </a:t>
            </a:r>
            <a:r>
              <a:rPr lang="en-US" b="1" dirty="0" err="1" smtClean="0"/>
              <a:t>Tse</a:t>
            </a:r>
            <a:r>
              <a:rPr lang="en-US" b="1" dirty="0" smtClean="0"/>
              <a:t> &amp; </a:t>
            </a:r>
            <a:r>
              <a:rPr lang="en-US" b="1" dirty="0" err="1" smtClean="0"/>
              <a:t>Tsui</a:t>
            </a:r>
            <a:r>
              <a:rPr lang="en-US" b="1" dirty="0" smtClean="0"/>
              <a:t> (2002)</a:t>
            </a:r>
            <a:endParaRPr lang="en-US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7837487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133600" y="2590800"/>
            <a:ext cx="4724400" cy="685800"/>
            <a:chOff x="1296" y="1824"/>
            <a:chExt cx="2976" cy="432"/>
          </a:xfrm>
        </p:grpSpPr>
        <p:sp>
          <p:nvSpPr>
            <p:cNvPr id="87087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8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9" name="Text Box 49"/>
            <p:cNvSpPr txBox="1">
              <a:spLocks noChangeArrowheads="1"/>
            </p:cNvSpPr>
            <p:nvPr/>
          </p:nvSpPr>
          <p:spPr bwMode="gray">
            <a:xfrm>
              <a:off x="1872" y="1920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rgbClr val="000000"/>
                  </a:solidFill>
                </a:rPr>
                <a:t>Paper-Searching  by Journals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87090" name="Text Box 50"/>
            <p:cNvSpPr txBox="1">
              <a:spLocks noChangeArrowheads="1"/>
            </p:cNvSpPr>
            <p:nvPr/>
          </p:nvSpPr>
          <p:spPr bwMode="gray">
            <a:xfrm>
              <a:off x="1392" y="1886"/>
              <a:ext cx="22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2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2133600" y="3429000"/>
            <a:ext cx="4724400" cy="685800"/>
            <a:chOff x="1296" y="1824"/>
            <a:chExt cx="2976" cy="432"/>
          </a:xfrm>
        </p:grpSpPr>
        <p:sp>
          <p:nvSpPr>
            <p:cNvPr id="87092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93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94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rgbClr val="000000"/>
                  </a:solidFill>
                </a:rPr>
                <a:t>Paper -Searching by Authors 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87095" name="Text Box 55"/>
            <p:cNvSpPr txBox="1">
              <a:spLocks noChangeArrowheads="1"/>
            </p:cNvSpPr>
            <p:nvPr/>
          </p:nvSpPr>
          <p:spPr bwMode="gray">
            <a:xfrm>
              <a:off x="1392" y="1886"/>
              <a:ext cx="22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3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2133600" y="4267200"/>
            <a:ext cx="4724400" cy="685800"/>
            <a:chOff x="1296" y="1824"/>
            <a:chExt cx="2976" cy="432"/>
          </a:xfrm>
        </p:grpSpPr>
        <p:sp>
          <p:nvSpPr>
            <p:cNvPr id="87097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98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99" name="Text Box 59"/>
            <p:cNvSpPr txBox="1">
              <a:spLocks noChangeArrowheads="1"/>
            </p:cNvSpPr>
            <p:nvPr/>
          </p:nvSpPr>
          <p:spPr bwMode="gray">
            <a:xfrm>
              <a:off x="1824" y="1920"/>
              <a:ext cx="2352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rgbClr val="000000"/>
                  </a:solidFill>
                </a:rPr>
                <a:t>Results of Elementary </a:t>
              </a:r>
              <a:r>
                <a:rPr lang="en-US" b="1" dirty="0">
                  <a:solidFill>
                    <a:srgbClr val="000000"/>
                  </a:solidFill>
                </a:rPr>
                <a:t>A</a:t>
              </a:r>
              <a:r>
                <a:rPr lang="en-US" b="1" dirty="0" smtClean="0">
                  <a:solidFill>
                    <a:srgbClr val="000000"/>
                  </a:solidFill>
                </a:rPr>
                <a:t>nalysis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87100" name="Text Box 60"/>
            <p:cNvSpPr txBox="1">
              <a:spLocks noChangeArrowheads="1"/>
            </p:cNvSpPr>
            <p:nvPr/>
          </p:nvSpPr>
          <p:spPr bwMode="gray">
            <a:xfrm>
              <a:off x="1392" y="1886"/>
              <a:ext cx="22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4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2133600" y="5181600"/>
            <a:ext cx="4724400" cy="685800"/>
            <a:chOff x="1296" y="1824"/>
            <a:chExt cx="2976" cy="432"/>
          </a:xfrm>
        </p:grpSpPr>
        <p:sp>
          <p:nvSpPr>
            <p:cNvPr id="87102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03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04" name="Text Box 6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rgbClr val="000000"/>
                  </a:solidFill>
                </a:rPr>
                <a:t>Suggestions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87105" name="Text Box 65"/>
            <p:cNvSpPr txBox="1">
              <a:spLocks noChangeArrowheads="1"/>
            </p:cNvSpPr>
            <p:nvPr/>
          </p:nvSpPr>
          <p:spPr bwMode="gray">
            <a:xfrm>
              <a:off x="1392" y="1886"/>
              <a:ext cx="22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5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2133600" y="1828800"/>
            <a:ext cx="4724400" cy="685800"/>
            <a:chOff x="1296" y="1824"/>
            <a:chExt cx="2976" cy="432"/>
          </a:xfrm>
        </p:grpSpPr>
        <p:sp>
          <p:nvSpPr>
            <p:cNvPr id="25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49"/>
            <p:cNvSpPr txBox="1">
              <a:spLocks noChangeArrowheads="1"/>
            </p:cNvSpPr>
            <p:nvPr/>
          </p:nvSpPr>
          <p:spPr bwMode="gray">
            <a:xfrm>
              <a:off x="1776" y="1920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rgbClr val="000000"/>
                  </a:solidFill>
                </a:rPr>
                <a:t>Introduction to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mGARCH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28" name="Text Box 50"/>
            <p:cNvSpPr txBox="1">
              <a:spLocks noChangeArrowheads="1"/>
            </p:cNvSpPr>
            <p:nvPr/>
          </p:nvSpPr>
          <p:spPr bwMode="gray">
            <a:xfrm>
              <a:off x="1392" y="1886"/>
              <a:ext cx="22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 smtClean="0">
                  <a:solidFill>
                    <a:schemeClr val="bg1"/>
                  </a:solidFill>
                </a:rPr>
                <a:t>1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908208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1000" y="609600"/>
            <a:ext cx="2894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DCC of </a:t>
            </a:r>
            <a:r>
              <a:rPr lang="en-US" b="1" dirty="0" err="1" smtClean="0"/>
              <a:t>Tse</a:t>
            </a:r>
            <a:r>
              <a:rPr lang="en-US" b="1" dirty="0" smtClean="0"/>
              <a:t> &amp; </a:t>
            </a:r>
            <a:r>
              <a:rPr lang="en-US" b="1" dirty="0" err="1" smtClean="0"/>
              <a:t>Tsui</a:t>
            </a:r>
            <a:r>
              <a:rPr lang="en-US" b="1" dirty="0" smtClean="0"/>
              <a:t> (2002)</a:t>
            </a:r>
            <a:endParaRPr lang="en-US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609600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DCC of Engle (2002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8483600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25" y="1393825"/>
            <a:ext cx="9097963" cy="406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4800" y="609600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DCC of Engle (2002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609600"/>
            <a:ext cx="4014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GO-GARCH    Van </a:t>
            </a:r>
            <a:r>
              <a:rPr lang="en-US" b="1" dirty="0" err="1" smtClean="0"/>
              <a:t>Der</a:t>
            </a:r>
            <a:r>
              <a:rPr lang="en-US" b="1" dirty="0" smtClean="0"/>
              <a:t> </a:t>
            </a:r>
            <a:r>
              <a:rPr lang="en-US" b="1" dirty="0" err="1" smtClean="0"/>
              <a:t>Weide</a:t>
            </a:r>
            <a:r>
              <a:rPr lang="en-US" b="1" dirty="0" smtClean="0"/>
              <a:t> (2002)</a:t>
            </a:r>
            <a:endParaRPr lang="en-US" b="1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60" y="1371600"/>
            <a:ext cx="891544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999" y="1600200"/>
            <a:ext cx="868320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28600" y="609600"/>
            <a:ext cx="4053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GO-GARCH    Van </a:t>
            </a:r>
            <a:r>
              <a:rPr lang="en-US" b="1" dirty="0" err="1" smtClean="0"/>
              <a:t>Der</a:t>
            </a:r>
            <a:r>
              <a:rPr lang="en-US" b="1" dirty="0" smtClean="0"/>
              <a:t> </a:t>
            </a:r>
            <a:r>
              <a:rPr lang="en-US" b="1" dirty="0" err="1" smtClean="0"/>
              <a:t>Weide</a:t>
            </a:r>
            <a:r>
              <a:rPr lang="en-US" b="1" dirty="0" smtClean="0"/>
              <a:t> (2002)</a:t>
            </a:r>
            <a:endParaRPr lang="en-U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533400"/>
            <a:ext cx="4053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GO-GARCH    Van </a:t>
            </a:r>
            <a:r>
              <a:rPr lang="en-US" b="1" dirty="0" err="1" smtClean="0"/>
              <a:t>Der</a:t>
            </a:r>
            <a:r>
              <a:rPr lang="en-US" b="1" dirty="0" smtClean="0"/>
              <a:t> </a:t>
            </a:r>
            <a:r>
              <a:rPr lang="en-US" b="1" dirty="0" err="1" smtClean="0"/>
              <a:t>Weide</a:t>
            </a:r>
            <a:r>
              <a:rPr lang="en-US" b="1" dirty="0" smtClean="0"/>
              <a:t> (2002)</a:t>
            </a:r>
            <a:endParaRPr lang="en-US" b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746" y="1752600"/>
            <a:ext cx="880385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533400"/>
            <a:ext cx="4053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GO-GARCH    Van </a:t>
            </a:r>
            <a:r>
              <a:rPr lang="en-US" b="1" dirty="0" err="1" smtClean="0"/>
              <a:t>Der</a:t>
            </a:r>
            <a:r>
              <a:rPr lang="en-US" b="1" dirty="0" smtClean="0"/>
              <a:t> </a:t>
            </a:r>
            <a:r>
              <a:rPr lang="en-US" b="1" dirty="0" err="1" smtClean="0"/>
              <a:t>Weide</a:t>
            </a:r>
            <a:r>
              <a:rPr lang="en-US" b="1" dirty="0" smtClean="0"/>
              <a:t> (2002)</a:t>
            </a:r>
            <a:endParaRPr lang="en-US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57400"/>
            <a:ext cx="859245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457200"/>
            <a:ext cx="7696200" cy="563563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  <a:t>Paper Searching(08-10) - Journal of 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  <a:t>Econometrics (A)</a:t>
            </a:r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 bwMode="black"/>
        <p:txBody>
          <a:bodyPr/>
          <a:lstStyle/>
          <a:p>
            <a:pPr>
              <a:lnSpc>
                <a:spcPct val="90000"/>
              </a:lnSpc>
            </a:pPr>
            <a:endParaRPr lang="en-US" sz="1400" dirty="0" smtClean="0">
              <a:solidFill>
                <a:schemeClr val="tx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600" b="0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Sequential conditional correlations: Inference and evaluation</a:t>
            </a:r>
          </a:p>
          <a:p>
            <a:pPr>
              <a:lnSpc>
                <a:spcPct val="90000"/>
              </a:lnSpc>
              <a:buNone/>
            </a:pPr>
            <a:r>
              <a:rPr lang="en-US" sz="1600" b="0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b="0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Volume </a:t>
            </a:r>
            <a:r>
              <a:rPr lang="en-US" sz="1600" b="0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153, Issue 2, Dec. 2009, Pages 105-210</a:t>
            </a:r>
          </a:p>
          <a:p>
            <a:pPr>
              <a:lnSpc>
                <a:spcPct val="90000"/>
              </a:lnSpc>
              <a:buNone/>
            </a:pPr>
            <a:r>
              <a:rPr lang="en-US" sz="1600" b="0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1600" b="0" dirty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0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This paper presents a new approach to the modeling of conditional correlation matrices within the multivariate GARCH framework. The procedure, which consists of breaking the matrix into the product of a sequence of matrices with desirable characteristics, in effect converts a highly dimensional and intractable optimization problem into a series of simple and feasible estimations. </a:t>
            </a:r>
          </a:p>
          <a:p>
            <a:pPr>
              <a:lnSpc>
                <a:spcPct val="90000"/>
              </a:lnSpc>
              <a:buNone/>
            </a:pPr>
            <a:r>
              <a:rPr lang="en-US" sz="1600" b="0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69 selected stocks from the NASDAQ10</a:t>
            </a:r>
          </a:p>
          <a:p>
            <a:pPr>
              <a:lnSpc>
                <a:spcPct val="90000"/>
              </a:lnSpc>
            </a:pPr>
            <a:endParaRPr lang="en-US" sz="1600" b="0" dirty="0" smtClean="0">
              <a:solidFill>
                <a:schemeClr val="tx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600" b="0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Copula-based multivariate GARCH model with uncorrelated dependent errors</a:t>
            </a:r>
          </a:p>
          <a:p>
            <a:pPr>
              <a:lnSpc>
                <a:spcPct val="90000"/>
              </a:lnSpc>
              <a:buNone/>
            </a:pPr>
            <a:r>
              <a:rPr lang="en-US" sz="1600" b="0" dirty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0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fr-FR" sz="1600" b="0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Volume 150, Issue 2, Jun. 2009, Pages 207-218</a:t>
            </a:r>
            <a:endParaRPr lang="en-US" sz="1600" b="0" dirty="0" smtClean="0">
              <a:solidFill>
                <a:schemeClr val="tx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sz="1600" b="0" dirty="0">
              <a:solidFill>
                <a:schemeClr val="tx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sz="1600" b="0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Model MGARCH for non-normal multivariate distributions using copulas. Multivariate GARCH (MGARCH) models are usually estimated under multivariate normality. For non-elliptically distributed financial returns, the dependence structure is controlled by a copula function. </a:t>
            </a:r>
            <a:endParaRPr lang="en-US" sz="1600" b="0" dirty="0">
              <a:solidFill>
                <a:schemeClr val="tx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WordArt 5"/>
          <p:cNvSpPr>
            <a:spLocks noChangeArrowheads="1" noChangeShapeType="1" noTextEdit="1"/>
          </p:cNvSpPr>
          <p:nvPr/>
        </p:nvSpPr>
        <p:spPr bwMode="invGray">
          <a:xfrm>
            <a:off x="2895600" y="3505200"/>
            <a:ext cx="4343400" cy="533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gray">
          <a:xfrm>
            <a:off x="3200400" y="4191000"/>
            <a:ext cx="3276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Add your company slogan </a:t>
            </a: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gray">
          <a:xfrm>
            <a:off x="2971800" y="4267200"/>
            <a:ext cx="76200" cy="228600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457200"/>
            <a:ext cx="7696200" cy="563563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  <a:t>Paper Searching – Real Estate Economics (A)</a:t>
            </a:r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057400"/>
            <a:ext cx="8763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Modeling Long Memory in REITs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Volume 36 Issue 3, Pages 533 - 554, Jul.2008</a:t>
            </a:r>
          </a:p>
          <a:p>
            <a:endParaRPr lang="en-US" dirty="0">
              <a:solidFill>
                <a:schemeClr val="tx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Assessing the Forecasting Performance of Regime-Switching,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ARIMA</a:t>
            </a:r>
          </a:p>
          <a:p>
            <a:pPr algn="just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and GARCH Models of House Prices               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Volume</a:t>
            </a:r>
            <a:r>
              <a:rPr lang="fr-FR" dirty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 31, Issue 2, Pages: 223-243,</a:t>
            </a:r>
            <a:r>
              <a:rPr lang="fr-FR" dirty="0" smtClean="0">
                <a:solidFill>
                  <a:srgbClr val="003366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 Jun. 2003</a:t>
            </a:r>
            <a:endParaRPr lang="en-US" dirty="0">
              <a:solidFill>
                <a:schemeClr val="tx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endParaRPr lang="en-US" dirty="0" smtClean="0">
              <a:solidFill>
                <a:schemeClr val="tx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compares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forecasting performance of three types of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univariate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time 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series  models: ARIMA, GARCH and regime-switching</a:t>
            </a:r>
          </a:p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563563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  <a:t>Paper Searching – Journal of Real Estate Finance and Economics (A)</a:t>
            </a:r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219200"/>
            <a:ext cx="8686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A Comparison of Alternative Forecast Models of REIT Volatility</a:t>
            </a:r>
          </a:p>
          <a:p>
            <a:r>
              <a:rPr lang="en-US" dirty="0"/>
              <a:t> </a:t>
            </a:r>
            <a:r>
              <a:rPr lang="en-US" dirty="0" smtClean="0"/>
              <a:t>   31 July 2009, DOI: 10.1007/s11146-009-9198-7</a:t>
            </a:r>
          </a:p>
          <a:p>
            <a:r>
              <a:rPr lang="en-US" dirty="0" smtClean="0"/>
              <a:t>    compares </a:t>
            </a:r>
            <a:r>
              <a:rPr lang="en-US" dirty="0"/>
              <a:t>the relative </a:t>
            </a:r>
            <a:r>
              <a:rPr lang="en-US" dirty="0" smtClean="0"/>
              <a:t>performance of ARFIMA, FIGARCH, EGARCH and</a:t>
            </a:r>
          </a:p>
          <a:p>
            <a:r>
              <a:rPr lang="en-US" dirty="0"/>
              <a:t> </a:t>
            </a:r>
            <a:r>
              <a:rPr lang="en-US" dirty="0" smtClean="0"/>
              <a:t>   FIEGARCH, and make the conclusion </a:t>
            </a:r>
            <a:r>
              <a:rPr lang="en-US" dirty="0"/>
              <a:t>that long-memory models should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also be adopted to forecast REIT volatility, </a:t>
            </a:r>
            <a:r>
              <a:rPr lang="en-US" dirty="0" err="1" smtClean="0"/>
              <a:t>univariate</a:t>
            </a:r>
            <a:r>
              <a:rPr lang="en-US" dirty="0" smtClean="0"/>
              <a:t> GARCH models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Are Securitized Real Estate Returns more Predictable than Stock Returns?</a:t>
            </a:r>
          </a:p>
          <a:p>
            <a:r>
              <a:rPr lang="en-US" dirty="0"/>
              <a:t> </a:t>
            </a:r>
            <a:r>
              <a:rPr lang="en-US" dirty="0" smtClean="0"/>
              <a:t>   16 Nov </a:t>
            </a:r>
            <a:r>
              <a:rPr lang="en-US" altLang="zh-CN" dirty="0" smtClean="0"/>
              <a:t>2008, DOI: 10.1007/s11146-008-9162-y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forcasting</a:t>
            </a:r>
            <a:r>
              <a:rPr lang="en-US" altLang="zh-CN" dirty="0" smtClean="0"/>
              <a:t>, ARMA–EGARCH, EGARCH</a:t>
            </a:r>
          </a:p>
          <a:p>
            <a:endParaRPr lang="en-US" altLang="zh-CN" dirty="0"/>
          </a:p>
          <a:p>
            <a:pPr>
              <a:buFont typeface="Wingdings" pitchFamily="2" charset="2"/>
              <a:buChar char="v"/>
            </a:pPr>
            <a:r>
              <a:rPr lang="en-US" altLang="zh-CN" dirty="0" smtClean="0"/>
              <a:t> Monetary Shocks and REIT Returns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/>
              <a:t>27 July </a:t>
            </a:r>
            <a:r>
              <a:rPr lang="en-US" altLang="zh-CN" dirty="0" smtClean="0"/>
              <a:t>2007, DOI: 10.1007/s11146-007-9038-6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univariate</a:t>
            </a:r>
            <a:r>
              <a:rPr lang="en-US" altLang="zh-CN" dirty="0" smtClean="0"/>
              <a:t> GARCH model with dummy variable</a:t>
            </a:r>
          </a:p>
          <a:p>
            <a:endParaRPr lang="en-US" altLang="zh-CN" dirty="0"/>
          </a:p>
          <a:p>
            <a:pPr>
              <a:buFont typeface="Wingdings" pitchFamily="2" charset="2"/>
              <a:buChar char="v"/>
            </a:pPr>
            <a:r>
              <a:rPr lang="en-US" altLang="zh-CN" dirty="0" smtClean="0"/>
              <a:t> Multivariate Modeling of Daily REIT Volatility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28 Mar 2006, DOI: 10.1007/s11146-006-6804-9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Multivariate VAR–GARCH (BEKK)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563563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  <a:t>Paper Searching – Journal of Real Estate Finance and Economics (A)</a:t>
            </a:r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2014478"/>
            <a:ext cx="868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 </a:t>
            </a:r>
            <a:r>
              <a:rPr lang="en-US" dirty="0" smtClean="0"/>
              <a:t>Volatilities and Momentum Returns in Real Estate Investment Trusts </a:t>
            </a:r>
            <a:endParaRPr lang="en-US" dirty="0"/>
          </a:p>
          <a:p>
            <a:r>
              <a:rPr lang="en-US" dirty="0" smtClean="0"/>
              <a:t>    20 Feb 2009, DOI: 10.1007/s11146-008-9165-8</a:t>
            </a:r>
          </a:p>
          <a:p>
            <a:r>
              <a:rPr lang="en-US" dirty="0" smtClean="0"/>
              <a:t>    GARCH-in-mean, liquidity risk in mean, </a:t>
            </a:r>
            <a:r>
              <a:rPr lang="en-US" dirty="0" err="1" smtClean="0"/>
              <a:t>univariate</a:t>
            </a:r>
            <a:r>
              <a:rPr lang="en-US" dirty="0" smtClean="0"/>
              <a:t> GARCH</a:t>
            </a:r>
          </a:p>
          <a:p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Price Discovery in Real Estate Markets: A Dynamic Analysis </a:t>
            </a:r>
          </a:p>
          <a:p>
            <a:r>
              <a:rPr lang="en-US" dirty="0" smtClean="0"/>
              <a:t>    1 April 2009, DOI: 10.1007/s11146-009-9172-4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Conditional Volatility of Equity Real Estate Investment Trust Returns: A Pre-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and Post-1993 Comparison</a:t>
            </a:r>
          </a:p>
          <a:p>
            <a:r>
              <a:rPr lang="en-US" dirty="0"/>
              <a:t> </a:t>
            </a:r>
            <a:r>
              <a:rPr lang="en-US" dirty="0" smtClean="0"/>
              <a:t>   15 August 2007  DOI: 10.1007/s11146-007-9079-x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457200"/>
            <a:ext cx="8991600" cy="563563"/>
          </a:xfrm>
        </p:spPr>
        <p:txBody>
          <a:bodyPr/>
          <a:lstStyle/>
          <a:p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Paper 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Searching  – 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Journal of Property Investment and Finance 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(B)</a:t>
            </a: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143000"/>
            <a:ext cx="85344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 </a:t>
            </a:r>
            <a:r>
              <a:rPr lang="en-US" sz="1500" dirty="0" smtClean="0"/>
              <a:t>REITs Design and Future REITs Market in China (2009), Value at Risk(2008)</a:t>
            </a:r>
          </a:p>
          <a:p>
            <a:r>
              <a:rPr lang="en-US" sz="1500" dirty="0" smtClean="0"/>
              <a:t> </a:t>
            </a:r>
            <a:endParaRPr lang="en-US" sz="1500" dirty="0" smtClean="0"/>
          </a:p>
          <a:p>
            <a:pPr>
              <a:buFont typeface="Wingdings" pitchFamily="2" charset="2"/>
              <a:buChar char="v"/>
            </a:pPr>
            <a:r>
              <a:rPr lang="en-US" sz="1500" dirty="0" smtClean="0"/>
              <a:t>  REITs</a:t>
            </a:r>
            <a:r>
              <a:rPr lang="en-US" sz="1500" dirty="0" smtClean="0"/>
              <a:t>, the stock market and economic activity</a:t>
            </a:r>
          </a:p>
          <a:p>
            <a:r>
              <a:rPr lang="en-US" sz="1500" dirty="0" smtClean="0"/>
              <a:t>     Volume 27, Issue 6, 2009 </a:t>
            </a:r>
          </a:p>
          <a:p>
            <a:r>
              <a:rPr lang="en-US" sz="1500" dirty="0" smtClean="0"/>
              <a:t>     Investigate </a:t>
            </a:r>
            <a:r>
              <a:rPr lang="en-US" sz="1500" dirty="0" smtClean="0"/>
              <a:t>the linkages among </a:t>
            </a:r>
            <a:r>
              <a:rPr lang="en-US" sz="1500" dirty="0" smtClean="0"/>
              <a:t>REITs, </a:t>
            </a:r>
            <a:r>
              <a:rPr lang="en-US" sz="1500" dirty="0" smtClean="0"/>
              <a:t>the </a:t>
            </a:r>
            <a:r>
              <a:rPr lang="en-US" sz="1500" dirty="0" smtClean="0"/>
              <a:t>stock</a:t>
            </a:r>
          </a:p>
          <a:p>
            <a:r>
              <a:rPr lang="en-US" sz="1500" dirty="0" smtClean="0"/>
              <a:t> </a:t>
            </a:r>
            <a:r>
              <a:rPr lang="en-US" sz="1500" dirty="0" smtClean="0"/>
              <a:t>    </a:t>
            </a:r>
            <a:r>
              <a:rPr lang="en-US" sz="1500" dirty="0" smtClean="0"/>
              <a:t>market</a:t>
            </a:r>
            <a:r>
              <a:rPr lang="en-US" sz="1500" dirty="0" smtClean="0"/>
              <a:t>, and real economic </a:t>
            </a:r>
            <a:r>
              <a:rPr lang="en-US" sz="1500" dirty="0" smtClean="0"/>
              <a:t>activity, VAR, Grange </a:t>
            </a:r>
            <a:r>
              <a:rPr lang="en-US" sz="1500" dirty="0" smtClean="0"/>
              <a:t>C</a:t>
            </a:r>
            <a:r>
              <a:rPr lang="en-US" sz="1500" dirty="0" smtClean="0"/>
              <a:t>ausal Test</a:t>
            </a:r>
          </a:p>
          <a:p>
            <a:endParaRPr lang="en-US" sz="1500" dirty="0" smtClean="0"/>
          </a:p>
          <a:p>
            <a:pPr>
              <a:buFont typeface="Wingdings" pitchFamily="2" charset="2"/>
              <a:buChar char="v"/>
            </a:pPr>
            <a:r>
              <a:rPr lang="en-US" sz="1500" dirty="0" smtClean="0"/>
              <a:t> Correlation </a:t>
            </a:r>
            <a:r>
              <a:rPr lang="en-US" sz="1500" dirty="0" smtClean="0"/>
              <a:t>structure of real estate markets over </a:t>
            </a:r>
            <a:r>
              <a:rPr lang="en-US" sz="1500" dirty="0" smtClean="0"/>
              <a:t>time</a:t>
            </a:r>
          </a:p>
          <a:p>
            <a:r>
              <a:rPr lang="en-US" sz="1500" dirty="0" smtClean="0"/>
              <a:t> </a:t>
            </a:r>
            <a:r>
              <a:rPr lang="en-US" sz="1500" dirty="0" smtClean="0"/>
              <a:t>    Volume 27, Issue 6, 2009</a:t>
            </a:r>
            <a:endParaRPr lang="en-US" sz="1500" dirty="0" smtClean="0"/>
          </a:p>
          <a:p>
            <a:r>
              <a:rPr lang="en-US" sz="1500" dirty="0" smtClean="0"/>
              <a:t>     time-varying </a:t>
            </a:r>
            <a:r>
              <a:rPr lang="en-US" sz="1500" dirty="0" smtClean="0"/>
              <a:t>correlation structure, portfolio </a:t>
            </a:r>
            <a:r>
              <a:rPr lang="en-US" sz="1500" dirty="0" smtClean="0"/>
              <a:t>management, REITs, </a:t>
            </a:r>
          </a:p>
          <a:p>
            <a:r>
              <a:rPr lang="en-US" sz="1500" dirty="0" smtClean="0"/>
              <a:t> </a:t>
            </a:r>
            <a:r>
              <a:rPr lang="en-US" sz="1500" dirty="0" smtClean="0"/>
              <a:t>    </a:t>
            </a:r>
            <a:r>
              <a:rPr lang="en-US" sz="1500" dirty="0" smtClean="0"/>
              <a:t>window rolling, Markowitz' portfolio theory</a:t>
            </a:r>
            <a:endParaRPr lang="en-US" sz="1500" dirty="0" smtClean="0"/>
          </a:p>
          <a:p>
            <a:r>
              <a:rPr lang="en-US" sz="1500" dirty="0" smtClean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sz="1500" dirty="0" smtClean="0"/>
              <a:t> Time-varying </a:t>
            </a:r>
            <a:r>
              <a:rPr lang="en-US" sz="1500" dirty="0" smtClean="0"/>
              <a:t>performance of four Asia-Pacific REITs</a:t>
            </a:r>
          </a:p>
          <a:p>
            <a:r>
              <a:rPr lang="en-US" sz="1500" dirty="0" smtClean="0"/>
              <a:t>     Volume 26, Issue 3, 2008 </a:t>
            </a:r>
          </a:p>
          <a:p>
            <a:r>
              <a:rPr lang="en-US" sz="1500" dirty="0" smtClean="0"/>
              <a:t> </a:t>
            </a:r>
            <a:r>
              <a:rPr lang="en-US" sz="1500" dirty="0" smtClean="0"/>
              <a:t>   determine </a:t>
            </a:r>
            <a:r>
              <a:rPr lang="en-US" sz="1500" dirty="0" smtClean="0"/>
              <a:t>the dynamic relationships between REIT returns, multi-factor </a:t>
            </a:r>
            <a:r>
              <a:rPr lang="en-US" sz="1500" dirty="0" smtClean="0"/>
              <a:t>model</a:t>
            </a:r>
          </a:p>
          <a:p>
            <a:endParaRPr lang="en-US" sz="1500" dirty="0" smtClean="0"/>
          </a:p>
          <a:p>
            <a:pPr>
              <a:buFont typeface="Wingdings" pitchFamily="2" charset="2"/>
              <a:buChar char="v"/>
            </a:pPr>
            <a:r>
              <a:rPr lang="en-US" sz="1500" dirty="0" smtClean="0"/>
              <a:t> Regime </a:t>
            </a:r>
            <a:r>
              <a:rPr lang="en-US" sz="1500" dirty="0" smtClean="0"/>
              <a:t>switching and asset allocation: Evidence from international real estate security </a:t>
            </a:r>
            <a:r>
              <a:rPr lang="en-US" sz="1500" dirty="0" smtClean="0"/>
              <a:t>markets</a:t>
            </a:r>
          </a:p>
          <a:p>
            <a:r>
              <a:rPr lang="en-US" sz="1500" dirty="0" smtClean="0"/>
              <a:t> </a:t>
            </a:r>
            <a:r>
              <a:rPr lang="en-US" sz="1500" dirty="0" smtClean="0"/>
              <a:t>   Volume 25, Issue 3, 2007 </a:t>
            </a:r>
          </a:p>
          <a:p>
            <a:r>
              <a:rPr lang="en-US" sz="1500" dirty="0" smtClean="0"/>
              <a:t>    Regime switch model, CAPM</a:t>
            </a:r>
          </a:p>
          <a:p>
            <a:r>
              <a:rPr lang="en-US" sz="1500" dirty="0" smtClean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sz="1500" dirty="0" smtClean="0"/>
              <a:t>Cross-market </a:t>
            </a:r>
            <a:r>
              <a:rPr lang="en-US" sz="1500" dirty="0" smtClean="0"/>
              <a:t>dynamics in property stock markets</a:t>
            </a:r>
          </a:p>
          <a:p>
            <a:r>
              <a:rPr lang="en-US" sz="1500" dirty="0" smtClean="0"/>
              <a:t>     Volume 23, Issue 1, 2005</a:t>
            </a:r>
          </a:p>
          <a:p>
            <a:r>
              <a:rPr lang="en-US" sz="1500" dirty="0" smtClean="0"/>
              <a:t>     Multi-EGARCH, </a:t>
            </a:r>
            <a:r>
              <a:rPr lang="en-US" sz="1500" dirty="0" err="1" smtClean="0"/>
              <a:t>Cointegration</a:t>
            </a:r>
            <a:endParaRPr lang="en-US" sz="1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563563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  <a:t>Paper 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  <a:t>Searching 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  <a:t>– 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  <a:t>Property Research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  <a:t> (B)</a:t>
            </a:r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631752"/>
            <a:ext cx="8915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600" b="1" dirty="0" smtClean="0"/>
              <a:t> </a:t>
            </a:r>
            <a:r>
              <a:rPr lang="en-US" dirty="0" smtClean="0"/>
              <a:t>Financial Crisis and Asian Real Estate Securities Market Interdependence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Some </a:t>
            </a:r>
            <a:r>
              <a:rPr lang="en-US" dirty="0" smtClean="0"/>
              <a:t>Additional </a:t>
            </a:r>
            <a:r>
              <a:rPr lang="en-US" dirty="0" smtClean="0"/>
              <a:t>Evidence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smtClean="0"/>
              <a:t>Volume </a:t>
            </a:r>
            <a:r>
              <a:rPr lang="en-US" dirty="0" smtClean="0"/>
              <a:t>25, Issue 2, </a:t>
            </a:r>
            <a:r>
              <a:rPr lang="en-US" dirty="0" smtClean="0"/>
              <a:t>2008</a:t>
            </a:r>
          </a:p>
          <a:p>
            <a:r>
              <a:rPr lang="en-US" dirty="0" smtClean="0"/>
              <a:t>     linear </a:t>
            </a:r>
            <a:r>
              <a:rPr lang="en-US" dirty="0" err="1" smtClean="0"/>
              <a:t>cointegration</a:t>
            </a:r>
            <a:r>
              <a:rPr lang="en-US" dirty="0" smtClean="0"/>
              <a:t>, </a:t>
            </a:r>
            <a:r>
              <a:rPr lang="en-US" dirty="0" smtClean="0"/>
              <a:t>nonlinear </a:t>
            </a:r>
            <a:r>
              <a:rPr lang="en-US" dirty="0" err="1" smtClean="0"/>
              <a:t>cointegration</a:t>
            </a:r>
            <a:r>
              <a:rPr lang="en-US" dirty="0" smtClean="0"/>
              <a:t>, Granger </a:t>
            </a:r>
            <a:r>
              <a:rPr lang="en-US" dirty="0" smtClean="0"/>
              <a:t>causality, </a:t>
            </a:r>
            <a:r>
              <a:rPr lang="en-US" dirty="0" err="1" smtClean="0"/>
              <a:t>Valatility</a:t>
            </a:r>
            <a:r>
              <a:rPr lang="en-US" dirty="0" smtClean="0"/>
              <a:t> spillover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 </a:t>
            </a:r>
            <a:r>
              <a:rPr lang="en-US" dirty="0" err="1" smtClean="0"/>
              <a:t>Modelling</a:t>
            </a:r>
            <a:r>
              <a:rPr lang="en-US" dirty="0" smtClean="0"/>
              <a:t> </a:t>
            </a:r>
            <a:r>
              <a:rPr lang="en-US" dirty="0" smtClean="0"/>
              <a:t>Linkages between US and Asia-Pacific Securitized </a:t>
            </a:r>
            <a:r>
              <a:rPr lang="en-US" dirty="0" smtClean="0"/>
              <a:t>Property Markets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Volume </a:t>
            </a:r>
            <a:r>
              <a:rPr lang="en-US" dirty="0" smtClean="0"/>
              <a:t>24, Issue 2 June 2007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Cointegration</a:t>
            </a:r>
            <a:r>
              <a:rPr lang="en-US" dirty="0" smtClean="0"/>
              <a:t>, Granger causality, variance decomposition </a:t>
            </a:r>
            <a:r>
              <a:rPr lang="en-US" dirty="0" smtClean="0"/>
              <a:t>analysis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The </a:t>
            </a:r>
            <a:r>
              <a:rPr lang="en-US" dirty="0" smtClean="0"/>
              <a:t>Dynamics of Return </a:t>
            </a:r>
            <a:r>
              <a:rPr lang="en-US" dirty="0" err="1" smtClean="0"/>
              <a:t>Volatilty</a:t>
            </a:r>
            <a:r>
              <a:rPr lang="en-US" dirty="0" smtClean="0"/>
              <a:t> and Systematic Risk in International </a:t>
            </a:r>
            <a:r>
              <a:rPr lang="en-US" dirty="0" smtClean="0"/>
              <a:t>Real Estate 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Security Markets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Volume </a:t>
            </a:r>
            <a:r>
              <a:rPr lang="en-US" dirty="0" smtClean="0"/>
              <a:t>24, Issue 1 March </a:t>
            </a:r>
            <a:r>
              <a:rPr lang="en-US" dirty="0" smtClean="0"/>
              <a:t>2007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ARMA </a:t>
            </a:r>
            <a:r>
              <a:rPr lang="en-US" dirty="0" smtClean="0"/>
              <a:t>(1, 1) - GJR - GARCH (1, 1) - </a:t>
            </a:r>
            <a:r>
              <a:rPr lang="en-US" dirty="0" smtClean="0"/>
              <a:t>M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99060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  <a:t>                               Property Management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  <a:t>                 (B)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  <a:t> Paper Searching 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  <a:t>–Journal 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  <a:t>of real estate literature  (B)</a:t>
            </a:r>
            <a:b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  <a:t>                               Journal of real estate research   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  <a:t> (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  <a:t>B)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2286000"/>
            <a:ext cx="8686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 </a:t>
            </a:r>
            <a:r>
              <a:rPr lang="en-US" dirty="0" smtClean="0"/>
              <a:t>The asymmetric volatility of house prices in the </a:t>
            </a:r>
            <a:r>
              <a:rPr lang="en-US" dirty="0" smtClean="0"/>
              <a:t>UK</a:t>
            </a:r>
          </a:p>
          <a:p>
            <a:r>
              <a:rPr lang="en-US" dirty="0" smtClean="0"/>
              <a:t>     Volume 27, Issue 2, 2009</a:t>
            </a:r>
          </a:p>
          <a:p>
            <a:r>
              <a:rPr lang="en-US" dirty="0" smtClean="0"/>
              <a:t>     GJR-GARCH</a:t>
            </a:r>
          </a:p>
          <a:p>
            <a:r>
              <a:rPr lang="en-US" dirty="0" smtClean="0"/>
              <a:t>      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De-lagging Hong Kong's office price indices via State Space Model </a:t>
            </a:r>
            <a:r>
              <a:rPr lang="en-US" dirty="0" smtClean="0"/>
              <a:t>with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Kalman</a:t>
            </a:r>
            <a:r>
              <a:rPr lang="en-US" dirty="0" smtClean="0"/>
              <a:t> </a:t>
            </a:r>
            <a:r>
              <a:rPr lang="en-US" dirty="0" smtClean="0"/>
              <a:t>filter</a:t>
            </a:r>
          </a:p>
          <a:p>
            <a:r>
              <a:rPr lang="en-US" dirty="0" smtClean="0"/>
              <a:t>    Volume 26, Issue 2, 2008</a:t>
            </a:r>
            <a:endParaRPr lang="en-US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4美金的ppt模板">
  <a:themeElements>
    <a:clrScheme name="01 2">
      <a:dk1>
        <a:srgbClr val="003366"/>
      </a:dk1>
      <a:lt1>
        <a:srgbClr val="FFFFFF"/>
      </a:lt1>
      <a:dk2>
        <a:srgbClr val="2E6272"/>
      </a:dk2>
      <a:lt2>
        <a:srgbClr val="B2B2B2"/>
      </a:lt2>
      <a:accent1>
        <a:srgbClr val="3984C9"/>
      </a:accent1>
      <a:accent2>
        <a:srgbClr val="77AE26"/>
      </a:accent2>
      <a:accent3>
        <a:srgbClr val="FFFFFF"/>
      </a:accent3>
      <a:accent4>
        <a:srgbClr val="002A56"/>
      </a:accent4>
      <a:accent5>
        <a:srgbClr val="AEC2E1"/>
      </a:accent5>
      <a:accent6>
        <a:srgbClr val="6B9D21"/>
      </a:accent6>
      <a:hlink>
        <a:srgbClr val="6E815B"/>
      </a:hlink>
      <a:folHlink>
        <a:srgbClr val="90A8B0"/>
      </a:folHlink>
    </a:clrScheme>
    <a:fontScheme name="0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1 1">
        <a:dk1>
          <a:srgbClr val="003366"/>
        </a:dk1>
        <a:lt1>
          <a:srgbClr val="FFFFFF"/>
        </a:lt1>
        <a:dk2>
          <a:srgbClr val="3C8196"/>
        </a:dk2>
        <a:lt2>
          <a:srgbClr val="B2B2B2"/>
        </a:lt2>
        <a:accent1>
          <a:srgbClr val="2C6AA2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CB9CE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2">
        <a:dk1>
          <a:srgbClr val="003366"/>
        </a:dk1>
        <a:lt1>
          <a:srgbClr val="FFFFFF"/>
        </a:lt1>
        <a:dk2>
          <a:srgbClr val="2E6272"/>
        </a:dk2>
        <a:lt2>
          <a:srgbClr val="B2B2B2"/>
        </a:lt2>
        <a:accent1>
          <a:srgbClr val="3984C9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EC2E1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3">
        <a:dk1>
          <a:srgbClr val="30311D"/>
        </a:dk1>
        <a:lt1>
          <a:srgbClr val="FFFFFF"/>
        </a:lt1>
        <a:dk2>
          <a:srgbClr val="4A5B1F"/>
        </a:dk2>
        <a:lt2>
          <a:srgbClr val="B2B2B2"/>
        </a:lt2>
        <a:accent1>
          <a:srgbClr val="90724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C6BCB0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24美金的ppt模板</Template>
  <TotalTime>591</TotalTime>
  <Words>731</Words>
  <Application>Microsoft Office PowerPoint</Application>
  <PresentationFormat>On-screen Show (4:3)</PresentationFormat>
  <Paragraphs>129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24美金的ppt模板</vt:lpstr>
      <vt:lpstr>Literature Review  ZHU Cai  AMA</vt:lpstr>
      <vt:lpstr>Contents</vt:lpstr>
      <vt:lpstr>Paper Searching(08-10) - Journal of Econometrics (A)</vt:lpstr>
      <vt:lpstr>Paper Searching – Real Estate Economics (A)</vt:lpstr>
      <vt:lpstr>Paper Searching – Journal of Real Estate Finance and Economics (A)</vt:lpstr>
      <vt:lpstr>Paper Searching – Journal of Real Estate Finance and Economics (A)</vt:lpstr>
      <vt:lpstr>Paper Searching  – Journal of Property Investment and Finance (B)</vt:lpstr>
      <vt:lpstr>Paper Searching – Property Research (B)</vt:lpstr>
      <vt:lpstr>                               Property Management                 (B)  Paper Searching –Journal of real estate literature  (B)                                Journal of real estate research    (B) </vt:lpstr>
      <vt:lpstr>Multivariate GARCH Model- Definition</vt:lpstr>
      <vt:lpstr>Multivariate GARCH Model- Definition</vt:lpstr>
      <vt:lpstr>Slide 12</vt:lpstr>
      <vt:lpstr>Slide 13</vt:lpstr>
      <vt:lpstr>Diagonal and Scalar VEC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>HK PolyU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  ZHU Cai AMA</dc:title>
  <dc:creator>zc</dc:creator>
  <cp:lastModifiedBy>zc</cp:lastModifiedBy>
  <cp:revision>56</cp:revision>
  <dcterms:created xsi:type="dcterms:W3CDTF">2010-01-26T23:59:26Z</dcterms:created>
  <dcterms:modified xsi:type="dcterms:W3CDTF">2010-01-27T23:23:50Z</dcterms:modified>
</cp:coreProperties>
</file>