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74" r:id="rId9"/>
    <p:sldId id="275" r:id="rId10"/>
    <p:sldId id="262" r:id="rId11"/>
    <p:sldId id="263" r:id="rId12"/>
    <p:sldId id="265" r:id="rId13"/>
    <p:sldId id="264" r:id="rId14"/>
    <p:sldId id="266" r:id="rId15"/>
    <p:sldId id="276" r:id="rId16"/>
    <p:sldId id="267" r:id="rId17"/>
    <p:sldId id="268" r:id="rId18"/>
    <p:sldId id="26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586" autoAdjust="0"/>
  </p:normalViewPr>
  <p:slideViewPr>
    <p:cSldViewPr>
      <p:cViewPr varScale="1">
        <p:scale>
          <a:sx n="72" d="100"/>
          <a:sy n="72" d="100"/>
        </p:scale>
        <p:origin x="-11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5BE31-5DA7-4F1C-88BF-D13BA7C23984}" type="datetimeFigureOut">
              <a:rPr lang="en-US" smtClean="0"/>
              <a:pPr/>
              <a:t>1/22/2010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D20FD6-1299-4B7B-B47F-055BA8221F65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20FD6-1299-4B7B-B47F-055BA8221F65}" type="slidenum">
              <a:rPr lang="en-CA" smtClean="0"/>
              <a:pPr/>
              <a:t>2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- Use of </a:t>
            </a:r>
            <a:r>
              <a:rPr lang="en-CA" dirty="0" err="1" smtClean="0"/>
              <a:t>XBee</a:t>
            </a:r>
            <a:r>
              <a:rPr lang="en-CA" dirty="0" smtClean="0"/>
              <a:t> modules over other chips</a:t>
            </a:r>
          </a:p>
          <a:p>
            <a:r>
              <a:rPr lang="en-CA" dirty="0" smtClean="0"/>
              <a:t>	- Two development kits on hand (made us more familiar)</a:t>
            </a:r>
          </a:p>
          <a:p>
            <a:r>
              <a:rPr lang="en-CA" dirty="0" smtClean="0"/>
              <a:t>		- Saves money</a:t>
            </a:r>
          </a:p>
          <a:p>
            <a:r>
              <a:rPr lang="en-CA" dirty="0" smtClean="0"/>
              <a:t>	- Fairly user friendly</a:t>
            </a:r>
          </a:p>
          <a:p>
            <a:r>
              <a:rPr lang="en-CA" dirty="0" smtClean="0"/>
              <a:t>		- Available in convenient PDIP (plastic dual inline package) compared to TI's </a:t>
            </a:r>
            <a:r>
              <a:rPr lang="en-CA" dirty="0" err="1" smtClean="0"/>
              <a:t>smd</a:t>
            </a:r>
            <a:r>
              <a:rPr lang="en-CA" dirty="0" smtClean="0"/>
              <a:t> (surface mount device) only chips</a:t>
            </a:r>
          </a:p>
          <a:p>
            <a:r>
              <a:rPr lang="en-CA" dirty="0" smtClean="0"/>
              <a:t>	- Not too expensive (not doing large scale)</a:t>
            </a:r>
          </a:p>
          <a:p>
            <a:r>
              <a:rPr lang="en-CA" dirty="0" smtClean="0"/>
              <a:t>	- Big community</a:t>
            </a:r>
          </a:p>
          <a:p>
            <a:r>
              <a:rPr lang="en-CA" dirty="0" smtClean="0"/>
              <a:t>	- Low power modules:</a:t>
            </a:r>
          </a:p>
          <a:p>
            <a:r>
              <a:rPr lang="en-CA" dirty="0" smtClean="0"/>
              <a:t>		- Easier to test the mesh network with, since we don't need large distances between the nodes</a:t>
            </a:r>
          </a:p>
          <a:p>
            <a:r>
              <a:rPr lang="en-CA" dirty="0" smtClean="0"/>
              <a:t>		- More realistic for some applications</a:t>
            </a:r>
          </a:p>
          <a:p>
            <a:r>
              <a:rPr lang="en-CA" dirty="0" smtClean="0"/>
              <a:t>		- Pin compatible with high-power (pro) nodes for extensibility</a:t>
            </a:r>
          </a:p>
          <a:p>
            <a:r>
              <a:rPr lang="en-CA" dirty="0" smtClean="0"/>
              <a:t>		- cheaper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20FD6-1299-4B7B-B47F-055BA8221F65}" type="slidenum">
              <a:rPr lang="en-CA" smtClean="0"/>
              <a:pPr/>
              <a:t>11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- Skid steering </a:t>
            </a:r>
            <a:r>
              <a:rPr lang="en-CA" dirty="0" err="1" smtClean="0"/>
              <a:t>vs</a:t>
            </a:r>
            <a:r>
              <a:rPr lang="en-CA" dirty="0" smtClean="0"/>
              <a:t> turn steering</a:t>
            </a:r>
          </a:p>
          <a:p>
            <a:r>
              <a:rPr lang="en-CA" dirty="0" smtClean="0"/>
              <a:t>	- Turn steering is more precise</a:t>
            </a:r>
          </a:p>
          <a:p>
            <a:r>
              <a:rPr lang="en-CA" dirty="0" smtClean="0"/>
              <a:t>	- Skid steering relies on friction between wheels and ground (which may not be the same across the car)</a:t>
            </a:r>
          </a:p>
          <a:p>
            <a:endParaRPr lang="en-CA" dirty="0" smtClean="0"/>
          </a:p>
          <a:p>
            <a:r>
              <a:rPr lang="en-CA" dirty="0" smtClean="0"/>
              <a:t>- Servo </a:t>
            </a:r>
            <a:r>
              <a:rPr lang="en-CA" dirty="0" err="1" smtClean="0"/>
              <a:t>vs</a:t>
            </a:r>
            <a:r>
              <a:rPr lang="en-CA" dirty="0" smtClean="0"/>
              <a:t> motor</a:t>
            </a:r>
          </a:p>
          <a:p>
            <a:r>
              <a:rPr lang="en-CA" dirty="0" smtClean="0"/>
              <a:t>	- Motor = all left or all right</a:t>
            </a:r>
          </a:p>
          <a:p>
            <a:r>
              <a:rPr lang="en-CA" dirty="0" smtClean="0"/>
              <a:t>	- Servo = fine control</a:t>
            </a:r>
          </a:p>
          <a:p>
            <a:r>
              <a:rPr lang="en-CA" dirty="0" smtClean="0"/>
              <a:t>		- Not particularly useful for us, but for future designs we might want the fine control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20FD6-1299-4B7B-B47F-055BA8221F65}" type="slidenum">
              <a:rPr lang="en-CA" smtClean="0"/>
              <a:pPr/>
              <a:t>12</a:t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- Use of </a:t>
            </a:r>
            <a:r>
              <a:rPr lang="en-CA" dirty="0" err="1" smtClean="0"/>
              <a:t>handyboards</a:t>
            </a:r>
            <a:r>
              <a:rPr lang="en-CA" dirty="0" smtClean="0"/>
              <a:t> for cars and controller</a:t>
            </a:r>
          </a:p>
          <a:p>
            <a:r>
              <a:rPr lang="en-CA" dirty="0" smtClean="0"/>
              <a:t>	- Many available in the lab</a:t>
            </a:r>
          </a:p>
          <a:p>
            <a:r>
              <a:rPr lang="en-CA" dirty="0" smtClean="0"/>
              <a:t>		- If one board is defective, there are others we can use</a:t>
            </a:r>
          </a:p>
          <a:p>
            <a:r>
              <a:rPr lang="en-CA" dirty="0" smtClean="0"/>
              <a:t>		- (saves money)</a:t>
            </a:r>
          </a:p>
          <a:p>
            <a:r>
              <a:rPr lang="en-CA" dirty="0" smtClean="0"/>
              <a:t>	- Powerful enough to handle tasks (if a bit overpowered for the controller)</a:t>
            </a:r>
          </a:p>
          <a:p>
            <a:r>
              <a:rPr lang="en-CA" dirty="0" smtClean="0"/>
              <a:t>	- No real drawback to using them over another board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20FD6-1299-4B7B-B47F-055BA8221F65}" type="slidenum">
              <a:rPr lang="en-CA" smtClean="0"/>
              <a:pPr/>
              <a:t>13</a:t>
            </a:fld>
            <a:endParaRPr lang="en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- C </a:t>
            </a:r>
            <a:r>
              <a:rPr lang="en-CA" dirty="0" err="1" smtClean="0"/>
              <a:t>vs</a:t>
            </a:r>
            <a:r>
              <a:rPr lang="en-CA" dirty="0" smtClean="0"/>
              <a:t> Interactive C </a:t>
            </a:r>
            <a:r>
              <a:rPr lang="en-CA" dirty="0" err="1" smtClean="0"/>
              <a:t>vs</a:t>
            </a:r>
            <a:r>
              <a:rPr lang="en-CA" dirty="0" smtClean="0"/>
              <a:t> Assembly</a:t>
            </a:r>
          </a:p>
          <a:p>
            <a:r>
              <a:rPr lang="en-CA" dirty="0" smtClean="0"/>
              <a:t>	- Interactive had all the built in libraries</a:t>
            </a:r>
          </a:p>
          <a:p>
            <a:r>
              <a:rPr lang="en-CA" dirty="0" smtClean="0"/>
              <a:t>		- Downside: poor community/documentation, not terribly efficient, not real-time</a:t>
            </a:r>
          </a:p>
          <a:p>
            <a:r>
              <a:rPr lang="en-CA" dirty="0" smtClean="0"/>
              <a:t>		- Upside: Interactive C IDE is free</a:t>
            </a:r>
          </a:p>
          <a:p>
            <a:r>
              <a:rPr lang="en-CA" dirty="0" smtClean="0"/>
              <a:t>	- C would need to write our own libraries</a:t>
            </a:r>
          </a:p>
          <a:p>
            <a:r>
              <a:rPr lang="en-CA" dirty="0" smtClean="0"/>
              <a:t>		- Downside: more work, ICC11 is not free</a:t>
            </a:r>
          </a:p>
          <a:p>
            <a:r>
              <a:rPr lang="en-CA" dirty="0" smtClean="0"/>
              <a:t>		- Upside: more control over board function, interrupts are easy to implement, can be real-time</a:t>
            </a:r>
          </a:p>
          <a:p>
            <a:r>
              <a:rPr lang="en-CA" dirty="0" smtClean="0"/>
              <a:t>	- Assembly required for interrupts</a:t>
            </a:r>
          </a:p>
          <a:p>
            <a:r>
              <a:rPr lang="en-CA" dirty="0" smtClean="0"/>
              <a:t>		- Downside: have to write our own libraries, we have less experience with </a:t>
            </a:r>
            <a:r>
              <a:rPr lang="en-CA" dirty="0" err="1" smtClean="0"/>
              <a:t>asm</a:t>
            </a:r>
            <a:r>
              <a:rPr lang="en-CA" dirty="0" smtClean="0"/>
              <a:t>, potentially less efficient than C with a good assembler</a:t>
            </a:r>
          </a:p>
          <a:p>
            <a:r>
              <a:rPr lang="en-CA" dirty="0" smtClean="0"/>
              <a:t>		- Upside: can be more efficient code, control over all interrupts and board functions, can be real-time</a:t>
            </a:r>
          </a:p>
          <a:p>
            <a:r>
              <a:rPr lang="en-CA" dirty="0" smtClean="0"/>
              <a:t>	- </a:t>
            </a:r>
            <a:r>
              <a:rPr lang="en-CA" dirty="0" err="1" smtClean="0"/>
              <a:t>XBee</a:t>
            </a:r>
            <a:r>
              <a:rPr lang="en-CA" dirty="0" smtClean="0"/>
              <a:t> modules are not real-time, but we need interrupts.</a:t>
            </a:r>
          </a:p>
          <a:p>
            <a:r>
              <a:rPr lang="en-CA" dirty="0" smtClean="0"/>
              <a:t>		- </a:t>
            </a:r>
            <a:r>
              <a:rPr lang="en-CA" dirty="0" err="1" smtClean="0"/>
              <a:t>Asm</a:t>
            </a:r>
            <a:r>
              <a:rPr lang="en-CA" dirty="0" smtClean="0"/>
              <a:t> can be used (in theory) with interactive C to provide interrupts with the use of interactive C's libraries</a:t>
            </a:r>
          </a:p>
          <a:p>
            <a:r>
              <a:rPr lang="en-CA" dirty="0" smtClean="0"/>
              <a:t>			- (even code given in the manual doesn't work reliably for interrupts)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20FD6-1299-4B7B-B47F-055BA8221F65}" type="slidenum">
              <a:rPr lang="en-CA" smtClean="0"/>
              <a:pPr/>
              <a:t>14</a:t>
            </a:fld>
            <a:endParaRPr lang="en-C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- Design of protocol</a:t>
            </a:r>
          </a:p>
          <a:p>
            <a:r>
              <a:rPr lang="en-CA" dirty="0" smtClean="0"/>
              <a:t>	- Uses one byte for commands</a:t>
            </a:r>
          </a:p>
          <a:p>
            <a:r>
              <a:rPr lang="en-CA" dirty="0" smtClean="0"/>
              <a:t>		- Four bits for motion</a:t>
            </a:r>
          </a:p>
          <a:p>
            <a:r>
              <a:rPr lang="en-CA" dirty="0" smtClean="0"/>
              <a:t>		- Remaining four bits available for future designs</a:t>
            </a:r>
          </a:p>
          <a:p>
            <a:r>
              <a:rPr lang="en-CA" dirty="0" smtClean="0"/>
              <a:t>		- Packet size is less than the maximum buffer size for </a:t>
            </a:r>
            <a:r>
              <a:rPr lang="en-CA" dirty="0" err="1" smtClean="0"/>
              <a:t>XBees</a:t>
            </a:r>
            <a:r>
              <a:rPr lang="en-CA" dirty="0" smtClean="0"/>
              <a:t> with security enabled (80 bytes), so payload can be sent in entirety in one frame</a:t>
            </a:r>
          </a:p>
          <a:p>
            <a:r>
              <a:rPr lang="en-CA" dirty="0" smtClean="0"/>
              <a:t>			- Reduces overhead (in the form of headers for each packet) and network congestion by sending only one packet per command</a:t>
            </a:r>
          </a:p>
          <a:p>
            <a:r>
              <a:rPr lang="en-CA" dirty="0" smtClean="0"/>
              <a:t>			- simpler design for UART </a:t>
            </a:r>
            <a:r>
              <a:rPr lang="en-CA" dirty="0" err="1" smtClean="0"/>
              <a:t>asm</a:t>
            </a:r>
            <a:r>
              <a:rPr lang="en-CA" dirty="0" smtClean="0"/>
              <a:t> interrupt routine knowing every packet will be one byte</a:t>
            </a:r>
          </a:p>
          <a:p>
            <a:r>
              <a:rPr lang="en-CA" dirty="0" smtClean="0"/>
              <a:t>	*- Packets sent every 50 ms</a:t>
            </a:r>
          </a:p>
          <a:p>
            <a:r>
              <a:rPr lang="en-CA" dirty="0" smtClean="0"/>
              <a:t>		- Tests indicated that 50ms between commands was sufficiently fast that the motion of the car was indistinguishable from constant commands</a:t>
            </a:r>
          </a:p>
          <a:p>
            <a:r>
              <a:rPr lang="en-CA" dirty="0" smtClean="0"/>
              <a:t>	*- Packets consumed every 25ms</a:t>
            </a:r>
          </a:p>
          <a:p>
            <a:r>
              <a:rPr lang="en-CA" dirty="0" smtClean="0"/>
              <a:t>		- Will help to ensure the buffer is not filled</a:t>
            </a:r>
          </a:p>
          <a:p>
            <a:r>
              <a:rPr lang="en-CA" dirty="0" smtClean="0"/>
              <a:t>	*- buffer = 10 bytes (approximately half a second of backlogged packets maximum)</a:t>
            </a:r>
          </a:p>
          <a:p>
            <a:endParaRPr lang="en-CA" dirty="0" smtClean="0"/>
          </a:p>
          <a:p>
            <a:r>
              <a:rPr lang="en-CA" dirty="0" smtClean="0"/>
              <a:t>*: maybe </a:t>
            </a:r>
            <a:r>
              <a:rPr lang="en-CA" dirty="0" err="1" smtClean="0"/>
              <a:t>sould</a:t>
            </a:r>
            <a:r>
              <a:rPr lang="en-CA" dirty="0" smtClean="0"/>
              <a:t> send every 25ms and consume every 20ms so we wait a max of approximately 45ms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20FD6-1299-4B7B-B47F-055BA8221F65}" type="slidenum">
              <a:rPr lang="en-CA" smtClean="0"/>
              <a:pPr/>
              <a:t>16</a:t>
            </a:fld>
            <a:endParaRPr lang="en-C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-deployment</a:t>
            </a:r>
            <a:r>
              <a:rPr lang="en-CA" baseline="0" dirty="0" smtClean="0"/>
              <a:t> = vehicle dropping nodes...better term?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20FD6-1299-4B7B-B47F-055BA8221F65}" type="slidenum">
              <a:rPr lang="en-CA" smtClean="0"/>
              <a:pPr/>
              <a:t>18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3D3F51B-585B-4CAD-AC60-F7607838E170}" type="datetime1">
              <a:rPr lang="en-US" smtClean="0"/>
              <a:pPr/>
              <a:t>1/22/2010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kumimoji="0" lang="en-CA" smtClean="0">
                <a:solidFill>
                  <a:schemeClr val="accent1">
                    <a:tint val="20000"/>
                  </a:schemeClr>
                </a:solidFill>
              </a:rPr>
              <a:t>SYSC 4907 - Fall/Winter 2010</a:t>
            </a:r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454CB5-9A82-4AD7-9F05-D8DEC1BC47DB}" type="datetime1">
              <a:rPr lang="en-US" smtClean="0"/>
              <a:pPr/>
              <a:t>1/22/2010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CA" smtClean="0"/>
              <a:t>SYSC 4907 - Fall/Winter 2010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7D93F2-78FF-4940-921F-2E8FADDEE39C}" type="datetime1">
              <a:rPr lang="en-US" smtClean="0"/>
              <a:pPr/>
              <a:t>1/22/2010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CA" smtClean="0"/>
              <a:t>SYSC 4907 - Fall/Winter 2010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4B7448-2041-4B53-99D2-0E5B9B2CBE1C}" type="datetime1">
              <a:rPr lang="en-US" smtClean="0"/>
              <a:pPr/>
              <a:t>1/22/2010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CA" smtClean="0"/>
              <a:t>SYSC 4907 - Fall/Winter 2010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FD349E-ECDA-4884-A41A-E6EAF0820A5E}" type="datetime1">
              <a:rPr lang="en-US" smtClean="0"/>
              <a:pPr/>
              <a:t>1/22/2010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CA" smtClean="0"/>
              <a:t>SYSC 4907 - Fall/Winter 2010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99ACF4-A8C9-4F4F-9130-EA3C1D76A92B}" type="datetime1">
              <a:rPr lang="en-US" smtClean="0"/>
              <a:pPr/>
              <a:t>1/22/2010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CA" smtClean="0"/>
              <a:t>SYSC 4907 - Fall/Winter 2010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5D4EAB-949B-4B82-9974-3FF9C5EDF1B3}" type="datetime1">
              <a:rPr lang="en-US" smtClean="0"/>
              <a:pPr/>
              <a:t>1/22/2010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CA" smtClean="0"/>
              <a:t>SYSC 4907 - Fall/Winter 2010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D153BC-B56D-4424-8025-CDAFB1EB7A9F}" type="datetime1">
              <a:rPr lang="en-US" smtClean="0"/>
              <a:pPr/>
              <a:t>1/22/2010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CA" smtClean="0"/>
              <a:t>SYSC 4907 - Fall/Winter 2010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BA9BDA-05C3-4625-84A9-852F81AEC04B}" type="datetime1">
              <a:rPr lang="en-US" smtClean="0"/>
              <a:pPr/>
              <a:t>1/22/2010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CA" smtClean="0"/>
              <a:t>SYSC 4907 - Fall/Winter 2010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BD193FF-4DF5-4350-878C-A21D9889A057}" type="datetime1">
              <a:rPr lang="en-US" smtClean="0"/>
              <a:pPr/>
              <a:t>1/22/2010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CA" smtClean="0"/>
              <a:t>SYSC 4907 - Fall/Winter 2010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C7F0E47-5D3E-4B48-B0C6-D84B48C488AF}" type="datetime1">
              <a:rPr lang="en-US" smtClean="0"/>
              <a:pPr/>
              <a:t>1/22/2010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kumimoji="0" lang="en-CA" smtClean="0">
                <a:solidFill>
                  <a:schemeClr val="tx1"/>
                </a:solidFill>
              </a:rPr>
              <a:t>SYSC 4907 - Fall/Winter 2010</a:t>
            </a:r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6F13DBD-21AA-4F94-ABB1-98DE5365F764}" type="datetime1">
              <a:rPr lang="en-US" smtClean="0"/>
              <a:pPr/>
              <a:t>1/22/2010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r>
              <a:rPr kumimoji="0" lang="en-CA" sz="1000" smtClean="0">
                <a:solidFill>
                  <a:schemeClr val="tx1"/>
                </a:solidFill>
              </a:rPr>
              <a:t>SYSC 4907 - Fall/Winter 2010</a:t>
            </a:r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 smtClean="0"/>
              <a:t>ZigBee</a:t>
            </a:r>
            <a:r>
              <a:rPr lang="en-CA" dirty="0" smtClean="0"/>
              <a:t> Mesh Network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SYSC 4907 Engineering Project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Hardware</a:t>
            </a:r>
          </a:p>
          <a:p>
            <a:r>
              <a:rPr lang="en-CA" dirty="0" err="1" smtClean="0"/>
              <a:t>Handyboard</a:t>
            </a:r>
            <a:endParaRPr lang="en-CA" dirty="0" smtClean="0"/>
          </a:p>
          <a:p>
            <a:pPr lvl="1"/>
            <a:r>
              <a:rPr lang="en-CA" dirty="0" smtClean="0"/>
              <a:t>Motorola 68HC11 @ 2 MHz system clock</a:t>
            </a:r>
          </a:p>
          <a:p>
            <a:pPr lvl="2"/>
            <a:r>
              <a:rPr lang="en-CA" dirty="0" smtClean="0"/>
              <a:t>8 Bit MCU</a:t>
            </a:r>
          </a:p>
          <a:p>
            <a:pPr lvl="1"/>
            <a:r>
              <a:rPr lang="en-CA" dirty="0" smtClean="0"/>
              <a:t>Four DC motor drivers</a:t>
            </a:r>
          </a:p>
          <a:p>
            <a:pPr lvl="1"/>
            <a:r>
              <a:rPr lang="en-CA" dirty="0" smtClean="0"/>
              <a:t>UART</a:t>
            </a:r>
          </a:p>
          <a:p>
            <a:r>
              <a:rPr lang="en-CA" dirty="0" smtClean="0"/>
              <a:t>R/C cars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CA" smtClean="0"/>
              <a:t>SYSC 4907 - Fall/Winter 2010</a:t>
            </a:r>
            <a:endParaRPr kumimoji="0"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Technical Overview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10</a:t>
            </a:fld>
            <a:endParaRPr kumimoji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Analysis and Design</a:t>
            </a:r>
          </a:p>
          <a:p>
            <a:r>
              <a:rPr lang="en-CA" dirty="0" err="1" smtClean="0"/>
              <a:t>XBee</a:t>
            </a:r>
            <a:r>
              <a:rPr lang="en-CA" dirty="0" smtClean="0"/>
              <a:t> module to implement </a:t>
            </a:r>
            <a:r>
              <a:rPr lang="en-CA" dirty="0" err="1" smtClean="0"/>
              <a:t>ZigBee</a:t>
            </a:r>
            <a:r>
              <a:rPr lang="en-CA" dirty="0" smtClean="0"/>
              <a:t> – Why?</a:t>
            </a:r>
          </a:p>
          <a:p>
            <a:pPr lvl="1"/>
            <a:r>
              <a:rPr lang="en-CA" dirty="0" smtClean="0"/>
              <a:t>Low cost</a:t>
            </a:r>
          </a:p>
          <a:p>
            <a:pPr lvl="1"/>
            <a:r>
              <a:rPr lang="en-CA" dirty="0" smtClean="0"/>
              <a:t>User-friendly</a:t>
            </a:r>
          </a:p>
          <a:p>
            <a:pPr lvl="1"/>
            <a:r>
              <a:rPr lang="en-CA" dirty="0" smtClean="0"/>
              <a:t>Low power consumption</a:t>
            </a:r>
          </a:p>
          <a:p>
            <a:pPr lvl="1"/>
            <a:r>
              <a:rPr lang="en-CA" dirty="0" smtClean="0"/>
              <a:t>Large knowledge base</a:t>
            </a:r>
          </a:p>
          <a:p>
            <a:pPr lvl="2"/>
            <a:endParaRPr lang="en-CA" dirty="0" smtClean="0"/>
          </a:p>
          <a:p>
            <a:pPr>
              <a:buNone/>
            </a:pPr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CA" smtClean="0"/>
              <a:t>SYSC 4907 - Fall/Winter 2010</a:t>
            </a:r>
            <a:endParaRPr kumimoji="0"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Progress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11</a:t>
            </a:fld>
            <a:endParaRPr kumimoji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Analysis and Design</a:t>
            </a:r>
          </a:p>
          <a:p>
            <a:r>
              <a:rPr lang="en-CA" dirty="0" smtClean="0"/>
              <a:t>Car</a:t>
            </a:r>
          </a:p>
          <a:p>
            <a:pPr lvl="1"/>
            <a:r>
              <a:rPr lang="en-CA" dirty="0" smtClean="0"/>
              <a:t>Skid vs. Turn Steering</a:t>
            </a:r>
          </a:p>
          <a:p>
            <a:pPr lvl="1"/>
            <a:r>
              <a:rPr lang="en-CA" dirty="0" smtClean="0"/>
              <a:t>Motor vs. Servo</a:t>
            </a:r>
          </a:p>
          <a:p>
            <a:r>
              <a:rPr lang="en-CA" dirty="0" smtClean="0"/>
              <a:t>Controller</a:t>
            </a:r>
          </a:p>
          <a:p>
            <a:pPr lvl="1"/>
            <a:r>
              <a:rPr lang="en-CA" dirty="0" smtClean="0"/>
              <a:t>Control method</a:t>
            </a:r>
          </a:p>
          <a:p>
            <a:pPr lvl="1"/>
            <a:endParaRPr lang="en-CA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CA" smtClean="0"/>
              <a:t>SYSC 4907 - Fall/Winter 2010</a:t>
            </a:r>
            <a:endParaRPr kumimoji="0"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Progress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12</a:t>
            </a:fld>
            <a:endParaRPr kumimoji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Analysis and Design</a:t>
            </a:r>
          </a:p>
          <a:p>
            <a:r>
              <a:rPr lang="en-CA" dirty="0" err="1" smtClean="0"/>
              <a:t>Handyboard</a:t>
            </a:r>
            <a:endParaRPr lang="en-CA" dirty="0" smtClean="0"/>
          </a:p>
          <a:p>
            <a:pPr lvl="1"/>
            <a:r>
              <a:rPr lang="en-CA" dirty="0" smtClean="0"/>
              <a:t>Able to communicate with </a:t>
            </a:r>
            <a:r>
              <a:rPr lang="en-CA" dirty="0" err="1" smtClean="0"/>
              <a:t>XBee</a:t>
            </a:r>
            <a:r>
              <a:rPr lang="en-CA" dirty="0" smtClean="0"/>
              <a:t> nodes</a:t>
            </a:r>
          </a:p>
          <a:p>
            <a:pPr lvl="1"/>
            <a:r>
              <a:rPr lang="en-CA" dirty="0" smtClean="0"/>
              <a:t>Readily available</a:t>
            </a:r>
          </a:p>
          <a:p>
            <a:pPr lvl="1"/>
            <a:r>
              <a:rPr lang="en-CA" dirty="0" smtClean="0"/>
              <a:t>Familiar environment </a:t>
            </a:r>
          </a:p>
          <a:p>
            <a:pPr lvl="1"/>
            <a:r>
              <a:rPr lang="en-CA" dirty="0" smtClean="0"/>
              <a:t>Powerful board</a:t>
            </a:r>
          </a:p>
          <a:p>
            <a:pPr lvl="2"/>
            <a:endParaRPr lang="en-CA" dirty="0" smtClean="0"/>
          </a:p>
          <a:p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CA" smtClean="0"/>
              <a:t>SYSC 4907 - Fall/Winter 2010</a:t>
            </a:r>
            <a:endParaRPr kumimoji="0"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Progress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13</a:t>
            </a:fld>
            <a:endParaRPr kumimoji="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Analysis and Design</a:t>
            </a:r>
          </a:p>
          <a:p>
            <a:r>
              <a:rPr lang="en-CA" dirty="0" smtClean="0"/>
              <a:t>C vs. Interactive C vs. Assembly</a:t>
            </a:r>
          </a:p>
          <a:p>
            <a:pPr lvl="1"/>
            <a:r>
              <a:rPr lang="en-CA" dirty="0" smtClean="0"/>
              <a:t>Complexity</a:t>
            </a:r>
          </a:p>
          <a:p>
            <a:pPr lvl="1"/>
            <a:r>
              <a:rPr lang="en-CA" dirty="0" smtClean="0"/>
              <a:t>Reliability</a:t>
            </a:r>
          </a:p>
          <a:p>
            <a:pPr lvl="1"/>
            <a:r>
              <a:rPr lang="en-CA" dirty="0" smtClean="0"/>
              <a:t>Cost</a:t>
            </a:r>
          </a:p>
          <a:p>
            <a:pPr>
              <a:buNone/>
            </a:pPr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CA" smtClean="0"/>
              <a:t>SYSC 4907 - Fall/Winter 2010</a:t>
            </a:r>
            <a:endParaRPr kumimoji="0"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Progress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14</a:t>
            </a:fld>
            <a:endParaRPr kumimoji="0"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CA" smtClean="0"/>
              <a:t>SYSC 4907 - Fall/Winter 2010</a:t>
            </a:r>
            <a:endParaRPr kumimoji="0"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Progress</a:t>
            </a:r>
            <a:endParaRPr lang="en-CA" dirty="0"/>
          </a:p>
        </p:txBody>
      </p:sp>
      <p:graphicFrame>
        <p:nvGraphicFramePr>
          <p:cNvPr id="76802" name="Object 2"/>
          <p:cNvGraphicFramePr>
            <a:graphicFrameLocks noChangeAspect="1"/>
          </p:cNvGraphicFramePr>
          <p:nvPr/>
        </p:nvGraphicFramePr>
        <p:xfrm>
          <a:off x="1071563" y="1687524"/>
          <a:ext cx="6899275" cy="3384550"/>
        </p:xfrm>
        <a:graphic>
          <a:graphicData uri="http://schemas.openxmlformats.org/presentationml/2006/ole">
            <p:oleObj spid="_x0000_s76802" name="Visio" r:id="rId3" imgW="6899148" imgH="3384042" progId="Visio.Drawing.11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85852" y="5715016"/>
            <a:ext cx="3357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Figure 4: System Diagram</a:t>
            </a:r>
            <a:endParaRPr lang="en-CA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15</a:t>
            </a:fld>
            <a:endParaRPr kumimoji="0"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Implementation</a:t>
            </a:r>
          </a:p>
          <a:p>
            <a:r>
              <a:rPr lang="en-CA" dirty="0" smtClean="0"/>
              <a:t>Communication protocol</a:t>
            </a:r>
          </a:p>
          <a:p>
            <a:r>
              <a:rPr lang="en-CA" dirty="0" smtClean="0"/>
              <a:t>Controller logic</a:t>
            </a:r>
          </a:p>
          <a:p>
            <a:r>
              <a:rPr lang="en-CA" dirty="0" smtClean="0"/>
              <a:t>Car driving logic</a:t>
            </a:r>
          </a:p>
          <a:p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CA" smtClean="0"/>
              <a:t>SYSC 4907 - Fall/Winter 2010</a:t>
            </a:r>
            <a:endParaRPr kumimoji="0"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Progress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16</a:t>
            </a:fld>
            <a:endParaRPr kumimoji="0"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Integration of components</a:t>
            </a:r>
          </a:p>
          <a:p>
            <a:r>
              <a:rPr lang="en-CA" dirty="0" smtClean="0"/>
              <a:t>Fully functional interrupts</a:t>
            </a:r>
          </a:p>
          <a:p>
            <a:r>
              <a:rPr lang="en-CA" dirty="0" smtClean="0"/>
              <a:t>Testing of mesh network</a:t>
            </a:r>
          </a:p>
          <a:p>
            <a:pPr lvl="1"/>
            <a:r>
              <a:rPr lang="en-CA" dirty="0" smtClean="0"/>
              <a:t>Self-healing</a:t>
            </a:r>
          </a:p>
          <a:p>
            <a:pPr lvl="1"/>
            <a:r>
              <a:rPr lang="en-CA" dirty="0" smtClean="0"/>
              <a:t>Controlling the car</a:t>
            </a:r>
          </a:p>
          <a:p>
            <a:r>
              <a:rPr lang="en-CA" dirty="0" smtClean="0"/>
              <a:t>Refining protocol and code</a:t>
            </a:r>
          </a:p>
          <a:p>
            <a:endParaRPr lang="en-CA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CA" smtClean="0"/>
              <a:t>SYSC 4907 - Fall/Winter 2010</a:t>
            </a:r>
            <a:endParaRPr kumimoji="0"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Future Milestones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17</a:t>
            </a:fld>
            <a:endParaRPr kumimoji="0"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Video</a:t>
            </a:r>
          </a:p>
          <a:p>
            <a:r>
              <a:rPr lang="en-CA" dirty="0" smtClean="0"/>
              <a:t>SLAM</a:t>
            </a:r>
          </a:p>
          <a:p>
            <a:r>
              <a:rPr lang="en-CA" dirty="0" smtClean="0"/>
              <a:t>Multiple devices</a:t>
            </a:r>
          </a:p>
          <a:p>
            <a:r>
              <a:rPr lang="en-CA" dirty="0" smtClean="0"/>
              <a:t>Deployment</a:t>
            </a:r>
          </a:p>
          <a:p>
            <a:pPr>
              <a:buNone/>
            </a:pPr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CA" smtClean="0"/>
              <a:t>SYSC 4907 - Fall/Winter 2010</a:t>
            </a:r>
            <a:endParaRPr kumimoji="0"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Future Projects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18</a:t>
            </a:fld>
            <a:endParaRPr kumimoji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Group Members</a:t>
            </a:r>
          </a:p>
          <a:p>
            <a:pPr>
              <a:buNone/>
            </a:pPr>
            <a:r>
              <a:rPr lang="en-CA" dirty="0" smtClean="0"/>
              <a:t>		Peter </a:t>
            </a:r>
            <a:r>
              <a:rPr lang="en-CA" dirty="0" err="1" smtClean="0"/>
              <a:t>Fyon</a:t>
            </a:r>
            <a:r>
              <a:rPr lang="en-CA" dirty="0" smtClean="0"/>
              <a:t> 	100652096	CSE</a:t>
            </a:r>
          </a:p>
          <a:p>
            <a:pPr>
              <a:buNone/>
            </a:pPr>
            <a:r>
              <a:rPr lang="en-CA" dirty="0" smtClean="0"/>
              <a:t>		John </a:t>
            </a:r>
            <a:r>
              <a:rPr lang="en-CA" dirty="0" err="1" smtClean="0"/>
              <a:t>Koh</a:t>
            </a:r>
            <a:r>
              <a:rPr lang="en-CA" dirty="0" smtClean="0"/>
              <a:t> 		100684909	CSE</a:t>
            </a:r>
          </a:p>
          <a:p>
            <a:pPr>
              <a:buNone/>
            </a:pPr>
            <a:r>
              <a:rPr lang="en-CA" dirty="0" smtClean="0"/>
              <a:t>		Andrew </a:t>
            </a:r>
            <a:r>
              <a:rPr lang="en-CA" dirty="0" err="1" smtClean="0"/>
              <a:t>Kusz</a:t>
            </a:r>
            <a:r>
              <a:rPr lang="en-CA" dirty="0" smtClean="0"/>
              <a:t> 	100685317	CSE</a:t>
            </a:r>
          </a:p>
          <a:p>
            <a:pPr>
              <a:buNone/>
            </a:pPr>
            <a:endParaRPr lang="en-CA" dirty="0" smtClean="0"/>
          </a:p>
          <a:p>
            <a:r>
              <a:rPr lang="en-CA" dirty="0" smtClean="0"/>
              <a:t>Group Supervisors</a:t>
            </a:r>
          </a:p>
          <a:p>
            <a:pPr>
              <a:buNone/>
            </a:pPr>
            <a:r>
              <a:rPr lang="en-CA" dirty="0" smtClean="0"/>
              <a:t>		Dr. Victor </a:t>
            </a:r>
            <a:r>
              <a:rPr lang="en-CA" dirty="0" err="1" smtClean="0"/>
              <a:t>Aitken</a:t>
            </a:r>
            <a:endParaRPr lang="en-CA" dirty="0" smtClean="0"/>
          </a:p>
          <a:p>
            <a:pPr>
              <a:buNone/>
            </a:pPr>
            <a:r>
              <a:rPr lang="en-CA" dirty="0" smtClean="0"/>
              <a:t>		Prof. Graham </a:t>
            </a:r>
            <a:r>
              <a:rPr lang="en-CA" dirty="0" err="1" smtClean="0"/>
              <a:t>Eatherley</a:t>
            </a:r>
            <a:endParaRPr lang="en-CA" dirty="0" smtClean="0"/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endParaRPr lang="en-CA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Introduction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CA" smtClean="0"/>
              <a:t>SYSC 4907 - Fall/Winter 2010</a:t>
            </a:r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2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115328" cy="4525963"/>
          </a:xfrm>
        </p:spPr>
        <p:txBody>
          <a:bodyPr>
            <a:normAutofit/>
          </a:bodyPr>
          <a:lstStyle/>
          <a:p>
            <a:r>
              <a:rPr lang="en-CA" dirty="0" smtClean="0"/>
              <a:t>Proposal</a:t>
            </a:r>
          </a:p>
          <a:p>
            <a:pPr lvl="1"/>
            <a:r>
              <a:rPr lang="en-CA" dirty="0" smtClean="0"/>
              <a:t>Motivation and Objectives</a:t>
            </a:r>
          </a:p>
          <a:p>
            <a:r>
              <a:rPr lang="en-CA" dirty="0" smtClean="0"/>
              <a:t>Technical Overview</a:t>
            </a:r>
          </a:p>
          <a:p>
            <a:pPr lvl="1"/>
            <a:r>
              <a:rPr lang="en-CA" dirty="0" smtClean="0"/>
              <a:t>Mesh Networking and </a:t>
            </a:r>
            <a:r>
              <a:rPr lang="en-CA" dirty="0" err="1" smtClean="0"/>
              <a:t>ZigBee</a:t>
            </a:r>
            <a:r>
              <a:rPr lang="en-CA" smtClean="0"/>
              <a:t>/IEEE 802.15.4</a:t>
            </a:r>
            <a:endParaRPr lang="en-CA" dirty="0" smtClean="0"/>
          </a:p>
          <a:p>
            <a:pPr lvl="1"/>
            <a:r>
              <a:rPr lang="en-CA" dirty="0" smtClean="0"/>
              <a:t>Hardware</a:t>
            </a:r>
          </a:p>
          <a:p>
            <a:r>
              <a:rPr lang="en-CA" dirty="0" smtClean="0"/>
              <a:t>Progress</a:t>
            </a:r>
          </a:p>
          <a:p>
            <a:pPr lvl="1"/>
            <a:r>
              <a:rPr lang="en-CA" dirty="0" smtClean="0"/>
              <a:t>Analysis and Design</a:t>
            </a:r>
          </a:p>
          <a:p>
            <a:pPr lvl="1"/>
            <a:r>
              <a:rPr lang="en-CA" dirty="0" smtClean="0"/>
              <a:t>Implementation</a:t>
            </a:r>
          </a:p>
          <a:p>
            <a:r>
              <a:rPr lang="en-CA" dirty="0" smtClean="0"/>
              <a:t>Future Milestones </a:t>
            </a:r>
          </a:p>
          <a:p>
            <a:r>
              <a:rPr lang="en-CA" dirty="0" smtClean="0"/>
              <a:t>Future Projects</a:t>
            </a:r>
          </a:p>
          <a:p>
            <a:pPr>
              <a:buNone/>
            </a:pPr>
            <a:endParaRPr lang="en-CA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Presentation Outline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CA" smtClean="0"/>
              <a:t>SYSC 4907 - Fall/Winter 2010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3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Motivation</a:t>
            </a:r>
          </a:p>
          <a:p>
            <a:r>
              <a:rPr lang="en-CA" dirty="0" smtClean="0"/>
              <a:t>Interest</a:t>
            </a:r>
            <a:r>
              <a:rPr lang="en-CA" dirty="0"/>
              <a:t> </a:t>
            </a:r>
            <a:r>
              <a:rPr lang="en-CA" dirty="0" smtClean="0"/>
              <a:t>in a hardware and low-level software based project</a:t>
            </a:r>
          </a:p>
          <a:p>
            <a:r>
              <a:rPr lang="en-CA" dirty="0" smtClean="0"/>
              <a:t>Innovative and developing technology</a:t>
            </a:r>
          </a:p>
          <a:p>
            <a:r>
              <a:rPr lang="en-CA" dirty="0" smtClean="0"/>
              <a:t>Numerous real world applications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Proposal 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CA" smtClean="0"/>
              <a:t>SYSC 4907 - Fall/Winter 2010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4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Objectives</a:t>
            </a:r>
          </a:p>
          <a:p>
            <a:r>
              <a:rPr lang="en-CA" dirty="0" smtClean="0"/>
              <a:t>To control a remote control (R/C) car over the </a:t>
            </a:r>
            <a:r>
              <a:rPr lang="en-CA" dirty="0" err="1" smtClean="0"/>
              <a:t>ZigBee</a:t>
            </a:r>
            <a:r>
              <a:rPr lang="en-CA" dirty="0" smtClean="0"/>
              <a:t> mesh network</a:t>
            </a:r>
          </a:p>
          <a:p>
            <a:pPr lvl="1"/>
            <a:r>
              <a:rPr lang="en-CA" dirty="0" smtClean="0"/>
              <a:t>Seamlessly integrate hardware with the </a:t>
            </a:r>
            <a:r>
              <a:rPr lang="en-CA" dirty="0" err="1" smtClean="0"/>
              <a:t>ZigBee</a:t>
            </a:r>
            <a:r>
              <a:rPr lang="en-CA" dirty="0" smtClean="0"/>
              <a:t> mesh network</a:t>
            </a:r>
          </a:p>
          <a:p>
            <a:r>
              <a:rPr lang="en-CA" dirty="0" smtClean="0"/>
              <a:t>To prove any capable hardware can be integrated into a </a:t>
            </a:r>
            <a:r>
              <a:rPr lang="en-CA" dirty="0" err="1" smtClean="0"/>
              <a:t>ZigBee</a:t>
            </a:r>
            <a:r>
              <a:rPr lang="en-CA" dirty="0" smtClean="0"/>
              <a:t> mesh network</a:t>
            </a:r>
          </a:p>
          <a:p>
            <a:pPr lvl="1"/>
            <a:r>
              <a:rPr lang="en-CA" dirty="0" smtClean="0"/>
              <a:t>Proof of concept</a:t>
            </a:r>
          </a:p>
          <a:p>
            <a:r>
              <a:rPr lang="en-CA" dirty="0" smtClean="0"/>
              <a:t>Provide an alternative to simple point-to-point wireless communication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CA" smtClean="0"/>
              <a:t>SYSC 4907 - Fall/Winter 2010</a:t>
            </a:r>
            <a:endParaRPr kumimoji="0"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Proposal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5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Mesh Networking</a:t>
            </a:r>
          </a:p>
          <a:p>
            <a:endParaRPr lang="en-CA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CA" smtClean="0"/>
              <a:t>SYSC 4907 - Fall/Winter 2010</a:t>
            </a:r>
            <a:endParaRPr kumimoji="0"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Technical Overview</a:t>
            </a:r>
            <a:endParaRPr lang="en-CA" dirty="0"/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1343049" y="2036780"/>
          <a:ext cx="6586537" cy="3892550"/>
        </p:xfrm>
        <a:graphic>
          <a:graphicData uri="http://schemas.openxmlformats.org/presentationml/2006/ole">
            <p:oleObj spid="_x0000_s60418" name="Visio" r:id="rId3" imgW="6586728" imgH="3893058" progId="Visio.Drawing.11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85852" y="5715016"/>
            <a:ext cx="2357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Figure 1: Mesh Network</a:t>
            </a:r>
            <a:endParaRPr lang="en-CA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6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CA" smtClean="0"/>
              <a:t>SYSC 4907 - Fall/Winter 2010</a:t>
            </a:r>
            <a:endParaRPr kumimoji="0"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Technical Overview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1285852" y="5715016"/>
            <a:ext cx="3357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Figure 2: Mesh Network Self Healing</a:t>
            </a:r>
            <a:endParaRPr lang="en-CA" sz="1400" dirty="0"/>
          </a:p>
        </p:txBody>
      </p:sp>
      <p:graphicFrame>
        <p:nvGraphicFramePr>
          <p:cNvPr id="12" name="Object 2"/>
          <p:cNvGraphicFramePr>
            <a:graphicFrameLocks noChangeAspect="1"/>
          </p:cNvGraphicFramePr>
          <p:nvPr/>
        </p:nvGraphicFramePr>
        <p:xfrm>
          <a:off x="1357290" y="1857364"/>
          <a:ext cx="6586538" cy="3892550"/>
        </p:xfrm>
        <a:graphic>
          <a:graphicData uri="http://schemas.openxmlformats.org/presentationml/2006/ole">
            <p:oleObj spid="_x0000_s38919" name="Visio" r:id="rId3" imgW="6586728" imgH="3893058" progId="Visio.Drawing.11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7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CA" smtClean="0"/>
              <a:t>SYSC 4907 - Fall/Winter 2010</a:t>
            </a:r>
            <a:endParaRPr kumimoji="0"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Technical Overview</a:t>
            </a:r>
            <a:endParaRPr lang="en-CA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CA" dirty="0" err="1" smtClean="0"/>
              <a:t>ZigBee</a:t>
            </a:r>
            <a:r>
              <a:rPr lang="en-CA" dirty="0" smtClean="0"/>
              <a:t> and IEEE 802.15.4</a:t>
            </a:r>
          </a:p>
          <a:p>
            <a:r>
              <a:rPr lang="en-CA" dirty="0" smtClean="0"/>
              <a:t>IEEE 802.15.4 standard</a:t>
            </a:r>
          </a:p>
          <a:p>
            <a:pPr lvl="1"/>
            <a:r>
              <a:rPr lang="en-CA" dirty="0" smtClean="0"/>
              <a:t>Defines physical and medium access control (MAC) layer</a:t>
            </a:r>
          </a:p>
          <a:p>
            <a:r>
              <a:rPr lang="en-CA" dirty="0" err="1" smtClean="0"/>
              <a:t>ZigBee</a:t>
            </a:r>
            <a:r>
              <a:rPr lang="en-CA" dirty="0" smtClean="0"/>
              <a:t>: 802.15.4 specification</a:t>
            </a:r>
          </a:p>
          <a:p>
            <a:pPr lvl="1"/>
            <a:r>
              <a:rPr lang="en-CA" dirty="0" smtClean="0"/>
              <a:t>Defines the network and application layer</a:t>
            </a:r>
          </a:p>
          <a:p>
            <a:pPr lvl="1"/>
            <a:r>
              <a:rPr lang="en-CA" smtClean="0"/>
              <a:t>Supports self-healing </a:t>
            </a:r>
            <a:r>
              <a:rPr lang="en-CA" dirty="0" smtClean="0"/>
              <a:t>mesh networking</a:t>
            </a:r>
          </a:p>
          <a:p>
            <a:endParaRPr lang="en-CA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8</a:t>
            </a:fld>
            <a:endParaRPr kumimoji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err="1" smtClean="0"/>
              <a:t>XBee</a:t>
            </a:r>
            <a:r>
              <a:rPr lang="en-CA" dirty="0" smtClean="0"/>
              <a:t> modules</a:t>
            </a:r>
          </a:p>
          <a:p>
            <a:r>
              <a:rPr lang="en-CA" dirty="0" smtClean="0"/>
              <a:t>Range: 40m indoors, 120m outdoors</a:t>
            </a:r>
          </a:p>
          <a:p>
            <a:r>
              <a:rPr lang="en-CA" dirty="0" smtClean="0"/>
              <a:t>Supply Voltage: 2.1V to 3.6V</a:t>
            </a:r>
          </a:p>
          <a:p>
            <a:r>
              <a:rPr lang="en-CA" dirty="0" smtClean="0"/>
              <a:t>Transmit Current: 45mA (in boost mode)</a:t>
            </a:r>
          </a:p>
          <a:p>
            <a:r>
              <a:rPr lang="en-CA" dirty="0" smtClean="0"/>
              <a:t>Transmission Rate: 250kbps</a:t>
            </a:r>
          </a:p>
          <a:p>
            <a:endParaRPr lang="en-CA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CA" smtClean="0"/>
              <a:t>SYSC 4907 - Fall/Winter 2010</a:t>
            </a:r>
            <a:endParaRPr kumimoji="0"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Technical Overview</a:t>
            </a:r>
            <a:endParaRPr lang="en-CA" dirty="0"/>
          </a:p>
        </p:txBody>
      </p:sp>
      <p:pic>
        <p:nvPicPr>
          <p:cNvPr id="75778" name="Picture 2" descr="C:\Documents and Settings\jkoh.ROB-PC05\My Documents\Downloads\SVN\zigbeemeshnetwork\Images\XBeeIcon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86446" y="3438541"/>
            <a:ext cx="2276475" cy="227647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929322" y="5764429"/>
            <a:ext cx="2357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Figure 3: </a:t>
            </a:r>
            <a:r>
              <a:rPr lang="en-CA" sz="1400" dirty="0" err="1" smtClean="0"/>
              <a:t>XBee</a:t>
            </a:r>
            <a:r>
              <a:rPr lang="en-CA" sz="1400" dirty="0" smtClean="0"/>
              <a:t> module</a:t>
            </a:r>
            <a:endParaRPr lang="en-CA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9</a:t>
            </a:fld>
            <a:endParaRPr kumimoji="0"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448</TotalTime>
  <Words>471</Words>
  <Application>Microsoft Office PowerPoint</Application>
  <PresentationFormat>On-screen Show (4:3)</PresentationFormat>
  <Paragraphs>202</Paragraphs>
  <Slides>18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Concourse</vt:lpstr>
      <vt:lpstr>Visio</vt:lpstr>
      <vt:lpstr>ZigBee Mesh Network</vt:lpstr>
      <vt:lpstr>Introduction</vt:lpstr>
      <vt:lpstr>Presentation Outline</vt:lpstr>
      <vt:lpstr>Proposal </vt:lpstr>
      <vt:lpstr>Proposal</vt:lpstr>
      <vt:lpstr>Technical Overview</vt:lpstr>
      <vt:lpstr>Technical Overview</vt:lpstr>
      <vt:lpstr>Technical Overview</vt:lpstr>
      <vt:lpstr>Technical Overview</vt:lpstr>
      <vt:lpstr>Technical Overview</vt:lpstr>
      <vt:lpstr>Progress</vt:lpstr>
      <vt:lpstr>Progress</vt:lpstr>
      <vt:lpstr>Progress</vt:lpstr>
      <vt:lpstr>Progress</vt:lpstr>
      <vt:lpstr>Progress</vt:lpstr>
      <vt:lpstr>Progress</vt:lpstr>
      <vt:lpstr>Future Milestones</vt:lpstr>
      <vt:lpstr>Future Projects</vt:lpstr>
    </vt:vector>
  </TitlesOfParts>
  <Company>Carleton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ZigBee Mesh Network</dc:title>
  <dc:creator>jkoh</dc:creator>
  <cp:lastModifiedBy>pfyon</cp:lastModifiedBy>
  <cp:revision>45</cp:revision>
  <dcterms:created xsi:type="dcterms:W3CDTF">2010-01-13T21:09:45Z</dcterms:created>
  <dcterms:modified xsi:type="dcterms:W3CDTF">2010-01-22T17:41:42Z</dcterms:modified>
</cp:coreProperties>
</file>