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8" r:id="rId3"/>
    <p:sldId id="277" r:id="rId4"/>
    <p:sldId id="279" r:id="rId5"/>
    <p:sldId id="280" r:id="rId6"/>
    <p:sldId id="281" r:id="rId7"/>
    <p:sldId id="287" r:id="rId8"/>
    <p:sldId id="282" r:id="rId9"/>
    <p:sldId id="288" r:id="rId10"/>
    <p:sldId id="289" r:id="rId11"/>
    <p:sldId id="283" r:id="rId12"/>
    <p:sldId id="284" r:id="rId13"/>
    <p:sldId id="285" r:id="rId14"/>
    <p:sldId id="290" r:id="rId15"/>
    <p:sldId id="291" r:id="rId16"/>
    <p:sldId id="292" r:id="rId17"/>
    <p:sldId id="293" r:id="rId18"/>
    <p:sldId id="294" r:id="rId19"/>
  </p:sldIdLst>
  <p:sldSz cx="9144000" cy="6858000" type="screen4x3"/>
  <p:notesSz cx="6761163" cy="99425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46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8" cy="497126"/>
          </a:xfrm>
          <a:prstGeom prst="rect">
            <a:avLst/>
          </a:prstGeom>
        </p:spPr>
        <p:txBody>
          <a:bodyPr vert="horz" lIns="95437" tIns="47719" rIns="95437" bIns="47719" rtlCol="0"/>
          <a:lstStyle>
            <a:lvl1pPr algn="l">
              <a:defRPr sz="13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8" cy="497126"/>
          </a:xfrm>
          <a:prstGeom prst="rect">
            <a:avLst/>
          </a:prstGeom>
        </p:spPr>
        <p:txBody>
          <a:bodyPr vert="horz" lIns="95437" tIns="47719" rIns="95437" bIns="47719" rtlCol="0"/>
          <a:lstStyle>
            <a:lvl1pPr algn="r">
              <a:defRPr sz="1300"/>
            </a:lvl1pPr>
          </a:lstStyle>
          <a:p>
            <a:fld id="{7BBF1723-21E4-46F0-8526-DB32EB77E5DB}" type="datetimeFigureOut">
              <a:rPr lang="pl-PL" smtClean="0"/>
              <a:pPr/>
              <a:t>2010-04-08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9443661"/>
            <a:ext cx="2929838" cy="497126"/>
          </a:xfrm>
          <a:prstGeom prst="rect">
            <a:avLst/>
          </a:prstGeom>
        </p:spPr>
        <p:txBody>
          <a:bodyPr vert="horz" lIns="95437" tIns="47719" rIns="95437" bIns="47719" rtlCol="0" anchor="b"/>
          <a:lstStyle>
            <a:lvl1pPr algn="l">
              <a:defRPr sz="13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29761" y="9443661"/>
            <a:ext cx="2929838" cy="497126"/>
          </a:xfrm>
          <a:prstGeom prst="rect">
            <a:avLst/>
          </a:prstGeom>
        </p:spPr>
        <p:txBody>
          <a:bodyPr vert="horz" lIns="95437" tIns="47719" rIns="95437" bIns="47719" rtlCol="0" anchor="b"/>
          <a:lstStyle>
            <a:lvl1pPr algn="r">
              <a:defRPr sz="1300"/>
            </a:lvl1pPr>
          </a:lstStyle>
          <a:p>
            <a:fld id="{6025E71E-48E7-4EA9-9F66-45369192746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1542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8" cy="497126"/>
          </a:xfrm>
          <a:prstGeom prst="rect">
            <a:avLst/>
          </a:prstGeom>
        </p:spPr>
        <p:txBody>
          <a:bodyPr vert="horz" lIns="95437" tIns="47719" rIns="95437" bIns="47719" rtlCol="0"/>
          <a:lstStyle>
            <a:lvl1pPr algn="l">
              <a:defRPr sz="13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8" cy="497126"/>
          </a:xfrm>
          <a:prstGeom prst="rect">
            <a:avLst/>
          </a:prstGeom>
        </p:spPr>
        <p:txBody>
          <a:bodyPr vert="horz" lIns="95437" tIns="47719" rIns="95437" bIns="47719" rtlCol="0"/>
          <a:lstStyle>
            <a:lvl1pPr algn="r">
              <a:defRPr sz="1300"/>
            </a:lvl1pPr>
          </a:lstStyle>
          <a:p>
            <a:fld id="{7B611F9F-0060-468A-871B-36995C1D9980}" type="datetimeFigureOut">
              <a:rPr lang="pl-PL" smtClean="0"/>
              <a:pPr/>
              <a:t>2010-04-08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44538"/>
            <a:ext cx="4970463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37" tIns="47719" rIns="95437" bIns="47719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5437" tIns="47719" rIns="95437" bIns="47719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9443661"/>
            <a:ext cx="2929838" cy="497126"/>
          </a:xfrm>
          <a:prstGeom prst="rect">
            <a:avLst/>
          </a:prstGeom>
        </p:spPr>
        <p:txBody>
          <a:bodyPr vert="horz" lIns="95437" tIns="47719" rIns="95437" bIns="47719" rtlCol="0" anchor="b"/>
          <a:lstStyle>
            <a:lvl1pPr algn="l">
              <a:defRPr sz="13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29761" y="9443661"/>
            <a:ext cx="2929838" cy="497126"/>
          </a:xfrm>
          <a:prstGeom prst="rect">
            <a:avLst/>
          </a:prstGeom>
        </p:spPr>
        <p:txBody>
          <a:bodyPr vert="horz" lIns="95437" tIns="47719" rIns="95437" bIns="47719" rtlCol="0" anchor="b"/>
          <a:lstStyle>
            <a:lvl1pPr algn="r">
              <a:defRPr sz="1300"/>
            </a:lvl1pPr>
          </a:lstStyle>
          <a:p>
            <a:fld id="{E83F3AD3-4E24-4A44-9F16-FDD03BDE4B5F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655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72D0-15ED-4EB3-A2E3-B40F2BDC2754}" type="datetimeFigureOut">
              <a:rPr lang="pl-PL" smtClean="0"/>
              <a:pPr/>
              <a:t>2010-04-08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ED82-A325-4324-B1B7-EA48F6CDDE5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ole tekstowe 6"/>
          <p:cNvSpPr txBox="1"/>
          <p:nvPr userDrawn="1"/>
        </p:nvSpPr>
        <p:spPr>
          <a:xfrm>
            <a:off x="1285852" y="0"/>
            <a:ext cx="7572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/>
              <a:t>Zachodniopomorski Uniwersytet</a:t>
            </a:r>
            <a:r>
              <a:rPr lang="pl-PL" sz="2000" baseline="0" dirty="0" smtClean="0"/>
              <a:t> Technologiczny w Szczecinie</a:t>
            </a:r>
          </a:p>
          <a:p>
            <a:pPr algn="ctr"/>
            <a:r>
              <a:rPr lang="pl-PL" sz="2000" baseline="0" dirty="0" smtClean="0"/>
              <a:t>Wydział Inżynierii Mechanicznej i Mechatroniki</a:t>
            </a:r>
            <a:endParaRPr lang="pl-PL" sz="2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72D0-15ED-4EB3-A2E3-B40F2BDC2754}" type="datetimeFigureOut">
              <a:rPr lang="pl-PL" smtClean="0"/>
              <a:pPr/>
              <a:t>2010-04-08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ED82-A325-4324-B1B7-EA48F6CDDE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72D0-15ED-4EB3-A2E3-B40F2BDC2754}" type="datetimeFigureOut">
              <a:rPr lang="pl-PL" smtClean="0"/>
              <a:pPr/>
              <a:t>2010-04-08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ED82-A325-4324-B1B7-EA48F6CDDE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72D0-15ED-4EB3-A2E3-B40F2BDC2754}" type="datetimeFigureOut">
              <a:rPr lang="pl-PL" smtClean="0"/>
              <a:pPr/>
              <a:t>2010-04-08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ED82-A325-4324-B1B7-EA48F6CDDE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72D0-15ED-4EB3-A2E3-B40F2BDC2754}" type="datetimeFigureOut">
              <a:rPr lang="pl-PL" smtClean="0"/>
              <a:pPr/>
              <a:t>2010-04-08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ED82-A325-4324-B1B7-EA48F6CDDE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72D0-15ED-4EB3-A2E3-B40F2BDC2754}" type="datetimeFigureOut">
              <a:rPr lang="pl-PL" smtClean="0"/>
              <a:pPr/>
              <a:t>2010-04-08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ED82-A325-4324-B1B7-EA48F6CDDE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72D0-15ED-4EB3-A2E3-B40F2BDC2754}" type="datetimeFigureOut">
              <a:rPr lang="pl-PL" smtClean="0"/>
              <a:pPr/>
              <a:t>2010-04-08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ED82-A325-4324-B1B7-EA48F6CDDE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72D0-15ED-4EB3-A2E3-B40F2BDC2754}" type="datetimeFigureOut">
              <a:rPr lang="pl-PL" smtClean="0"/>
              <a:pPr/>
              <a:t>2010-04-08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ED82-A325-4324-B1B7-EA48F6CDDE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72D0-15ED-4EB3-A2E3-B40F2BDC2754}" type="datetimeFigureOut">
              <a:rPr lang="pl-PL" smtClean="0"/>
              <a:pPr/>
              <a:t>2010-04-08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ED82-A325-4324-B1B7-EA48F6CDDE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72D0-15ED-4EB3-A2E3-B40F2BDC2754}" type="datetimeFigureOut">
              <a:rPr lang="pl-PL" smtClean="0"/>
              <a:pPr/>
              <a:t>2010-04-08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ED82-A325-4324-B1B7-EA48F6CDDE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72D0-15ED-4EB3-A2E3-B40F2BDC2754}" type="datetimeFigureOut">
              <a:rPr lang="pl-PL" smtClean="0"/>
              <a:pPr/>
              <a:t>2010-04-08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ED82-A325-4324-B1B7-EA48F6CDDE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28596" y="-24"/>
            <a:ext cx="8229600" cy="85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C72D0-15ED-4EB3-A2E3-B40F2BDC2754}" type="datetimeFigureOut">
              <a:rPr lang="pl-PL" smtClean="0"/>
              <a:pPr/>
              <a:t>2010-04-08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8707C-5C87-4EA6-836F-13C7E965DF39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7" name="Picture 11" descr="0 logo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03666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Metody zarządzania i sterowania jakością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Wykład 4 – AWO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-24"/>
            <a:ext cx="7229468" cy="642942"/>
          </a:xfrm>
        </p:spPr>
        <p:txBody>
          <a:bodyPr>
            <a:noAutofit/>
          </a:bodyPr>
          <a:lstStyle/>
          <a:p>
            <a:pPr lvl="0" algn="l"/>
            <a:r>
              <a:rPr lang="pl-PL" sz="2400" b="1" dirty="0"/>
              <a:t>Funkcja systemów organizacyjnych</a:t>
            </a:r>
            <a:endParaRPr lang="pl-PL" sz="2400" dirty="0"/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3" name="Rectangle 2"/>
          <p:cNvSpPr/>
          <p:nvPr/>
        </p:nvSpPr>
        <p:spPr>
          <a:xfrm>
            <a:off x="395536" y="1340768"/>
            <a:ext cx="835292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000" dirty="0"/>
              <a:t>Funkcje zewnętrzne wynikają z potrzeb środowiska zewnętrznego, ich spełnienie prowadzi do zdarzeń oczekiwanych przez to środowisko. </a:t>
            </a:r>
          </a:p>
          <a:p>
            <a:pPr algn="just"/>
            <a:r>
              <a:rPr lang="pl-PL" sz="2000" b="1" dirty="0"/>
              <a:t>Przykład hotel</a:t>
            </a:r>
            <a:r>
              <a:rPr lang="pl-PL" sz="2000" dirty="0"/>
              <a:t>. </a:t>
            </a:r>
          </a:p>
          <a:p>
            <a:pPr algn="just"/>
            <a:r>
              <a:rPr lang="pl-PL" sz="2000" b="1" dirty="0"/>
              <a:t>Funkcja główna:</a:t>
            </a:r>
            <a:r>
              <a:rPr lang="pl-PL" sz="2000" dirty="0"/>
              <a:t> zapewnić schronienie,</a:t>
            </a:r>
          </a:p>
          <a:p>
            <a:pPr algn="just"/>
            <a:r>
              <a:rPr lang="pl-PL" sz="2000" dirty="0"/>
              <a:t>funkcje uzupełniające: „umożliwić spożycie posiłku, zapewnić łączność telefoniczną.</a:t>
            </a:r>
          </a:p>
          <a:p>
            <a:pPr algn="just"/>
            <a:r>
              <a:rPr lang="pl-PL" sz="2000" b="1" dirty="0"/>
              <a:t>Funkcje cząstkowe</a:t>
            </a:r>
            <a:r>
              <a:rPr lang="pl-PL" sz="2000" dirty="0"/>
              <a:t> </a:t>
            </a:r>
            <a:r>
              <a:rPr lang="pl-PL" sz="2000" b="1" dirty="0"/>
              <a:t>dla funkcji  głównej</a:t>
            </a:r>
            <a:r>
              <a:rPr lang="pl-PL" sz="2000" dirty="0"/>
              <a:t>: informować o warunkach i możliwościach zatrzymania się w hotelu, potwierdzać rezerwację, dokonywać recepcji itd. </a:t>
            </a:r>
          </a:p>
          <a:p>
            <a:pPr algn="just"/>
            <a:r>
              <a:rPr lang="pl-PL" sz="2000" b="1" dirty="0"/>
              <a:t>Funkcje cząstkowe dla funkcji uzupełniającej </a:t>
            </a:r>
            <a:r>
              <a:rPr lang="pl-PL" sz="2000" dirty="0"/>
              <a:t>: zapewnić miejsce w restauracji hotelowej, przyjąć zamówienie, sporządzić menu itd.</a:t>
            </a:r>
          </a:p>
          <a:p>
            <a:pPr algn="just"/>
            <a:r>
              <a:rPr lang="pl-PL" sz="2000" dirty="0"/>
              <a:t>Aby móc spełnić funkcje zewn. Trzeba zrealizować funkcje elementarne z nimi związane. Przykład dla spełnienia uzup. Funkcji cząstkowej: informować o rodzajach i cenach potraw trzeba wykonać szereg czynności np.: skalkulować ceny posiłków, wpisać nazwy i ceny potraw do jadłospisu, dostarczyć karty do restauracji.</a:t>
            </a:r>
          </a:p>
        </p:txBody>
      </p:sp>
    </p:spTree>
    <p:extLst>
      <p:ext uri="{BB962C8B-B14F-4D97-AF65-F5344CB8AC3E}">
        <p14:creationId xmlns:p14="http://schemas.microsoft.com/office/powerpoint/2010/main" val="2589455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-24"/>
            <a:ext cx="7229468" cy="642942"/>
          </a:xfrm>
        </p:spPr>
        <p:txBody>
          <a:bodyPr>
            <a:noAutofit/>
          </a:bodyPr>
          <a:lstStyle/>
          <a:p>
            <a:pPr algn="l"/>
            <a:r>
              <a:rPr lang="pl-PL" sz="2400" b="1" dirty="0"/>
              <a:t>Koszty  systemów organizacyjnych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42886" y="980728"/>
            <a:ext cx="8258204" cy="57864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sz="2800" dirty="0"/>
              <a:t>Koszt systemu organizacji  to suma nakładów poniesionych na utworzenie systemu oraz ogół nakładów związanych z funkcjonowaniem systemu w odpowiednim okresie. </a:t>
            </a:r>
          </a:p>
          <a:p>
            <a:pPr marL="0" indent="0">
              <a:buNone/>
            </a:pPr>
            <a:endParaRPr lang="pl-PL" sz="2800" dirty="0"/>
          </a:p>
          <a:p>
            <a:pPr marL="0" indent="0">
              <a:buNone/>
            </a:pPr>
            <a:r>
              <a:rPr lang="pl-PL" sz="2800" dirty="0"/>
              <a:t>K</a:t>
            </a:r>
            <a:r>
              <a:rPr lang="pl-PL" sz="2800" baseline="-25000" dirty="0"/>
              <a:t>ł</a:t>
            </a:r>
            <a:r>
              <a:rPr lang="pl-PL" sz="2800" dirty="0"/>
              <a:t> = K</a:t>
            </a:r>
            <a:r>
              <a:rPr lang="pl-PL" sz="2800" baseline="-25000" dirty="0"/>
              <a:t>t</a:t>
            </a:r>
            <a:r>
              <a:rPr lang="pl-PL" sz="2800" dirty="0"/>
              <a:t> + K</a:t>
            </a:r>
            <a:r>
              <a:rPr lang="pl-PL" sz="2800" baseline="-25000" dirty="0"/>
              <a:t>f</a:t>
            </a:r>
            <a:endParaRPr lang="pl-PL" sz="2800" dirty="0"/>
          </a:p>
          <a:p>
            <a:pPr marL="0" indent="0">
              <a:buNone/>
            </a:pPr>
            <a:r>
              <a:rPr lang="pl-PL" sz="2800" dirty="0"/>
              <a:t> </a:t>
            </a:r>
          </a:p>
          <a:p>
            <a:pPr marL="0" indent="0">
              <a:buNone/>
            </a:pPr>
            <a:r>
              <a:rPr lang="pl-PL" sz="2800" dirty="0"/>
              <a:t>K</a:t>
            </a:r>
            <a:r>
              <a:rPr lang="pl-PL" sz="2800" baseline="-25000" dirty="0"/>
              <a:t>ł</a:t>
            </a:r>
            <a:r>
              <a:rPr lang="pl-PL" sz="2800" dirty="0"/>
              <a:t> – koszt łączny systemu organizacji</a:t>
            </a:r>
          </a:p>
          <a:p>
            <a:pPr marL="0" indent="0">
              <a:buNone/>
            </a:pPr>
            <a:r>
              <a:rPr lang="pl-PL" sz="2800" dirty="0"/>
              <a:t>K</a:t>
            </a:r>
            <a:r>
              <a:rPr lang="pl-PL" sz="2800" baseline="-25000" dirty="0"/>
              <a:t>t </a:t>
            </a:r>
            <a:r>
              <a:rPr lang="pl-PL" sz="2800" dirty="0"/>
              <a:t>– koszt tworzenia systemu:</a:t>
            </a:r>
          </a:p>
          <a:p>
            <a:pPr marL="0" indent="0">
              <a:buNone/>
            </a:pPr>
            <a:r>
              <a:rPr lang="pl-PL" sz="2800" dirty="0"/>
              <a:t>	- nakłady na opracowanie projektu nowo tworzonego systemu,</a:t>
            </a:r>
          </a:p>
          <a:p>
            <a:pPr marL="0" indent="0">
              <a:buNone/>
            </a:pPr>
            <a:r>
              <a:rPr lang="pl-PL" sz="2800" dirty="0"/>
              <a:t>	- nakłady związane z pozyskaniem zasobów ludzkich i </a:t>
            </a:r>
            <a:r>
              <a:rPr lang="pl-PL" sz="2800" dirty="0" smtClean="0"/>
              <a:t> 		  rzeczowych</a:t>
            </a:r>
            <a:r>
              <a:rPr lang="pl-PL" sz="2800" dirty="0"/>
              <a:t>,</a:t>
            </a:r>
          </a:p>
          <a:p>
            <a:pPr marL="0" indent="0">
              <a:buNone/>
            </a:pPr>
            <a:r>
              <a:rPr lang="pl-PL" sz="2800" dirty="0"/>
              <a:t>	- nakłady związane z rozruchem systemu.</a:t>
            </a:r>
          </a:p>
          <a:p>
            <a:pPr marL="0" indent="0">
              <a:buNone/>
            </a:pPr>
            <a:r>
              <a:rPr lang="pl-PL" sz="2800" dirty="0"/>
              <a:t>K</a:t>
            </a:r>
            <a:r>
              <a:rPr lang="pl-PL" sz="2800" baseline="-25000" dirty="0"/>
              <a:t>f</a:t>
            </a:r>
            <a:r>
              <a:rPr lang="pl-PL" sz="2800" dirty="0"/>
              <a:t> – koszt jego funkcjonowania w danym okresie:</a:t>
            </a:r>
          </a:p>
          <a:p>
            <a:pPr marL="0" indent="0">
              <a:buNone/>
            </a:pPr>
            <a:r>
              <a:rPr lang="pl-PL" sz="2800" dirty="0"/>
              <a:t>	- koszty pracy ludzkiej,</a:t>
            </a:r>
          </a:p>
          <a:p>
            <a:pPr marL="0" indent="0">
              <a:buNone/>
            </a:pPr>
            <a:r>
              <a:rPr lang="pl-PL" sz="2800" dirty="0"/>
              <a:t>	- koszty materiałowe,</a:t>
            </a:r>
          </a:p>
          <a:p>
            <a:pPr marL="0" indent="0">
              <a:buNone/>
            </a:pPr>
            <a:r>
              <a:rPr lang="pl-PL" sz="2800" dirty="0"/>
              <a:t>	- koszty ogólne,</a:t>
            </a:r>
          </a:p>
          <a:p>
            <a:pPr marL="0" indent="0">
              <a:buNone/>
            </a:pPr>
            <a:r>
              <a:rPr lang="pl-PL" sz="2800" dirty="0"/>
              <a:t>	- nakłady ponoszone przez środowisko zewnętrzne</a:t>
            </a:r>
            <a:r>
              <a:rPr lang="pl-PL" sz="2800" dirty="0" smtClean="0"/>
              <a:t>.</a:t>
            </a:r>
            <a:endParaRPr lang="pl-PL" sz="2800" dirty="0"/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024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-24"/>
            <a:ext cx="7229468" cy="642942"/>
          </a:xfrm>
        </p:spPr>
        <p:txBody>
          <a:bodyPr>
            <a:noAutofit/>
          </a:bodyPr>
          <a:lstStyle/>
          <a:p>
            <a:pPr lvl="0" algn="l"/>
            <a:r>
              <a:rPr lang="pl-PL" sz="2400" b="1" dirty="0"/>
              <a:t>Wartość systemów organizacyjnych</a:t>
            </a:r>
            <a:endParaRPr lang="pl-PL" sz="2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42886" y="908720"/>
            <a:ext cx="8258204" cy="578645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l-PL" sz="2800" dirty="0"/>
              <a:t>Dla potrzeb analizy wartości  przyjmuje się pojecie wartości użytkowej, tzn. najniższy koszt niezawodności spełnienia określonych funkcji. </a:t>
            </a:r>
          </a:p>
          <a:p>
            <a:pPr marL="0" indent="0" algn="just">
              <a:buNone/>
            </a:pPr>
            <a:r>
              <a:rPr lang="pl-PL" sz="2800" dirty="0"/>
              <a:t>Wartość systemu organizacji jest to raczej pojęcie sprawności systemu, przy czym stosunek stopnia spełnienia funkcji do kosztów odpowiadałby sprawności rzeczywistej, </a:t>
            </a:r>
            <a:br>
              <a:rPr lang="pl-PL" sz="2800" dirty="0"/>
            </a:br>
            <a:r>
              <a:rPr lang="pl-PL" sz="2800" dirty="0"/>
              <a:t>a najniższy koszt niezawodnego spełnienia funkcji – sprawności wzorcowej danego systemu.</a:t>
            </a:r>
          </a:p>
          <a:p>
            <a:pPr marL="0" indent="0" algn="just">
              <a:buNone/>
            </a:pPr>
            <a:r>
              <a:rPr lang="pl-PL" sz="2800" dirty="0"/>
              <a:t>Jeśli stopień spełnienia funkcji oznaczymy przez F, a koszt spełnienia tych funkcji przez K, to możemy zapisać: </a:t>
            </a:r>
            <a:endParaRPr lang="pl-PL" sz="2800" dirty="0" smtClean="0"/>
          </a:p>
          <a:p>
            <a:pPr marL="0" indent="0" algn="just">
              <a:buNone/>
            </a:pPr>
            <a:endParaRPr lang="pl-PL" sz="2800" dirty="0"/>
          </a:p>
          <a:p>
            <a:pPr marL="0" indent="0" algn="just">
              <a:buNone/>
            </a:pPr>
            <a:r>
              <a:rPr lang="pl-PL" sz="2800" dirty="0"/>
              <a:t> </a:t>
            </a:r>
            <a:r>
              <a:rPr lang="pl-PL" sz="2800" dirty="0" smtClean="0"/>
              <a:t>                        </a:t>
            </a:r>
            <a:r>
              <a:rPr lang="pl-PL" sz="2800" b="1" dirty="0" smtClean="0"/>
              <a:t>wartość </a:t>
            </a:r>
            <a:r>
              <a:rPr lang="pl-PL" sz="2800" b="1" dirty="0"/>
              <a:t>rzeczywista systemu</a:t>
            </a:r>
            <a:endParaRPr lang="pl-PL" sz="2800" dirty="0"/>
          </a:p>
          <a:p>
            <a:pPr marL="0" indent="0" algn="just">
              <a:buNone/>
            </a:pPr>
            <a:r>
              <a:rPr lang="pl-PL" sz="2800" b="1" dirty="0"/>
              <a:t> </a:t>
            </a:r>
            <a:endParaRPr lang="pl-PL" sz="2800" dirty="0"/>
          </a:p>
          <a:p>
            <a:pPr marL="0" indent="0" algn="just">
              <a:buNone/>
            </a:pPr>
            <a:r>
              <a:rPr lang="pl-PL" sz="2800" b="1" dirty="0" smtClean="0"/>
              <a:t>                         wartość </a:t>
            </a:r>
            <a:r>
              <a:rPr lang="pl-PL" sz="2800" b="1" dirty="0"/>
              <a:t>wzorcowa systemu.</a:t>
            </a:r>
            <a:endParaRPr lang="pl-PL" sz="2800" dirty="0"/>
          </a:p>
          <a:p>
            <a:pPr marL="0" indent="0" algn="just">
              <a:buNone/>
            </a:pPr>
            <a:endParaRPr lang="pl-PL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018007"/>
              </p:ext>
            </p:extLst>
          </p:nvPr>
        </p:nvGraphicFramePr>
        <p:xfrm>
          <a:off x="1331640" y="4941168"/>
          <a:ext cx="579576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3" imgW="317225" imgH="393359" progId="">
                  <p:embed/>
                </p:oleObj>
              </mc:Choice>
              <mc:Fallback>
                <p:oleObj name="Equation" r:id="rId3" imgW="317225" imgH="393359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941168"/>
                        <a:ext cx="579576" cy="720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 mc:Ignorable="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485928"/>
              </p:ext>
            </p:extLst>
          </p:nvPr>
        </p:nvGraphicFramePr>
        <p:xfrm>
          <a:off x="1187624" y="5805264"/>
          <a:ext cx="1008112" cy="848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5" imgW="545863" imgH="457002" progId="">
                  <p:embed/>
                </p:oleObj>
              </mc:Choice>
              <mc:Fallback>
                <p:oleObj name="Equation" r:id="rId5" imgW="545863" imgH="457002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805264"/>
                        <a:ext cx="1008112" cy="8489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 mc:Ignorable="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5024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-24"/>
            <a:ext cx="7229468" cy="642942"/>
          </a:xfrm>
        </p:spPr>
        <p:txBody>
          <a:bodyPr>
            <a:noAutofit/>
          </a:bodyPr>
          <a:lstStyle/>
          <a:p>
            <a:pPr algn="l"/>
            <a:r>
              <a:rPr lang="pl-PL" sz="2400" b="1" dirty="0"/>
              <a:t>Etapy postępowania w AWO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85720" y="1071546"/>
            <a:ext cx="8258204" cy="5786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/>
              <a:t>Etapy postępowania w AWO:</a:t>
            </a:r>
            <a:endParaRPr lang="pl-PL" sz="2800" dirty="0"/>
          </a:p>
          <a:p>
            <a:pPr lvl="0"/>
            <a:r>
              <a:rPr lang="pl-PL" sz="2800" dirty="0"/>
              <a:t>Przygotowanie czynnika ludzkiego.</a:t>
            </a:r>
          </a:p>
          <a:p>
            <a:pPr lvl="0"/>
            <a:r>
              <a:rPr lang="pl-PL" sz="2800" dirty="0"/>
              <a:t>Wybór przedmiotu badania.</a:t>
            </a:r>
          </a:p>
          <a:p>
            <a:pPr lvl="0"/>
            <a:r>
              <a:rPr lang="pl-PL" sz="2800" dirty="0"/>
              <a:t>Rozpoznanie systemu ( w tym: określenie funkcji zewnętrznych).</a:t>
            </a:r>
          </a:p>
          <a:p>
            <a:pPr lvl="0"/>
            <a:r>
              <a:rPr lang="pl-PL" sz="2800" dirty="0"/>
              <a:t>Zbieranie informacji o funkcjonowaniu systemu, w tym ocena stopnia spełnienia tych funkcji.</a:t>
            </a:r>
          </a:p>
          <a:p>
            <a:pPr lvl="0"/>
            <a:r>
              <a:rPr lang="pl-PL" sz="2800" dirty="0"/>
              <a:t>Analiza funkcji i pozyskanie nowych rozwiązań.</a:t>
            </a:r>
          </a:p>
          <a:p>
            <a:pPr lvl="0"/>
            <a:r>
              <a:rPr lang="pl-PL" sz="2800" dirty="0"/>
              <a:t>Opracowanie projektu szczegółowego.</a:t>
            </a:r>
          </a:p>
          <a:p>
            <a:pPr lvl="0"/>
            <a:r>
              <a:rPr lang="pl-PL" sz="2800" dirty="0"/>
              <a:t>Wdrożenie projektu.</a:t>
            </a:r>
          </a:p>
          <a:p>
            <a:pPr algn="just">
              <a:buNone/>
            </a:pPr>
            <a:endParaRPr lang="pl-PL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024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-24"/>
            <a:ext cx="7229468" cy="642942"/>
          </a:xfrm>
        </p:spPr>
        <p:txBody>
          <a:bodyPr>
            <a:noAutofit/>
          </a:bodyPr>
          <a:lstStyle/>
          <a:p>
            <a:pPr algn="l"/>
            <a:r>
              <a:rPr lang="pl-PL" sz="2400" b="1" dirty="0"/>
              <a:t>Etapy postępowania w AWO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0026" y="973025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ETAPY POSTĘPOWANIA</a:t>
            </a:r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3203848" y="944567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FAZY POSTĘPOWANIA</a:t>
            </a:r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6416894" y="96552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PODSTAWOWE METODY</a:t>
            </a:r>
            <a:endParaRPr lang="pl-PL" dirty="0"/>
          </a:p>
        </p:txBody>
      </p:sp>
      <p:sp>
        <p:nvSpPr>
          <p:cNvPr id="9" name="Rectangle 8"/>
          <p:cNvSpPr/>
          <p:nvPr/>
        </p:nvSpPr>
        <p:spPr>
          <a:xfrm>
            <a:off x="204532" y="1665365"/>
            <a:ext cx="167815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l-PL" dirty="0"/>
              <a:t>Przygotowanie czynnika ludzkiego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71800" y="1691193"/>
            <a:ext cx="29523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 smtClean="0"/>
              <a:t>Zapoznanie dyrekcji z AWO</a:t>
            </a:r>
            <a:endParaRPr lang="pl-PL" dirty="0"/>
          </a:p>
        </p:txBody>
      </p:sp>
      <p:sp>
        <p:nvSpPr>
          <p:cNvPr id="11" name="TextBox 10"/>
          <p:cNvSpPr txBox="1"/>
          <p:nvPr/>
        </p:nvSpPr>
        <p:spPr>
          <a:xfrm>
            <a:off x="2771800" y="2253731"/>
            <a:ext cx="29523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 smtClean="0"/>
              <a:t>Utworzenie zespołów AWO</a:t>
            </a:r>
            <a:endParaRPr lang="pl-PL" dirty="0"/>
          </a:p>
        </p:txBody>
      </p:sp>
      <p:sp>
        <p:nvSpPr>
          <p:cNvPr id="12" name="TextBox 11"/>
          <p:cNvSpPr txBox="1"/>
          <p:nvPr/>
        </p:nvSpPr>
        <p:spPr>
          <a:xfrm>
            <a:off x="730555" y="2924944"/>
            <a:ext cx="230425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 smtClean="0"/>
              <a:t>Zapoznanie kadry kierowniczej z AWO</a:t>
            </a:r>
            <a:endParaRPr lang="pl-PL" dirty="0"/>
          </a:p>
        </p:txBody>
      </p:sp>
      <p:sp>
        <p:nvSpPr>
          <p:cNvPr id="13" name="TextBox 12"/>
          <p:cNvSpPr txBox="1"/>
          <p:nvPr/>
        </p:nvSpPr>
        <p:spPr>
          <a:xfrm>
            <a:off x="3848500" y="2924943"/>
            <a:ext cx="230425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 smtClean="0"/>
              <a:t>Szkolenie członków zespołu</a:t>
            </a:r>
            <a:endParaRPr lang="pl-PL" dirty="0"/>
          </a:p>
        </p:txBody>
      </p:sp>
      <p:sp>
        <p:nvSpPr>
          <p:cNvPr id="14" name="TextBox 13"/>
          <p:cNvSpPr txBox="1"/>
          <p:nvPr/>
        </p:nvSpPr>
        <p:spPr>
          <a:xfrm>
            <a:off x="6614662" y="3068960"/>
            <a:ext cx="230425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 smtClean="0"/>
              <a:t>Metoda przypadków</a:t>
            </a:r>
            <a:endParaRPr lang="pl-PL" dirty="0"/>
          </a:p>
        </p:txBody>
      </p:sp>
      <p:cxnSp>
        <p:nvCxnSpPr>
          <p:cNvPr id="16" name="Straight Arrow Connector 15"/>
          <p:cNvCxnSpPr>
            <a:stCxn id="10" idx="2"/>
            <a:endCxn id="11" idx="0"/>
          </p:cNvCxnSpPr>
          <p:nvPr/>
        </p:nvCxnSpPr>
        <p:spPr>
          <a:xfrm>
            <a:off x="4247964" y="2060525"/>
            <a:ext cx="0" cy="193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12" idx="0"/>
          </p:cNvCxnSpPr>
          <p:nvPr/>
        </p:nvCxnSpPr>
        <p:spPr>
          <a:xfrm flipH="1">
            <a:off x="1882683" y="2623063"/>
            <a:ext cx="2365281" cy="301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13" idx="0"/>
          </p:cNvCxnSpPr>
          <p:nvPr/>
        </p:nvCxnSpPr>
        <p:spPr>
          <a:xfrm>
            <a:off x="4247964" y="2623063"/>
            <a:ext cx="752664" cy="301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3"/>
            <a:endCxn id="14" idx="1"/>
          </p:cNvCxnSpPr>
          <p:nvPr/>
        </p:nvCxnSpPr>
        <p:spPr>
          <a:xfrm>
            <a:off x="6152756" y="3248109"/>
            <a:ext cx="461906" cy="5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04530" y="3994031"/>
            <a:ext cx="167815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l-PL" dirty="0" smtClean="0"/>
              <a:t>Wybór przedmiotu badania</a:t>
            </a:r>
            <a:endParaRPr lang="pl-PL" dirty="0"/>
          </a:p>
        </p:txBody>
      </p:sp>
      <p:sp>
        <p:nvSpPr>
          <p:cNvPr id="24" name="TextBox 23"/>
          <p:cNvSpPr txBox="1"/>
          <p:nvPr/>
        </p:nvSpPr>
        <p:spPr>
          <a:xfrm>
            <a:off x="2760306" y="3994031"/>
            <a:ext cx="295232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 smtClean="0"/>
              <a:t>Diagnoza organizacyjna</a:t>
            </a:r>
            <a:endParaRPr lang="pl-PL" dirty="0"/>
          </a:p>
        </p:txBody>
      </p:sp>
      <p:sp>
        <p:nvSpPr>
          <p:cNvPr id="25" name="TextBox 24"/>
          <p:cNvSpPr txBox="1"/>
          <p:nvPr/>
        </p:nvSpPr>
        <p:spPr>
          <a:xfrm>
            <a:off x="2757715" y="5229200"/>
            <a:ext cx="295232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 smtClean="0"/>
              <a:t>Ustalenie hierarchii potrzeb</a:t>
            </a:r>
            <a:endParaRPr lang="pl-PL" dirty="0"/>
          </a:p>
        </p:txBody>
      </p:sp>
      <p:sp>
        <p:nvSpPr>
          <p:cNvPr id="26" name="TextBox 25"/>
          <p:cNvSpPr txBox="1"/>
          <p:nvPr/>
        </p:nvSpPr>
        <p:spPr>
          <a:xfrm>
            <a:off x="6685036" y="3729806"/>
            <a:ext cx="2304256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 smtClean="0"/>
              <a:t>Metoda anal;izy ekonomicznej i ergonomicznej</a:t>
            </a:r>
            <a:endParaRPr lang="pl-PL" dirty="0"/>
          </a:p>
        </p:txBody>
      </p:sp>
      <p:sp>
        <p:nvSpPr>
          <p:cNvPr id="27" name="TextBox 26"/>
          <p:cNvSpPr txBox="1"/>
          <p:nvPr/>
        </p:nvSpPr>
        <p:spPr>
          <a:xfrm>
            <a:off x="6735871" y="5236034"/>
            <a:ext cx="230425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 smtClean="0"/>
              <a:t>Metoda ABC</a:t>
            </a:r>
            <a:endParaRPr lang="pl-PL" dirty="0"/>
          </a:p>
        </p:txBody>
      </p:sp>
      <p:cxnSp>
        <p:nvCxnSpPr>
          <p:cNvPr id="29" name="Straight Arrow Connector 28"/>
          <p:cNvCxnSpPr>
            <a:stCxn id="12" idx="2"/>
            <a:endCxn id="24" idx="0"/>
          </p:cNvCxnSpPr>
          <p:nvPr/>
        </p:nvCxnSpPr>
        <p:spPr>
          <a:xfrm>
            <a:off x="1882683" y="3571275"/>
            <a:ext cx="2353787" cy="42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  <a:endCxn id="24" idx="0"/>
          </p:cNvCxnSpPr>
          <p:nvPr/>
        </p:nvCxnSpPr>
        <p:spPr>
          <a:xfrm flipH="1">
            <a:off x="4236470" y="3571274"/>
            <a:ext cx="764158" cy="422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3"/>
            <a:endCxn id="26" idx="1"/>
          </p:cNvCxnSpPr>
          <p:nvPr/>
        </p:nvCxnSpPr>
        <p:spPr>
          <a:xfrm>
            <a:off x="5712634" y="4178697"/>
            <a:ext cx="972402" cy="12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2"/>
            <a:endCxn id="25" idx="0"/>
          </p:cNvCxnSpPr>
          <p:nvPr/>
        </p:nvCxnSpPr>
        <p:spPr>
          <a:xfrm flipH="1">
            <a:off x="4233879" y="4363363"/>
            <a:ext cx="2591" cy="865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3"/>
            <a:endCxn id="27" idx="1"/>
          </p:cNvCxnSpPr>
          <p:nvPr/>
        </p:nvCxnSpPr>
        <p:spPr>
          <a:xfrm>
            <a:off x="5710043" y="5413866"/>
            <a:ext cx="1025828" cy="6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233879" y="5598532"/>
            <a:ext cx="0" cy="1259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387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-24"/>
            <a:ext cx="7229468" cy="642942"/>
          </a:xfrm>
        </p:spPr>
        <p:txBody>
          <a:bodyPr>
            <a:noAutofit/>
          </a:bodyPr>
          <a:lstStyle/>
          <a:p>
            <a:pPr algn="l"/>
            <a:r>
              <a:rPr lang="pl-PL" sz="2400" b="1" dirty="0"/>
              <a:t>Etapy postępowania w AWO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0026" y="973025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ETAPY POSTĘPOWANIA</a:t>
            </a:r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3203848" y="944567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FAZY POSTĘPOWANIA</a:t>
            </a:r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6416894" y="96552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PODSTAWOWE METODY</a:t>
            </a:r>
            <a:endParaRPr lang="pl-PL" dirty="0"/>
          </a:p>
        </p:txBody>
      </p:sp>
      <p:sp>
        <p:nvSpPr>
          <p:cNvPr id="9" name="Rectangle 8"/>
          <p:cNvSpPr/>
          <p:nvPr/>
        </p:nvSpPr>
        <p:spPr>
          <a:xfrm>
            <a:off x="204532" y="1665365"/>
            <a:ext cx="167815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l-PL" dirty="0" smtClean="0"/>
              <a:t>Rozpoznanie systemu</a:t>
            </a:r>
            <a:endParaRPr lang="pl-PL" dirty="0"/>
          </a:p>
        </p:txBody>
      </p:sp>
      <p:sp>
        <p:nvSpPr>
          <p:cNvPr id="10" name="TextBox 9"/>
          <p:cNvSpPr txBox="1"/>
          <p:nvPr/>
        </p:nvSpPr>
        <p:spPr>
          <a:xfrm>
            <a:off x="2771800" y="1691193"/>
            <a:ext cx="295232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Określenie systemu</a:t>
            </a:r>
            <a:endParaRPr lang="pl-PL" dirty="0"/>
          </a:p>
        </p:txBody>
      </p:sp>
      <p:sp>
        <p:nvSpPr>
          <p:cNvPr id="12" name="TextBox 11"/>
          <p:cNvSpPr txBox="1"/>
          <p:nvPr/>
        </p:nvSpPr>
        <p:spPr>
          <a:xfrm>
            <a:off x="357158" y="2571744"/>
            <a:ext cx="2643206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 smtClean="0"/>
              <a:t>Identyfikacja mankamentów systemu</a:t>
            </a:r>
            <a:endParaRPr lang="pl-PL" dirty="0"/>
          </a:p>
        </p:txBody>
      </p:sp>
      <p:sp>
        <p:nvSpPr>
          <p:cNvPr id="13" name="TextBox 12"/>
          <p:cNvSpPr txBox="1"/>
          <p:nvPr/>
        </p:nvSpPr>
        <p:spPr>
          <a:xfrm>
            <a:off x="3286116" y="2571744"/>
            <a:ext cx="321471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 smtClean="0"/>
              <a:t>Identyfikacja potrzeb i wymagań środowiska zewnętrznego</a:t>
            </a:r>
            <a:endParaRPr lang="pl-PL" dirty="0"/>
          </a:p>
        </p:txBody>
      </p:sp>
      <p:sp>
        <p:nvSpPr>
          <p:cNvPr id="14" name="TextBox 13"/>
          <p:cNvSpPr txBox="1"/>
          <p:nvPr/>
        </p:nvSpPr>
        <p:spPr>
          <a:xfrm>
            <a:off x="6643702" y="2568355"/>
            <a:ext cx="230425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Metoda typu interview</a:t>
            </a:r>
            <a:endParaRPr lang="pl-PL" dirty="0"/>
          </a:p>
        </p:txBody>
      </p:sp>
      <p:cxnSp>
        <p:nvCxnSpPr>
          <p:cNvPr id="18" name="Straight Arrow Connector 17"/>
          <p:cNvCxnSpPr>
            <a:stCxn id="10" idx="2"/>
            <a:endCxn id="12" idx="0"/>
          </p:cNvCxnSpPr>
          <p:nvPr/>
        </p:nvCxnSpPr>
        <p:spPr>
          <a:xfrm rot="5400000">
            <a:off x="2707754" y="1031533"/>
            <a:ext cx="511219" cy="2569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3" idx="0"/>
          </p:cNvCxnSpPr>
          <p:nvPr/>
        </p:nvCxnSpPr>
        <p:spPr>
          <a:xfrm rot="16200000" flipH="1">
            <a:off x="4315108" y="1993380"/>
            <a:ext cx="511219" cy="645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3"/>
            <a:endCxn id="14" idx="1"/>
          </p:cNvCxnSpPr>
          <p:nvPr/>
        </p:nvCxnSpPr>
        <p:spPr>
          <a:xfrm flipV="1">
            <a:off x="6500826" y="2891521"/>
            <a:ext cx="142876" cy="3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11" y="3947864"/>
            <a:ext cx="167815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l-PL" dirty="0" smtClean="0"/>
              <a:t>Zbieranie informacji</a:t>
            </a:r>
            <a:endParaRPr lang="pl-PL" dirty="0"/>
          </a:p>
        </p:txBody>
      </p:sp>
      <p:sp>
        <p:nvSpPr>
          <p:cNvPr id="24" name="TextBox 23"/>
          <p:cNvSpPr txBox="1"/>
          <p:nvPr/>
        </p:nvSpPr>
        <p:spPr>
          <a:xfrm>
            <a:off x="2771801" y="3624699"/>
            <a:ext cx="295232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Zdefiniowanie funkcji zewnętrznych</a:t>
            </a:r>
            <a:endParaRPr lang="pl-PL" dirty="0"/>
          </a:p>
        </p:txBody>
      </p:sp>
      <p:sp>
        <p:nvSpPr>
          <p:cNvPr id="25" name="TextBox 24"/>
          <p:cNvSpPr txBox="1"/>
          <p:nvPr/>
        </p:nvSpPr>
        <p:spPr>
          <a:xfrm>
            <a:off x="1882681" y="4635870"/>
            <a:ext cx="2145612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 smtClean="0"/>
              <a:t>Zbieranie informacji zewnętrznych</a:t>
            </a:r>
            <a:endParaRPr lang="pl-PL" dirty="0"/>
          </a:p>
        </p:txBody>
      </p:sp>
      <p:sp>
        <p:nvSpPr>
          <p:cNvPr id="27" name="TextBox 26"/>
          <p:cNvSpPr txBox="1"/>
          <p:nvPr/>
        </p:nvSpPr>
        <p:spPr>
          <a:xfrm>
            <a:off x="6632918" y="4774369"/>
            <a:ext cx="230425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 smtClean="0"/>
              <a:t>Metoda kartowania</a:t>
            </a:r>
            <a:endParaRPr lang="pl-PL" dirty="0"/>
          </a:p>
        </p:txBody>
      </p:sp>
      <p:cxnSp>
        <p:nvCxnSpPr>
          <p:cNvPr id="29" name="Straight Arrow Connector 28"/>
          <p:cNvCxnSpPr>
            <a:stCxn id="12" idx="2"/>
            <a:endCxn id="24" idx="0"/>
          </p:cNvCxnSpPr>
          <p:nvPr/>
        </p:nvCxnSpPr>
        <p:spPr>
          <a:xfrm rot="16200000" flipH="1">
            <a:off x="2760051" y="2136785"/>
            <a:ext cx="406624" cy="2569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  <a:endCxn id="24" idx="0"/>
          </p:cNvCxnSpPr>
          <p:nvPr/>
        </p:nvCxnSpPr>
        <p:spPr>
          <a:xfrm rot="5400000">
            <a:off x="4367406" y="3098634"/>
            <a:ext cx="406624" cy="6455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Łącznik prosty ze strzałką 58"/>
          <p:cNvCxnSpPr>
            <a:stCxn id="12" idx="3"/>
            <a:endCxn id="13" idx="1"/>
          </p:cNvCxnSpPr>
          <p:nvPr/>
        </p:nvCxnSpPr>
        <p:spPr>
          <a:xfrm>
            <a:off x="3000364" y="289491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24"/>
          <p:cNvSpPr txBox="1"/>
          <p:nvPr/>
        </p:nvSpPr>
        <p:spPr>
          <a:xfrm>
            <a:off x="4247964" y="4635869"/>
            <a:ext cx="1928826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 smtClean="0"/>
              <a:t>Ustalenie funkcji elementarnych</a:t>
            </a:r>
            <a:endParaRPr lang="pl-PL" dirty="0"/>
          </a:p>
        </p:txBody>
      </p:sp>
      <p:cxnSp>
        <p:nvCxnSpPr>
          <p:cNvPr id="107" name="Łącznik prosty ze strzałką 106"/>
          <p:cNvCxnSpPr>
            <a:stCxn id="24" idx="2"/>
            <a:endCxn id="25" idx="0"/>
          </p:cNvCxnSpPr>
          <p:nvPr/>
        </p:nvCxnSpPr>
        <p:spPr>
          <a:xfrm rot="5400000">
            <a:off x="3419306" y="3807211"/>
            <a:ext cx="364840" cy="1292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Łącznik prosty ze strzałką 108"/>
          <p:cNvCxnSpPr>
            <a:stCxn id="24" idx="2"/>
            <a:endCxn id="105" idx="0"/>
          </p:cNvCxnSpPr>
          <p:nvPr/>
        </p:nvCxnSpPr>
        <p:spPr>
          <a:xfrm rot="16200000" flipH="1">
            <a:off x="4547752" y="3971243"/>
            <a:ext cx="364839" cy="964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Łącznik prosty ze strzałką 112"/>
          <p:cNvCxnSpPr>
            <a:stCxn id="105" idx="3"/>
            <a:endCxn id="27" idx="1"/>
          </p:cNvCxnSpPr>
          <p:nvPr/>
        </p:nvCxnSpPr>
        <p:spPr>
          <a:xfrm>
            <a:off x="6176790" y="4959035"/>
            <a:ext cx="4561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24"/>
          <p:cNvSpPr txBox="1"/>
          <p:nvPr/>
        </p:nvSpPr>
        <p:spPr>
          <a:xfrm>
            <a:off x="2771801" y="5573100"/>
            <a:ext cx="265736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 smtClean="0"/>
              <a:t>Określenie kosztów funkcji</a:t>
            </a:r>
            <a:endParaRPr lang="pl-PL" dirty="0"/>
          </a:p>
        </p:txBody>
      </p:sp>
      <p:sp>
        <p:nvSpPr>
          <p:cNvPr id="122" name="TextBox 24"/>
          <p:cNvSpPr txBox="1"/>
          <p:nvPr/>
        </p:nvSpPr>
        <p:spPr>
          <a:xfrm>
            <a:off x="2771801" y="6094832"/>
            <a:ext cx="265736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 smtClean="0"/>
              <a:t>Klasyfikacja funkcji</a:t>
            </a:r>
            <a:endParaRPr lang="pl-PL" dirty="0"/>
          </a:p>
        </p:txBody>
      </p:sp>
      <p:sp>
        <p:nvSpPr>
          <p:cNvPr id="123" name="TextBox 26"/>
          <p:cNvSpPr txBox="1"/>
          <p:nvPr/>
        </p:nvSpPr>
        <p:spPr>
          <a:xfrm>
            <a:off x="6643702" y="5582458"/>
            <a:ext cx="2304256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sz="1600" dirty="0" smtClean="0"/>
              <a:t>Metoda mierzenia czasu</a:t>
            </a:r>
            <a:endParaRPr lang="pl-PL" sz="1600" dirty="0"/>
          </a:p>
        </p:txBody>
      </p:sp>
      <p:sp>
        <p:nvSpPr>
          <p:cNvPr id="124" name="TextBox 26"/>
          <p:cNvSpPr txBox="1"/>
          <p:nvPr/>
        </p:nvSpPr>
        <p:spPr>
          <a:xfrm>
            <a:off x="6643702" y="5985648"/>
            <a:ext cx="2304256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sz="1600" dirty="0" smtClean="0"/>
              <a:t>Graficzne i numeryczne metody topologiczne</a:t>
            </a:r>
            <a:endParaRPr lang="pl-PL" sz="1600" dirty="0"/>
          </a:p>
        </p:txBody>
      </p:sp>
      <p:cxnSp>
        <p:nvCxnSpPr>
          <p:cNvPr id="127" name="Łącznik prosty ze strzałką 126"/>
          <p:cNvCxnSpPr>
            <a:stCxn id="25" idx="2"/>
            <a:endCxn id="117" idx="0"/>
          </p:cNvCxnSpPr>
          <p:nvPr/>
        </p:nvCxnSpPr>
        <p:spPr>
          <a:xfrm rot="16200000" flipH="1">
            <a:off x="3382536" y="4855152"/>
            <a:ext cx="290899" cy="1144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Łącznik prosty ze strzałką 129"/>
          <p:cNvCxnSpPr>
            <a:stCxn id="105" idx="2"/>
            <a:endCxn id="117" idx="0"/>
          </p:cNvCxnSpPr>
          <p:nvPr/>
        </p:nvCxnSpPr>
        <p:spPr>
          <a:xfrm rot="5400000">
            <a:off x="4510980" y="4871703"/>
            <a:ext cx="290900" cy="1111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Łącznik prosty ze strzałką 131"/>
          <p:cNvCxnSpPr>
            <a:stCxn id="117" idx="2"/>
            <a:endCxn id="122" idx="0"/>
          </p:cNvCxnSpPr>
          <p:nvPr/>
        </p:nvCxnSpPr>
        <p:spPr>
          <a:xfrm rot="5400000">
            <a:off x="4024283" y="6018632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Łącznik prosty ze strzałką 133"/>
          <p:cNvCxnSpPr/>
          <p:nvPr/>
        </p:nvCxnSpPr>
        <p:spPr>
          <a:xfrm flipV="1">
            <a:off x="5429164" y="5765383"/>
            <a:ext cx="1214538" cy="6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Łącznik prosty ze strzałką 137"/>
          <p:cNvCxnSpPr>
            <a:stCxn id="122" idx="3"/>
            <a:endCxn id="124" idx="1"/>
          </p:cNvCxnSpPr>
          <p:nvPr/>
        </p:nvCxnSpPr>
        <p:spPr>
          <a:xfrm flipV="1">
            <a:off x="5429164" y="6278036"/>
            <a:ext cx="1214538" cy="1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Łącznik prosty ze strzałką 139"/>
          <p:cNvCxnSpPr>
            <a:stCxn id="122" idx="2"/>
          </p:cNvCxnSpPr>
          <p:nvPr/>
        </p:nvCxnSpPr>
        <p:spPr>
          <a:xfrm rot="5400000">
            <a:off x="3903168" y="6660685"/>
            <a:ext cx="39383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Łącznik prosty ze strzałką 141"/>
          <p:cNvCxnSpPr>
            <a:endCxn id="10" idx="0"/>
          </p:cNvCxnSpPr>
          <p:nvPr/>
        </p:nvCxnSpPr>
        <p:spPr>
          <a:xfrm rot="5400000">
            <a:off x="4069797" y="1513024"/>
            <a:ext cx="35633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310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-24"/>
            <a:ext cx="7229468" cy="642942"/>
          </a:xfrm>
        </p:spPr>
        <p:txBody>
          <a:bodyPr>
            <a:noAutofit/>
          </a:bodyPr>
          <a:lstStyle/>
          <a:p>
            <a:pPr algn="l"/>
            <a:r>
              <a:rPr lang="pl-PL" sz="2400" b="1" dirty="0"/>
              <a:t>Etapy postępowania w AWO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0026" y="973025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ETAPY POSTĘPOWANIA</a:t>
            </a:r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3203848" y="944567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FAZY POSTĘPOWANIA</a:t>
            </a:r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6416894" y="96552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PODSTAWOWE METODY</a:t>
            </a:r>
            <a:endParaRPr lang="pl-PL" dirty="0"/>
          </a:p>
        </p:txBody>
      </p:sp>
      <p:sp>
        <p:nvSpPr>
          <p:cNvPr id="9" name="Rectangle 8"/>
          <p:cNvSpPr/>
          <p:nvPr/>
        </p:nvSpPr>
        <p:spPr>
          <a:xfrm>
            <a:off x="204530" y="1368026"/>
            <a:ext cx="2115589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l-PL" dirty="0" smtClean="0"/>
              <a:t>Analiza funkcji i poszukiwanie nowych rozwiązań</a:t>
            </a:r>
            <a:endParaRPr lang="pl-PL" dirty="0"/>
          </a:p>
        </p:txBody>
      </p:sp>
      <p:sp>
        <p:nvSpPr>
          <p:cNvPr id="10" name="TextBox 9"/>
          <p:cNvSpPr txBox="1"/>
          <p:nvPr/>
        </p:nvSpPr>
        <p:spPr>
          <a:xfrm>
            <a:off x="2771800" y="1691193"/>
            <a:ext cx="295232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Analiza funkcji</a:t>
            </a:r>
            <a:endParaRPr lang="pl-PL" dirty="0"/>
          </a:p>
        </p:txBody>
      </p:sp>
      <p:sp>
        <p:nvSpPr>
          <p:cNvPr id="12" name="TextBox 11"/>
          <p:cNvSpPr txBox="1"/>
          <p:nvPr/>
        </p:nvSpPr>
        <p:spPr>
          <a:xfrm>
            <a:off x="357158" y="2571744"/>
            <a:ext cx="2643206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 smtClean="0"/>
              <a:t>Sformułowanie funkcji koniecznych</a:t>
            </a:r>
            <a:endParaRPr lang="pl-PL" dirty="0"/>
          </a:p>
        </p:txBody>
      </p:sp>
      <p:sp>
        <p:nvSpPr>
          <p:cNvPr id="13" name="TextBox 12"/>
          <p:cNvSpPr txBox="1"/>
          <p:nvPr/>
        </p:nvSpPr>
        <p:spPr>
          <a:xfrm>
            <a:off x="3286116" y="2571744"/>
            <a:ext cx="2623365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 smtClean="0"/>
              <a:t>Ocena efektywności systemu</a:t>
            </a:r>
            <a:endParaRPr lang="pl-PL" dirty="0"/>
          </a:p>
        </p:txBody>
      </p:sp>
      <p:sp>
        <p:nvSpPr>
          <p:cNvPr id="14" name="TextBox 13"/>
          <p:cNvSpPr txBox="1"/>
          <p:nvPr/>
        </p:nvSpPr>
        <p:spPr>
          <a:xfrm>
            <a:off x="6643702" y="2568355"/>
            <a:ext cx="230425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Analiza przez porównanie</a:t>
            </a:r>
            <a:endParaRPr lang="pl-PL" dirty="0"/>
          </a:p>
        </p:txBody>
      </p:sp>
      <p:cxnSp>
        <p:nvCxnSpPr>
          <p:cNvPr id="18" name="Straight Arrow Connector 17"/>
          <p:cNvCxnSpPr>
            <a:stCxn id="10" idx="2"/>
            <a:endCxn id="12" idx="0"/>
          </p:cNvCxnSpPr>
          <p:nvPr/>
        </p:nvCxnSpPr>
        <p:spPr>
          <a:xfrm rot="5400000">
            <a:off x="2707754" y="1031533"/>
            <a:ext cx="511219" cy="2569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3" idx="0"/>
          </p:cNvCxnSpPr>
          <p:nvPr/>
        </p:nvCxnSpPr>
        <p:spPr>
          <a:xfrm rot="16200000" flipH="1">
            <a:off x="4167272" y="2141216"/>
            <a:ext cx="511219" cy="349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3"/>
            <a:endCxn id="14" idx="1"/>
          </p:cNvCxnSpPr>
          <p:nvPr/>
        </p:nvCxnSpPr>
        <p:spPr>
          <a:xfrm flipV="1">
            <a:off x="5909481" y="2891521"/>
            <a:ext cx="734221" cy="3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71801" y="3624699"/>
            <a:ext cx="2952328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Poszukiwanie wariantów spełnienia funkcji zewnętrznych</a:t>
            </a:r>
            <a:endParaRPr lang="pl-PL" dirty="0"/>
          </a:p>
        </p:txBody>
      </p:sp>
      <p:cxnSp>
        <p:nvCxnSpPr>
          <p:cNvPr id="29" name="Straight Arrow Connector 28"/>
          <p:cNvCxnSpPr>
            <a:stCxn id="12" idx="2"/>
            <a:endCxn id="24" idx="0"/>
          </p:cNvCxnSpPr>
          <p:nvPr/>
        </p:nvCxnSpPr>
        <p:spPr>
          <a:xfrm rot="16200000" flipH="1">
            <a:off x="2760051" y="2136785"/>
            <a:ext cx="406624" cy="2569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  <a:endCxn id="24" idx="0"/>
          </p:cNvCxnSpPr>
          <p:nvPr/>
        </p:nvCxnSpPr>
        <p:spPr>
          <a:xfrm rot="5400000">
            <a:off x="4219570" y="3246470"/>
            <a:ext cx="406624" cy="349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ze strzałką 36"/>
          <p:cNvCxnSpPr>
            <a:endCxn id="10" idx="0"/>
          </p:cNvCxnSpPr>
          <p:nvPr/>
        </p:nvCxnSpPr>
        <p:spPr>
          <a:xfrm rot="5400000">
            <a:off x="4069797" y="1513024"/>
            <a:ext cx="35633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23"/>
          <p:cNvSpPr txBox="1"/>
          <p:nvPr/>
        </p:nvSpPr>
        <p:spPr>
          <a:xfrm>
            <a:off x="2771802" y="5123517"/>
            <a:ext cx="2952328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Wybór wariantu optymalnego</a:t>
            </a:r>
            <a:endParaRPr lang="pl-PL" dirty="0"/>
          </a:p>
        </p:txBody>
      </p:sp>
      <p:sp>
        <p:nvSpPr>
          <p:cNvPr id="42" name="TextBox 13"/>
          <p:cNvSpPr txBox="1"/>
          <p:nvPr/>
        </p:nvSpPr>
        <p:spPr>
          <a:xfrm>
            <a:off x="6632918" y="3884011"/>
            <a:ext cx="230425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Metody heurystyczne</a:t>
            </a:r>
            <a:endParaRPr lang="pl-PL" dirty="0"/>
          </a:p>
        </p:txBody>
      </p:sp>
      <p:sp>
        <p:nvSpPr>
          <p:cNvPr id="43" name="TextBox 13"/>
          <p:cNvSpPr txBox="1"/>
          <p:nvPr/>
        </p:nvSpPr>
        <p:spPr>
          <a:xfrm>
            <a:off x="6643702" y="5123517"/>
            <a:ext cx="230425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Metody badań operacyjnych</a:t>
            </a:r>
            <a:endParaRPr lang="pl-PL" dirty="0"/>
          </a:p>
        </p:txBody>
      </p:sp>
      <p:cxnSp>
        <p:nvCxnSpPr>
          <p:cNvPr id="45" name="Łącznik prosty ze strzałką 44"/>
          <p:cNvCxnSpPr>
            <a:stCxn id="24" idx="3"/>
            <a:endCxn id="42" idx="1"/>
          </p:cNvCxnSpPr>
          <p:nvPr/>
        </p:nvCxnSpPr>
        <p:spPr>
          <a:xfrm flipV="1">
            <a:off x="5724129" y="4068677"/>
            <a:ext cx="908789" cy="17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y ze strzałką 46"/>
          <p:cNvCxnSpPr>
            <a:stCxn id="38" idx="3"/>
            <a:endCxn id="43" idx="1"/>
          </p:cNvCxnSpPr>
          <p:nvPr/>
        </p:nvCxnSpPr>
        <p:spPr>
          <a:xfrm>
            <a:off x="5724130" y="5446683"/>
            <a:ext cx="9195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Łącznik prosty ze strzałką 48"/>
          <p:cNvCxnSpPr>
            <a:stCxn id="38" idx="2"/>
          </p:cNvCxnSpPr>
          <p:nvPr/>
        </p:nvCxnSpPr>
        <p:spPr>
          <a:xfrm rot="5400000">
            <a:off x="3639059" y="6378753"/>
            <a:ext cx="1217813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prosty ze strzałką 50"/>
          <p:cNvCxnSpPr>
            <a:stCxn id="24" idx="3"/>
            <a:endCxn id="43" idx="1"/>
          </p:cNvCxnSpPr>
          <p:nvPr/>
        </p:nvCxnSpPr>
        <p:spPr>
          <a:xfrm>
            <a:off x="5724129" y="4086364"/>
            <a:ext cx="919573" cy="1360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Łącznik prosty ze strzałką 52"/>
          <p:cNvCxnSpPr>
            <a:stCxn id="38" idx="3"/>
            <a:endCxn id="42" idx="1"/>
          </p:cNvCxnSpPr>
          <p:nvPr/>
        </p:nvCxnSpPr>
        <p:spPr>
          <a:xfrm flipV="1">
            <a:off x="5724130" y="4068677"/>
            <a:ext cx="908788" cy="1378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Łącznik prosty ze strzałką 54"/>
          <p:cNvCxnSpPr>
            <a:stCxn id="24" idx="2"/>
            <a:endCxn id="38" idx="0"/>
          </p:cNvCxnSpPr>
          <p:nvPr/>
        </p:nvCxnSpPr>
        <p:spPr>
          <a:xfrm rot="16200000" flipH="1">
            <a:off x="3960221" y="4835772"/>
            <a:ext cx="57548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310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-24"/>
            <a:ext cx="7229468" cy="642942"/>
          </a:xfrm>
        </p:spPr>
        <p:txBody>
          <a:bodyPr>
            <a:noAutofit/>
          </a:bodyPr>
          <a:lstStyle/>
          <a:p>
            <a:pPr algn="l"/>
            <a:r>
              <a:rPr lang="pl-PL" sz="2400" b="1" dirty="0"/>
              <a:t>Etapy postępowania w AWO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0026" y="973025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ETAPY POSTĘPOWANIA</a:t>
            </a:r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3203848" y="944567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FAZY POSTĘPOWANIA</a:t>
            </a:r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6416894" y="96552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PODSTAWOWE METODY</a:t>
            </a:r>
            <a:endParaRPr lang="pl-PL" dirty="0"/>
          </a:p>
        </p:txBody>
      </p:sp>
      <p:sp>
        <p:nvSpPr>
          <p:cNvPr id="9" name="Rectangle 8"/>
          <p:cNvSpPr/>
          <p:nvPr/>
        </p:nvSpPr>
        <p:spPr>
          <a:xfrm>
            <a:off x="204530" y="1598860"/>
            <a:ext cx="1678151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l-PL" dirty="0" smtClean="0"/>
              <a:t>Opracowanie projektu szczegółowego nowego systemu</a:t>
            </a:r>
            <a:endParaRPr lang="pl-PL" dirty="0"/>
          </a:p>
        </p:txBody>
      </p:sp>
      <p:sp>
        <p:nvSpPr>
          <p:cNvPr id="10" name="TextBox 9"/>
          <p:cNvSpPr txBox="1"/>
          <p:nvPr/>
        </p:nvSpPr>
        <p:spPr>
          <a:xfrm>
            <a:off x="2771800" y="1691193"/>
            <a:ext cx="2952328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Określenie funkcji elementarnych</a:t>
            </a:r>
            <a:endParaRPr lang="pl-PL" dirty="0"/>
          </a:p>
        </p:txBody>
      </p:sp>
      <p:sp>
        <p:nvSpPr>
          <p:cNvPr id="13" name="TextBox 12"/>
          <p:cNvSpPr txBox="1"/>
          <p:nvPr/>
        </p:nvSpPr>
        <p:spPr>
          <a:xfrm>
            <a:off x="2760305" y="2568355"/>
            <a:ext cx="296752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 smtClean="0"/>
              <a:t>Określenie kosztów funkcji</a:t>
            </a:r>
            <a:endParaRPr lang="pl-PL" dirty="0"/>
          </a:p>
        </p:txBody>
      </p:sp>
      <p:sp>
        <p:nvSpPr>
          <p:cNvPr id="14" name="TextBox 13"/>
          <p:cNvSpPr txBox="1"/>
          <p:nvPr/>
        </p:nvSpPr>
        <p:spPr>
          <a:xfrm>
            <a:off x="6428198" y="2426652"/>
            <a:ext cx="230425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Metoda normatywów elementarnych</a:t>
            </a:r>
            <a:endParaRPr lang="pl-PL" dirty="0"/>
          </a:p>
        </p:txBody>
      </p:sp>
      <p:cxnSp>
        <p:nvCxnSpPr>
          <p:cNvPr id="20" name="Straight Arrow Connector 19"/>
          <p:cNvCxnSpPr>
            <a:stCxn id="10" idx="2"/>
            <a:endCxn id="13" idx="0"/>
          </p:cNvCxnSpPr>
          <p:nvPr/>
        </p:nvCxnSpPr>
        <p:spPr>
          <a:xfrm rot="5400000">
            <a:off x="4130601" y="2450991"/>
            <a:ext cx="230831" cy="38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3"/>
            <a:endCxn id="14" idx="1"/>
          </p:cNvCxnSpPr>
          <p:nvPr/>
        </p:nvCxnSpPr>
        <p:spPr>
          <a:xfrm flipV="1">
            <a:off x="5727828" y="2749818"/>
            <a:ext cx="700370" cy="3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71801" y="3624699"/>
            <a:ext cx="2952328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Ustalenie efektywności ekonomicznej zmian</a:t>
            </a:r>
            <a:endParaRPr lang="pl-PL" dirty="0"/>
          </a:p>
        </p:txBody>
      </p:sp>
      <p:sp>
        <p:nvSpPr>
          <p:cNvPr id="27" name="TextBox 26"/>
          <p:cNvSpPr txBox="1"/>
          <p:nvPr/>
        </p:nvSpPr>
        <p:spPr>
          <a:xfrm>
            <a:off x="6416894" y="1827674"/>
            <a:ext cx="230425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 smtClean="0"/>
              <a:t>Metoda kartowania</a:t>
            </a:r>
            <a:endParaRPr lang="pl-PL" dirty="0"/>
          </a:p>
        </p:txBody>
      </p:sp>
      <p:cxnSp>
        <p:nvCxnSpPr>
          <p:cNvPr id="31" name="Straight Arrow Connector 30"/>
          <p:cNvCxnSpPr>
            <a:stCxn id="13" idx="2"/>
            <a:endCxn id="24" idx="0"/>
          </p:cNvCxnSpPr>
          <p:nvPr/>
        </p:nvCxnSpPr>
        <p:spPr>
          <a:xfrm rot="16200000" flipH="1">
            <a:off x="3902510" y="3279244"/>
            <a:ext cx="687012" cy="3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Łącznik prosty ze strzałką 112"/>
          <p:cNvCxnSpPr>
            <a:stCxn id="10" idx="3"/>
            <a:endCxn id="27" idx="1"/>
          </p:cNvCxnSpPr>
          <p:nvPr/>
        </p:nvCxnSpPr>
        <p:spPr>
          <a:xfrm flipV="1">
            <a:off x="5724128" y="2012340"/>
            <a:ext cx="692766" cy="2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24"/>
          <p:cNvSpPr txBox="1"/>
          <p:nvPr/>
        </p:nvSpPr>
        <p:spPr>
          <a:xfrm>
            <a:off x="2776295" y="4775957"/>
            <a:ext cx="2951533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 smtClean="0"/>
              <a:t>Opracowanie sprawozdania i uzyskanie aprobaty kierownictwa</a:t>
            </a:r>
            <a:endParaRPr lang="pl-PL" dirty="0"/>
          </a:p>
        </p:txBody>
      </p:sp>
      <p:cxnSp>
        <p:nvCxnSpPr>
          <p:cNvPr id="140" name="Łącznik prosty ze strzałką 139"/>
          <p:cNvCxnSpPr>
            <a:stCxn id="117" idx="2"/>
          </p:cNvCxnSpPr>
          <p:nvPr/>
        </p:nvCxnSpPr>
        <p:spPr>
          <a:xfrm rot="16200000" flipH="1">
            <a:off x="3672706" y="6278642"/>
            <a:ext cx="115871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ze strzałką 36"/>
          <p:cNvCxnSpPr>
            <a:endCxn id="10" idx="0"/>
          </p:cNvCxnSpPr>
          <p:nvPr/>
        </p:nvCxnSpPr>
        <p:spPr>
          <a:xfrm rot="5400000">
            <a:off x="4087175" y="1529609"/>
            <a:ext cx="322374" cy="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 txBox="1"/>
          <p:nvPr/>
        </p:nvSpPr>
        <p:spPr>
          <a:xfrm>
            <a:off x="6428198" y="3501867"/>
            <a:ext cx="2304256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Metoda rachunku efektywności ekonomicznej</a:t>
            </a:r>
            <a:endParaRPr lang="pl-PL" dirty="0"/>
          </a:p>
        </p:txBody>
      </p:sp>
      <p:cxnSp>
        <p:nvCxnSpPr>
          <p:cNvPr id="51" name="Łącznik prosty ze strzałką 50"/>
          <p:cNvCxnSpPr>
            <a:stCxn id="24" idx="3"/>
            <a:endCxn id="48" idx="1"/>
          </p:cNvCxnSpPr>
          <p:nvPr/>
        </p:nvCxnSpPr>
        <p:spPr>
          <a:xfrm>
            <a:off x="5724129" y="3947865"/>
            <a:ext cx="704069" cy="156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13"/>
          <p:cNvSpPr txBox="1"/>
          <p:nvPr/>
        </p:nvSpPr>
        <p:spPr>
          <a:xfrm>
            <a:off x="6428198" y="4912437"/>
            <a:ext cx="230425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Metody sieciowe i wykresy Gantta</a:t>
            </a:r>
            <a:endParaRPr lang="pl-PL" dirty="0"/>
          </a:p>
        </p:txBody>
      </p:sp>
      <p:cxnSp>
        <p:nvCxnSpPr>
          <p:cNvPr id="55" name="Łącznik prosty ze strzałką 54"/>
          <p:cNvCxnSpPr>
            <a:stCxn id="117" idx="3"/>
            <a:endCxn id="53" idx="1"/>
          </p:cNvCxnSpPr>
          <p:nvPr/>
        </p:nvCxnSpPr>
        <p:spPr>
          <a:xfrm flipV="1">
            <a:off x="5727828" y="5235603"/>
            <a:ext cx="700370" cy="2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Łącznik prosty ze strzałką 56"/>
          <p:cNvCxnSpPr>
            <a:stCxn id="24" idx="2"/>
            <a:endCxn id="117" idx="0"/>
          </p:cNvCxnSpPr>
          <p:nvPr/>
        </p:nvCxnSpPr>
        <p:spPr>
          <a:xfrm rot="16200000" flipH="1">
            <a:off x="3997550" y="4521444"/>
            <a:ext cx="504927" cy="40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310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-24"/>
            <a:ext cx="7229468" cy="642942"/>
          </a:xfrm>
        </p:spPr>
        <p:txBody>
          <a:bodyPr>
            <a:noAutofit/>
          </a:bodyPr>
          <a:lstStyle/>
          <a:p>
            <a:pPr algn="l"/>
            <a:r>
              <a:rPr lang="pl-PL" sz="2400" b="1" dirty="0"/>
              <a:t>Etapy postępowania w AWO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0026" y="973025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ETAPY POSTĘPOWANIA</a:t>
            </a:r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3203848" y="944567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FAZY POSTĘPOWANIA</a:t>
            </a:r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6416894" y="96552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PODSTAWOWE METODY</a:t>
            </a:r>
            <a:endParaRPr lang="pl-PL" dirty="0"/>
          </a:p>
        </p:txBody>
      </p:sp>
      <p:sp>
        <p:nvSpPr>
          <p:cNvPr id="9" name="Rectangle 8"/>
          <p:cNvSpPr/>
          <p:nvPr/>
        </p:nvSpPr>
        <p:spPr>
          <a:xfrm>
            <a:off x="204530" y="1598860"/>
            <a:ext cx="167815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l-PL" dirty="0" smtClean="0"/>
              <a:t>Wdrożenie projektu w życie</a:t>
            </a:r>
            <a:endParaRPr lang="pl-PL" dirty="0"/>
          </a:p>
        </p:txBody>
      </p:sp>
      <p:sp>
        <p:nvSpPr>
          <p:cNvPr id="10" name="TextBox 9"/>
          <p:cNvSpPr txBox="1"/>
          <p:nvPr/>
        </p:nvSpPr>
        <p:spPr>
          <a:xfrm>
            <a:off x="2771800" y="1691193"/>
            <a:ext cx="2952328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Przygotowanie środków organizacyjno-technicznych</a:t>
            </a:r>
            <a:endParaRPr lang="pl-PL" dirty="0"/>
          </a:p>
        </p:txBody>
      </p:sp>
      <p:sp>
        <p:nvSpPr>
          <p:cNvPr id="13" name="TextBox 12"/>
          <p:cNvSpPr txBox="1"/>
          <p:nvPr/>
        </p:nvSpPr>
        <p:spPr>
          <a:xfrm>
            <a:off x="2760305" y="2568355"/>
            <a:ext cx="2967523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Przygotowanie czynnika ludzkiego</a:t>
            </a:r>
            <a:endParaRPr lang="pl-PL" dirty="0"/>
          </a:p>
        </p:txBody>
      </p:sp>
      <p:cxnSp>
        <p:nvCxnSpPr>
          <p:cNvPr id="20" name="Straight Arrow Connector 19"/>
          <p:cNvCxnSpPr>
            <a:stCxn id="10" idx="2"/>
            <a:endCxn id="13" idx="0"/>
          </p:cNvCxnSpPr>
          <p:nvPr/>
        </p:nvCxnSpPr>
        <p:spPr>
          <a:xfrm rot="5400000">
            <a:off x="4130601" y="2450991"/>
            <a:ext cx="230831" cy="38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75500" y="4728528"/>
            <a:ext cx="295232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Przeprowadzenie zmian</a:t>
            </a:r>
            <a:endParaRPr lang="pl-PL" dirty="0"/>
          </a:p>
        </p:txBody>
      </p:sp>
      <p:sp>
        <p:nvSpPr>
          <p:cNvPr id="117" name="TextBox 24"/>
          <p:cNvSpPr txBox="1"/>
          <p:nvPr/>
        </p:nvSpPr>
        <p:spPr>
          <a:xfrm>
            <a:off x="2760305" y="5422288"/>
            <a:ext cx="2951533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 smtClean="0"/>
              <a:t>Zanikająca kontrola wdrożenia</a:t>
            </a:r>
            <a:endParaRPr lang="pl-PL" dirty="0"/>
          </a:p>
        </p:txBody>
      </p:sp>
      <p:cxnSp>
        <p:nvCxnSpPr>
          <p:cNvPr id="37" name="Łącznik prosty ze strzałką 36"/>
          <p:cNvCxnSpPr>
            <a:endCxn id="10" idx="0"/>
          </p:cNvCxnSpPr>
          <p:nvPr/>
        </p:nvCxnSpPr>
        <p:spPr>
          <a:xfrm rot="5400000">
            <a:off x="4087176" y="1529608"/>
            <a:ext cx="322374" cy="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Łącznik prosty ze strzałką 56"/>
          <p:cNvCxnSpPr>
            <a:stCxn id="24" idx="2"/>
            <a:endCxn id="117" idx="0"/>
          </p:cNvCxnSpPr>
          <p:nvPr/>
        </p:nvCxnSpPr>
        <p:spPr>
          <a:xfrm rot="5400000">
            <a:off x="4081654" y="5252278"/>
            <a:ext cx="324428" cy="15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3"/>
          <p:cNvSpPr txBox="1"/>
          <p:nvPr/>
        </p:nvSpPr>
        <p:spPr>
          <a:xfrm>
            <a:off x="989918" y="3847826"/>
            <a:ext cx="295232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Przeprowadzenie zmian</a:t>
            </a:r>
            <a:endParaRPr lang="pl-PL" dirty="0"/>
          </a:p>
        </p:txBody>
      </p:sp>
      <p:sp>
        <p:nvSpPr>
          <p:cNvPr id="33" name="TextBox 23"/>
          <p:cNvSpPr txBox="1"/>
          <p:nvPr/>
        </p:nvSpPr>
        <p:spPr>
          <a:xfrm>
            <a:off x="4572000" y="3847826"/>
            <a:ext cx="295232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Przeprowadzenie zmian</a:t>
            </a:r>
            <a:endParaRPr lang="pl-PL" dirty="0"/>
          </a:p>
        </p:txBody>
      </p:sp>
      <p:cxnSp>
        <p:nvCxnSpPr>
          <p:cNvPr id="35" name="Łącznik prosty ze strzałką 34"/>
          <p:cNvCxnSpPr>
            <a:stCxn id="13" idx="2"/>
            <a:endCxn id="32" idx="0"/>
          </p:cNvCxnSpPr>
          <p:nvPr/>
        </p:nvCxnSpPr>
        <p:spPr>
          <a:xfrm rot="5400000">
            <a:off x="3038505" y="2642264"/>
            <a:ext cx="633140" cy="1777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y ze strzałką 37"/>
          <p:cNvCxnSpPr>
            <a:stCxn id="13" idx="2"/>
            <a:endCxn id="33" idx="0"/>
          </p:cNvCxnSpPr>
          <p:nvPr/>
        </p:nvCxnSpPr>
        <p:spPr>
          <a:xfrm rot="16200000" flipH="1">
            <a:off x="4829545" y="2629207"/>
            <a:ext cx="633140" cy="18040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y ze strzałką 39"/>
          <p:cNvCxnSpPr>
            <a:stCxn id="32" idx="2"/>
          </p:cNvCxnSpPr>
          <p:nvPr/>
        </p:nvCxnSpPr>
        <p:spPr>
          <a:xfrm rot="16200000" flipH="1">
            <a:off x="3094995" y="3588245"/>
            <a:ext cx="511370" cy="1769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Łącznik prosty ze strzałką 41"/>
          <p:cNvCxnSpPr>
            <a:stCxn id="33" idx="2"/>
            <a:endCxn id="24" idx="0"/>
          </p:cNvCxnSpPr>
          <p:nvPr/>
        </p:nvCxnSpPr>
        <p:spPr>
          <a:xfrm rot="5400000">
            <a:off x="4894229" y="3574593"/>
            <a:ext cx="511370" cy="1796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31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-24"/>
            <a:ext cx="7229468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/>
              <a:t>Powstanie i istota analizy wartości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42886" y="1484784"/>
            <a:ext cx="8258204" cy="3725606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pl-PL" sz="2800" b="1" dirty="0"/>
              <a:t>1947</a:t>
            </a:r>
            <a:r>
              <a:rPr lang="pl-PL" sz="2800" dirty="0"/>
              <a:t> – amerykański inżynier D.L. Miles po raz pierwszy użył określenia Value Analysis, a pierwsze zastosowania tej metody na dużą skalę przypadły na okres wojny </a:t>
            </a:r>
            <a:r>
              <a:rPr lang="pl-PL" sz="2800" dirty="0" smtClean="0"/>
              <a:t>koreańskiej</a:t>
            </a:r>
          </a:p>
          <a:p>
            <a:pPr algn="just">
              <a:lnSpc>
                <a:spcPct val="90000"/>
              </a:lnSpc>
            </a:pPr>
            <a:endParaRPr lang="pl-PL" sz="2800" dirty="0"/>
          </a:p>
          <a:p>
            <a:pPr algn="just">
              <a:lnSpc>
                <a:spcPct val="90000"/>
              </a:lnSpc>
            </a:pPr>
            <a:r>
              <a:rPr lang="pl-PL" sz="2800" dirty="0"/>
              <a:t> </a:t>
            </a:r>
            <a:r>
              <a:rPr lang="pl-PL" sz="2800" b="1" dirty="0"/>
              <a:t>1966</a:t>
            </a:r>
            <a:r>
              <a:rPr lang="pl-PL" sz="2800" dirty="0"/>
              <a:t> – w Polsce ma początek wdrożenie rozwiązania opracowanego za pomocą analizy wartości ( we wrocławskim </a:t>
            </a:r>
            <a:r>
              <a:rPr lang="pl-PL" sz="2800" dirty="0" smtClean="0"/>
              <a:t>„Pafawagu”</a:t>
            </a:r>
            <a:endParaRPr lang="pl-PL" sz="2800" dirty="0"/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18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-24"/>
            <a:ext cx="7229468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/>
              <a:t>Powstanie i istota analizy wartości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85720" y="1071546"/>
            <a:ext cx="8258204" cy="5786454"/>
          </a:xfr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pl-PL" sz="2800" dirty="0" smtClean="0"/>
              <a:t>	Analiza </a:t>
            </a:r>
            <a:r>
              <a:rPr lang="pl-PL" sz="2800" dirty="0"/>
              <a:t>wartości początkowo odnosiła się wyłącznie do produktów, później objęła również sferę technologii. Około 1970 r struktura zastosowań analizy wartości przedstawiała się następująco :</a:t>
            </a:r>
          </a:p>
          <a:p>
            <a:pPr algn="just">
              <a:buFontTx/>
              <a:buNone/>
            </a:pPr>
            <a:endParaRPr lang="pl-PL" sz="2800" dirty="0"/>
          </a:p>
          <a:p>
            <a:pPr algn="just">
              <a:buFontTx/>
              <a:buNone/>
            </a:pPr>
            <a:r>
              <a:rPr lang="pl-PL" sz="2800" dirty="0"/>
              <a:t>		- analiza wartości wyrobów – </a:t>
            </a:r>
            <a:r>
              <a:rPr lang="pl-PL" sz="2800" b="1" dirty="0"/>
              <a:t>60%</a:t>
            </a:r>
          </a:p>
          <a:p>
            <a:pPr algn="just">
              <a:buFontTx/>
              <a:buNone/>
            </a:pPr>
            <a:r>
              <a:rPr lang="pl-PL" sz="2800" dirty="0"/>
              <a:t>		- analiza wartości technologii – </a:t>
            </a:r>
            <a:r>
              <a:rPr lang="pl-PL" sz="2800" b="1" dirty="0"/>
              <a:t>30 %</a:t>
            </a:r>
          </a:p>
          <a:p>
            <a:pPr algn="just">
              <a:buFontTx/>
              <a:buNone/>
            </a:pPr>
            <a:r>
              <a:rPr lang="pl-PL" sz="2800" dirty="0"/>
              <a:t>		- analiza wartości organizacji – </a:t>
            </a:r>
            <a:r>
              <a:rPr lang="pl-PL" sz="2800" b="1" dirty="0"/>
              <a:t>10 %</a:t>
            </a:r>
          </a:p>
          <a:p>
            <a:pPr algn="just">
              <a:buNone/>
            </a:pPr>
            <a:endParaRPr lang="pl-PL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-24"/>
            <a:ext cx="7229468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>
                <a:latin typeface="Tahoma" pitchFamily="34" charset="0"/>
                <a:cs typeface="Tahoma" pitchFamily="34" charset="0"/>
              </a:rPr>
              <a:t>Definicja AWO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85720" y="1071546"/>
            <a:ext cx="8258204" cy="5786454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pl-PL" sz="4000" dirty="0" smtClean="0"/>
              <a:t>Metody </a:t>
            </a:r>
            <a:r>
              <a:rPr lang="pl-PL" sz="4000" dirty="0"/>
              <a:t>analizy wartości stosowane są do projektowania i optymalizowania systemów (produktów, procesów, infrastruktur, usług, organizacji) mają na celu osiągnięcie pełnej satysfakcji użytkowników przy niższych kosztach. Ich siła analityczna wynika z tego, że biorą pod uwagę dwie logiki</a:t>
            </a:r>
            <a:r>
              <a:rPr lang="pl-PL" sz="4000" dirty="0" smtClean="0"/>
              <a:t>:</a:t>
            </a:r>
          </a:p>
          <a:p>
            <a:pPr marL="0" indent="0" algn="just">
              <a:buNone/>
            </a:pPr>
            <a:endParaRPr lang="pl-PL" sz="4000" dirty="0"/>
          </a:p>
          <a:p>
            <a:pPr algn="just"/>
            <a:r>
              <a:rPr lang="pl-PL" sz="4000" dirty="0" smtClean="0"/>
              <a:t>logikę </a:t>
            </a:r>
            <a:r>
              <a:rPr lang="pl-PL" sz="4000" dirty="0"/>
              <a:t>funkcjonalną, która wyjaśnia, jaka powinna być odpowiedź systemu na potrzeby i ograniczenia użytkowników we wszystkich sytuacjach </a:t>
            </a:r>
            <a:r>
              <a:rPr lang="pl-PL" sz="4000" dirty="0" smtClean="0"/>
              <a:t>życiowych</a:t>
            </a:r>
          </a:p>
          <a:p>
            <a:pPr marL="0" indent="0" algn="just">
              <a:buNone/>
            </a:pPr>
            <a:endParaRPr lang="pl-PL" sz="4000" dirty="0"/>
          </a:p>
          <a:p>
            <a:pPr algn="just"/>
            <a:r>
              <a:rPr lang="pl-PL" sz="4000" dirty="0" smtClean="0"/>
              <a:t>logikę </a:t>
            </a:r>
            <a:r>
              <a:rPr lang="pl-PL" sz="4000" dirty="0"/>
              <a:t>opisową, która określa, jakie elementy składowe rozwiązania lub zasobów wchodzą w grę,  aby przynieść odpowiedź na daną funkcję.(Funkcja-wyraża relację między produktem i jednym lub wieloma składnikami otoczenia zewnętrznego</a:t>
            </a:r>
            <a:r>
              <a:rPr lang="pl-PL" sz="4000" dirty="0" smtClean="0"/>
              <a:t>.</a:t>
            </a:r>
            <a:endParaRPr lang="pl-PL" sz="3000" dirty="0">
              <a:latin typeface="Tahoma" pitchFamily="34" charset="0"/>
              <a:cs typeface="Tahoma" pitchFamily="34" charset="0"/>
            </a:endParaRPr>
          </a:p>
          <a:p>
            <a:pPr algn="just">
              <a:buNone/>
            </a:pPr>
            <a:endParaRPr lang="pl-PL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18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-24"/>
            <a:ext cx="7229468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>
                <a:latin typeface="Tahoma" pitchFamily="34" charset="0"/>
                <a:cs typeface="Tahoma" pitchFamily="34" charset="0"/>
              </a:rPr>
              <a:t>AWO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42886" y="1622322"/>
            <a:ext cx="8258204" cy="5235677"/>
          </a:xfr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pl-PL" sz="2800" dirty="0" smtClean="0"/>
              <a:t>	Rozważając </a:t>
            </a:r>
            <a:r>
              <a:rPr lang="pl-PL" sz="2800" dirty="0"/>
              <a:t>analizę wartości trzeba rozpatrzyć </a:t>
            </a:r>
            <a:r>
              <a:rPr lang="pl-PL" sz="2800" dirty="0" smtClean="0"/>
              <a:t>cztery </a:t>
            </a:r>
            <a:r>
              <a:rPr lang="pl-PL" sz="2800" dirty="0"/>
              <a:t>podstawowe dla niej pojęcia:</a:t>
            </a:r>
          </a:p>
          <a:p>
            <a:pPr algn="just">
              <a:buFontTx/>
              <a:buNone/>
            </a:pPr>
            <a:endParaRPr lang="pl-PL" sz="2800" dirty="0"/>
          </a:p>
          <a:p>
            <a:pPr algn="just">
              <a:buFontTx/>
              <a:buNone/>
            </a:pPr>
            <a:r>
              <a:rPr lang="pl-PL" sz="1800" dirty="0"/>
              <a:t>	</a:t>
            </a:r>
            <a:r>
              <a:rPr lang="pl-PL" sz="3600" b="1" dirty="0"/>
              <a:t>- system organizacyjny</a:t>
            </a:r>
            <a:r>
              <a:rPr lang="pl-PL" sz="1800" b="1" dirty="0"/>
              <a:t> </a:t>
            </a:r>
          </a:p>
          <a:p>
            <a:pPr algn="just">
              <a:buFontTx/>
              <a:buNone/>
            </a:pPr>
            <a:r>
              <a:rPr lang="pl-PL" sz="1800" b="1" dirty="0"/>
              <a:t>	</a:t>
            </a:r>
            <a:r>
              <a:rPr lang="pl-PL" sz="3600" b="1" dirty="0"/>
              <a:t>- funkcje </a:t>
            </a:r>
            <a:endParaRPr lang="pl-PL" sz="3600" b="1" dirty="0" smtClean="0"/>
          </a:p>
          <a:p>
            <a:pPr algn="just">
              <a:buNone/>
            </a:pPr>
            <a:r>
              <a:rPr lang="pl-PL" sz="3600" b="1" dirty="0"/>
              <a:t>	</a:t>
            </a:r>
            <a:r>
              <a:rPr lang="pl-PL" sz="3600" b="1" dirty="0" smtClean="0"/>
              <a:t>- koszty</a:t>
            </a:r>
            <a:endParaRPr lang="pl-PL" sz="1800" dirty="0"/>
          </a:p>
          <a:p>
            <a:pPr algn="just">
              <a:buFontTx/>
              <a:buNone/>
            </a:pPr>
            <a:r>
              <a:rPr lang="pl-PL" sz="3600" b="1" dirty="0"/>
              <a:t>	- wartości</a:t>
            </a:r>
            <a:r>
              <a:rPr lang="pl-PL" sz="1800" dirty="0"/>
              <a:t> </a:t>
            </a:r>
          </a:p>
          <a:p>
            <a:pPr algn="just">
              <a:buNone/>
            </a:pPr>
            <a:endParaRPr lang="pl-PL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18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-24"/>
            <a:ext cx="7229468" cy="642942"/>
          </a:xfrm>
        </p:spPr>
        <p:txBody>
          <a:bodyPr>
            <a:noAutofit/>
          </a:bodyPr>
          <a:lstStyle/>
          <a:p>
            <a:pPr lvl="0" algn="l"/>
            <a:r>
              <a:rPr lang="pl-PL" sz="2400" b="1" dirty="0"/>
              <a:t>System organizacyjny </a:t>
            </a:r>
            <a:endParaRPr lang="pl-PL" sz="2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85720" y="1071546"/>
            <a:ext cx="8258204" cy="578645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800" dirty="0"/>
              <a:t>Wg S. Beera „system jest to zorganizowana ilość elementów, powiązanych wzajemnie i pełniących określone funkcje”</a:t>
            </a:r>
          </a:p>
          <a:p>
            <a:pPr marL="0" indent="0" algn="just">
              <a:buNone/>
            </a:pPr>
            <a:r>
              <a:rPr lang="pl-PL" sz="2800" dirty="0"/>
              <a:t>Tak więc system jest to kompleks elementów wzajemnie powiązanych ze względu na pełnione funkcje. </a:t>
            </a:r>
          </a:p>
          <a:p>
            <a:pPr marL="0" indent="0" algn="just">
              <a:buNone/>
            </a:pPr>
            <a:r>
              <a:rPr lang="pl-PL" sz="2800" dirty="0"/>
              <a:t>Analiza wartości zajmuje się, jak dotąd, systemami technicznymi, orgatechnicznymi i organizacyjnymi. </a:t>
            </a:r>
          </a:p>
          <a:p>
            <a:pPr marL="0" indent="0" algn="just">
              <a:buNone/>
            </a:pPr>
            <a:r>
              <a:rPr lang="pl-PL" sz="2800" b="1" dirty="0"/>
              <a:t>Orgatechniczny</a:t>
            </a:r>
            <a:r>
              <a:rPr lang="pl-PL" sz="2800" dirty="0"/>
              <a:t> – ogół środków technicznych ułatwiających realizację funkcji zarządzania, np.: formularz, kartoteka, komputer</a:t>
            </a:r>
            <a:r>
              <a:rPr lang="pl-PL" sz="2800" dirty="0" smtClean="0"/>
              <a:t>.</a:t>
            </a:r>
            <a:endParaRPr lang="pl-PL" sz="2800" dirty="0"/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024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-24"/>
            <a:ext cx="7229468" cy="642942"/>
          </a:xfrm>
        </p:spPr>
        <p:txBody>
          <a:bodyPr>
            <a:noAutofit/>
          </a:bodyPr>
          <a:lstStyle/>
          <a:p>
            <a:pPr lvl="0" algn="l"/>
            <a:r>
              <a:rPr lang="pl-PL" sz="2400" b="1" dirty="0"/>
              <a:t>System organizacyjny </a:t>
            </a:r>
            <a:endParaRPr lang="pl-PL" sz="2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85720" y="1071546"/>
            <a:ext cx="8258204" cy="578645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800" dirty="0" smtClean="0"/>
              <a:t>System </a:t>
            </a:r>
            <a:r>
              <a:rPr lang="pl-PL" sz="2800" dirty="0"/>
              <a:t>organizacyjny – system składający się z ludzi i rzeczy. Każdy system </a:t>
            </a:r>
            <a:r>
              <a:rPr lang="pl-PL" sz="2800" dirty="0" smtClean="0"/>
              <a:t>organizacyjny jest </a:t>
            </a:r>
            <a:r>
              <a:rPr lang="pl-PL" sz="2800" dirty="0"/>
              <a:t>podsystemem jakiejś większej całości i zarazem stanowi nadsystem dla systemów niższego rzędu. Znajduje się więc w stałej interakcji z systemami równorzędnymi i nadrzędnymi, które stanowią w stosunku do systemu rozpatrywanego jego środowisko zewnętrzne. </a:t>
            </a:r>
            <a:endParaRPr lang="pl-PL" sz="2800" dirty="0" smtClean="0"/>
          </a:p>
          <a:p>
            <a:pPr marL="0" indent="0" algn="just">
              <a:buNone/>
            </a:pPr>
            <a:r>
              <a:rPr lang="pl-PL" sz="2800" dirty="0" smtClean="0"/>
              <a:t>Przykład </a:t>
            </a:r>
            <a:r>
              <a:rPr lang="pl-PL" sz="2800" dirty="0"/>
              <a:t>systemu organizacji – przedsiębiorstwo przemysłowe. Systemy równorzędne to: dostawcy, odbiorcy, banki, administracja terenowa itp. </a:t>
            </a:r>
            <a:endParaRPr lang="pl-PL" sz="2800" dirty="0" smtClean="0"/>
          </a:p>
          <a:p>
            <a:pPr marL="0" indent="0" algn="just">
              <a:buNone/>
            </a:pPr>
            <a:r>
              <a:rPr lang="pl-PL" sz="2800" dirty="0" smtClean="0"/>
              <a:t>Podsystem </a:t>
            </a:r>
            <a:r>
              <a:rPr lang="pl-PL" sz="2800" dirty="0"/>
              <a:t>– piony przedsiębiorstwa.</a:t>
            </a: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00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-24"/>
            <a:ext cx="7229468" cy="642942"/>
          </a:xfrm>
        </p:spPr>
        <p:txBody>
          <a:bodyPr>
            <a:noAutofit/>
          </a:bodyPr>
          <a:lstStyle/>
          <a:p>
            <a:pPr lvl="0" algn="l"/>
            <a:r>
              <a:rPr lang="pl-PL" sz="2400" b="1" dirty="0"/>
              <a:t>Funkcja systemów organizacyjnych</a:t>
            </a:r>
            <a:endParaRPr lang="pl-PL" sz="2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85720" y="1857364"/>
            <a:ext cx="8258204" cy="22860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3600" dirty="0"/>
              <a:t>Funkcja może być rozumiana jako zdarzenie (stan rzeczy lub zmiana) prowadzące do zaspokojenia określonej potrzeby.</a:t>
            </a:r>
          </a:p>
          <a:p>
            <a:pPr algn="just">
              <a:buNone/>
            </a:pPr>
            <a:endParaRPr lang="pl-PL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024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-24"/>
            <a:ext cx="7229468" cy="642942"/>
          </a:xfrm>
        </p:spPr>
        <p:txBody>
          <a:bodyPr>
            <a:noAutofit/>
          </a:bodyPr>
          <a:lstStyle/>
          <a:p>
            <a:pPr lvl="0" algn="l"/>
            <a:r>
              <a:rPr lang="pl-PL" sz="2400" b="1" dirty="0"/>
              <a:t>Funkcja systemów organizacyjnych</a:t>
            </a:r>
            <a:endParaRPr lang="pl-PL" sz="2400" dirty="0"/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pSp>
        <p:nvGrpSpPr>
          <p:cNvPr id="7" name="Group 1"/>
          <p:cNvGrpSpPr>
            <a:grpSpLocks noChangeAspect="1"/>
          </p:cNvGrpSpPr>
          <p:nvPr/>
        </p:nvGrpSpPr>
        <p:grpSpPr bwMode="auto">
          <a:xfrm>
            <a:off x="23666" y="1052736"/>
            <a:ext cx="9073008" cy="4536504"/>
            <a:chOff x="2505" y="4973"/>
            <a:chExt cx="7200" cy="3600"/>
          </a:xfrm>
        </p:grpSpPr>
        <p:sp>
          <p:nvSpPr>
            <p:cNvPr id="8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505" y="4973"/>
              <a:ext cx="7200" cy="36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4400"/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2649" y="6125"/>
              <a:ext cx="1584" cy="86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Funkcje systemów organizacyjnych</a:t>
              </a:r>
              <a:endParaRPr kumimoji="0" lang="pl-PL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5385" y="5117"/>
              <a:ext cx="1872" cy="432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Funkcje zewnętrzne</a:t>
              </a:r>
              <a:endParaRPr kumimoji="0" lang="pl-PL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4953" y="6125"/>
              <a:ext cx="1872" cy="4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Funkcja główna</a:t>
              </a:r>
              <a:endParaRPr kumimoji="0" lang="pl-PL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7113" y="6125"/>
              <a:ext cx="2160" cy="4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Funkcje uzupełniające</a:t>
              </a:r>
              <a:endParaRPr kumimoji="0" lang="pl-PL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5961" y="6845"/>
              <a:ext cx="1872" cy="4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Funkcje cząstkowe</a:t>
              </a:r>
              <a:endParaRPr kumimoji="0" lang="pl-PL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5961" y="7997"/>
              <a:ext cx="1872" cy="432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Funkcje elementarne</a:t>
              </a:r>
              <a:endParaRPr kumimoji="0" lang="pl-PL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 flipV="1">
              <a:off x="4233" y="5261"/>
              <a:ext cx="1152" cy="1296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4400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4233" y="6557"/>
              <a:ext cx="1728" cy="172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4400"/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 flipH="1">
              <a:off x="5961" y="5549"/>
              <a:ext cx="432" cy="576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4400"/>
            </a:p>
          </p:txBody>
        </p:sp>
        <p:sp>
          <p:nvSpPr>
            <p:cNvPr id="18" name="Line 5"/>
            <p:cNvSpPr>
              <a:spLocks noChangeShapeType="1"/>
            </p:cNvSpPr>
            <p:nvPr/>
          </p:nvSpPr>
          <p:spPr bwMode="auto">
            <a:xfrm>
              <a:off x="6393" y="5549"/>
              <a:ext cx="1584" cy="576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4400"/>
            </a:p>
          </p:txBody>
        </p:sp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6105" y="6557"/>
              <a:ext cx="720" cy="288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4400"/>
            </a:p>
          </p:txBody>
        </p:sp>
        <p:sp>
          <p:nvSpPr>
            <p:cNvPr id="20" name="Line 3"/>
            <p:cNvSpPr>
              <a:spLocks noChangeShapeType="1"/>
            </p:cNvSpPr>
            <p:nvPr/>
          </p:nvSpPr>
          <p:spPr bwMode="auto">
            <a:xfrm flipH="1">
              <a:off x="7257" y="6557"/>
              <a:ext cx="720" cy="288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4400"/>
            </a:p>
          </p:txBody>
        </p:sp>
        <p:sp>
          <p:nvSpPr>
            <p:cNvPr id="21" name="Line 2"/>
            <p:cNvSpPr>
              <a:spLocks noChangeShapeType="1"/>
            </p:cNvSpPr>
            <p:nvPr/>
          </p:nvSpPr>
          <p:spPr bwMode="auto">
            <a:xfrm>
              <a:off x="6969" y="7277"/>
              <a:ext cx="0" cy="720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4400"/>
            </a:p>
          </p:txBody>
        </p:sp>
      </p:grpSp>
    </p:spTree>
    <p:extLst>
      <p:ext uri="{BB962C8B-B14F-4D97-AF65-F5344CB8AC3E}">
        <p14:creationId xmlns:p14="http://schemas.microsoft.com/office/powerpoint/2010/main" val="111153219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</TotalTime>
  <Words>811</Words>
  <Application>Microsoft Office PowerPoint</Application>
  <PresentationFormat>On-screen Show (4:3)</PresentationFormat>
  <Paragraphs>153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Motyw pakietu Office</vt:lpstr>
      <vt:lpstr>Equation</vt:lpstr>
      <vt:lpstr>Metody zarządzania i sterowania jakością</vt:lpstr>
      <vt:lpstr>Powstanie i istota analizy wartości</vt:lpstr>
      <vt:lpstr>Powstanie i istota analizy wartości</vt:lpstr>
      <vt:lpstr>Definicja AWO</vt:lpstr>
      <vt:lpstr>AWO</vt:lpstr>
      <vt:lpstr>System organizacyjny </vt:lpstr>
      <vt:lpstr>System organizacyjny </vt:lpstr>
      <vt:lpstr>Funkcja systemów organizacyjnych</vt:lpstr>
      <vt:lpstr>Funkcja systemów organizacyjnych</vt:lpstr>
      <vt:lpstr>Funkcja systemów organizacyjnych</vt:lpstr>
      <vt:lpstr>Koszty  systemów organizacyjnych</vt:lpstr>
      <vt:lpstr>Wartość systemów organizacyjnych</vt:lpstr>
      <vt:lpstr>Etapy postępowania w AWO</vt:lpstr>
      <vt:lpstr>Etapy postępowania w AWO</vt:lpstr>
      <vt:lpstr>Etapy postępowania w AWO</vt:lpstr>
      <vt:lpstr>Etapy postępowania w AWO</vt:lpstr>
      <vt:lpstr>Etapy postępowania w AWO</vt:lpstr>
      <vt:lpstr>Etapy postępowania w AWO</vt:lpstr>
    </vt:vector>
  </TitlesOfParts>
  <Company>Cobra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Inwentyka</dc:title>
  <dc:creator>Cobra</dc:creator>
  <cp:lastModifiedBy>Agnieszka</cp:lastModifiedBy>
  <cp:revision>89</cp:revision>
  <cp:lastPrinted>2010-04-08T06:18:08Z</cp:lastPrinted>
  <dcterms:created xsi:type="dcterms:W3CDTF">2009-10-03T22:18:18Z</dcterms:created>
  <dcterms:modified xsi:type="dcterms:W3CDTF">2010-04-08T06:18:42Z</dcterms:modified>
</cp:coreProperties>
</file>