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96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7" r:id="rId20"/>
    <p:sldId id="298" r:id="rId21"/>
    <p:sldId id="299" r:id="rId22"/>
    <p:sldId id="300" r:id="rId23"/>
    <p:sldId id="304" r:id="rId24"/>
    <p:sldId id="301" r:id="rId25"/>
    <p:sldId id="303" r:id="rId26"/>
    <p:sldId id="302" r:id="rId27"/>
  </p:sldIdLst>
  <p:sldSz cx="9144000" cy="6858000" type="screen4x3"/>
  <p:notesSz cx="7096125" cy="10231438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 z motywem 1 — Ak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4988" cy="511572"/>
          </a:xfrm>
          <a:prstGeom prst="rect">
            <a:avLst/>
          </a:prstGeom>
        </p:spPr>
        <p:txBody>
          <a:bodyPr vert="horz" lIns="99011" tIns="49506" rIns="99011" bIns="49506" rtlCol="0"/>
          <a:lstStyle>
            <a:lvl1pPr algn="l">
              <a:defRPr sz="13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4019495" y="0"/>
            <a:ext cx="3074988" cy="511572"/>
          </a:xfrm>
          <a:prstGeom prst="rect">
            <a:avLst/>
          </a:prstGeom>
        </p:spPr>
        <p:txBody>
          <a:bodyPr vert="horz" lIns="99011" tIns="49506" rIns="99011" bIns="49506" rtlCol="0"/>
          <a:lstStyle>
            <a:lvl1pPr algn="r">
              <a:defRPr sz="1300"/>
            </a:lvl1pPr>
          </a:lstStyle>
          <a:p>
            <a:fld id="{7BBF1723-21E4-46F0-8526-DB32EB77E5DB}" type="datetimeFigureOut">
              <a:rPr lang="pl-PL" smtClean="0"/>
              <a:pPr/>
              <a:t>2009-11-13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9718090"/>
            <a:ext cx="3074988" cy="511572"/>
          </a:xfrm>
          <a:prstGeom prst="rect">
            <a:avLst/>
          </a:prstGeom>
        </p:spPr>
        <p:txBody>
          <a:bodyPr vert="horz" lIns="99011" tIns="49506" rIns="99011" bIns="49506" rtlCol="0" anchor="b"/>
          <a:lstStyle>
            <a:lvl1pPr algn="l">
              <a:defRPr sz="13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4019495" y="9718090"/>
            <a:ext cx="3074988" cy="511572"/>
          </a:xfrm>
          <a:prstGeom prst="rect">
            <a:avLst/>
          </a:prstGeom>
        </p:spPr>
        <p:txBody>
          <a:bodyPr vert="horz" lIns="99011" tIns="49506" rIns="99011" bIns="49506" rtlCol="0" anchor="b"/>
          <a:lstStyle>
            <a:lvl1pPr algn="r">
              <a:defRPr sz="1300"/>
            </a:lvl1pPr>
          </a:lstStyle>
          <a:p>
            <a:fld id="{6025E71E-48E7-4EA9-9F66-453691927465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4988" cy="511572"/>
          </a:xfrm>
          <a:prstGeom prst="rect">
            <a:avLst/>
          </a:prstGeom>
        </p:spPr>
        <p:txBody>
          <a:bodyPr vert="horz" lIns="99011" tIns="49506" rIns="99011" bIns="49506" rtlCol="0"/>
          <a:lstStyle>
            <a:lvl1pPr algn="l">
              <a:defRPr sz="13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4019495" y="0"/>
            <a:ext cx="3074988" cy="511572"/>
          </a:xfrm>
          <a:prstGeom prst="rect">
            <a:avLst/>
          </a:prstGeom>
        </p:spPr>
        <p:txBody>
          <a:bodyPr vert="horz" lIns="99011" tIns="49506" rIns="99011" bIns="49506" rtlCol="0"/>
          <a:lstStyle>
            <a:lvl1pPr algn="r">
              <a:defRPr sz="1300"/>
            </a:lvl1pPr>
          </a:lstStyle>
          <a:p>
            <a:fld id="{7B611F9F-0060-468A-871B-36995C1D9980}" type="datetimeFigureOut">
              <a:rPr lang="pl-PL" smtClean="0"/>
              <a:pPr/>
              <a:t>2009-11-13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4925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11" tIns="49506" rIns="99011" bIns="49506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709613" y="4859933"/>
            <a:ext cx="5676900" cy="4604147"/>
          </a:xfrm>
          <a:prstGeom prst="rect">
            <a:avLst/>
          </a:prstGeom>
        </p:spPr>
        <p:txBody>
          <a:bodyPr vert="horz" lIns="99011" tIns="49506" rIns="99011" bIns="49506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9718090"/>
            <a:ext cx="3074988" cy="511572"/>
          </a:xfrm>
          <a:prstGeom prst="rect">
            <a:avLst/>
          </a:prstGeom>
        </p:spPr>
        <p:txBody>
          <a:bodyPr vert="horz" lIns="99011" tIns="49506" rIns="99011" bIns="49506" rtlCol="0" anchor="b"/>
          <a:lstStyle>
            <a:lvl1pPr algn="l">
              <a:defRPr sz="13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4019495" y="9718090"/>
            <a:ext cx="3074988" cy="511572"/>
          </a:xfrm>
          <a:prstGeom prst="rect">
            <a:avLst/>
          </a:prstGeom>
        </p:spPr>
        <p:txBody>
          <a:bodyPr vert="horz" lIns="99011" tIns="49506" rIns="99011" bIns="49506" rtlCol="0" anchor="b"/>
          <a:lstStyle>
            <a:lvl1pPr algn="r">
              <a:defRPr sz="1300"/>
            </a:lvl1pPr>
          </a:lstStyle>
          <a:p>
            <a:fld id="{E83F3AD3-4E24-4A44-9F16-FDD03BDE4B5F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72D0-15ED-4EB3-A2E3-B40F2BDC2754}" type="datetimeFigureOut">
              <a:rPr lang="pl-PL" smtClean="0"/>
              <a:pPr/>
              <a:t>2009-11-13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ED82-A325-4324-B1B7-EA48F6CDDE51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ole tekstowe 6"/>
          <p:cNvSpPr txBox="1"/>
          <p:nvPr userDrawn="1"/>
        </p:nvSpPr>
        <p:spPr>
          <a:xfrm>
            <a:off x="1285852" y="0"/>
            <a:ext cx="7572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/>
              <a:t>Zachodniopomorski Uniwersytet</a:t>
            </a:r>
            <a:r>
              <a:rPr lang="pl-PL" sz="2000" baseline="0" dirty="0" smtClean="0"/>
              <a:t> Technologiczny w Szczecinie</a:t>
            </a:r>
          </a:p>
          <a:p>
            <a:pPr algn="ctr"/>
            <a:r>
              <a:rPr lang="pl-PL" sz="2000" baseline="0" dirty="0" smtClean="0"/>
              <a:t>Wydział Inżynierii Mechanicznej i Mechatroniki</a:t>
            </a:r>
            <a:endParaRPr lang="pl-PL" sz="2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72D0-15ED-4EB3-A2E3-B40F2BDC2754}" type="datetimeFigureOut">
              <a:rPr lang="pl-PL" smtClean="0"/>
              <a:pPr/>
              <a:t>2009-11-13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ED82-A325-4324-B1B7-EA48F6CDDE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72D0-15ED-4EB3-A2E3-B40F2BDC2754}" type="datetimeFigureOut">
              <a:rPr lang="pl-PL" smtClean="0"/>
              <a:pPr/>
              <a:t>2009-11-13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ED82-A325-4324-B1B7-EA48F6CDDE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72D0-15ED-4EB3-A2E3-B40F2BDC2754}" type="datetimeFigureOut">
              <a:rPr lang="pl-PL" smtClean="0"/>
              <a:pPr/>
              <a:t>2009-11-13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ED82-A325-4324-B1B7-EA48F6CDDE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72D0-15ED-4EB3-A2E3-B40F2BDC2754}" type="datetimeFigureOut">
              <a:rPr lang="pl-PL" smtClean="0"/>
              <a:pPr/>
              <a:t>2009-11-13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ED82-A325-4324-B1B7-EA48F6CDDE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72D0-15ED-4EB3-A2E3-B40F2BDC2754}" type="datetimeFigureOut">
              <a:rPr lang="pl-PL" smtClean="0"/>
              <a:pPr/>
              <a:t>2009-11-13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ED82-A325-4324-B1B7-EA48F6CDDE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72D0-15ED-4EB3-A2E3-B40F2BDC2754}" type="datetimeFigureOut">
              <a:rPr lang="pl-PL" smtClean="0"/>
              <a:pPr/>
              <a:t>2009-11-13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ED82-A325-4324-B1B7-EA48F6CDDE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72D0-15ED-4EB3-A2E3-B40F2BDC2754}" type="datetimeFigureOut">
              <a:rPr lang="pl-PL" smtClean="0"/>
              <a:pPr/>
              <a:t>2009-11-13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ED82-A325-4324-B1B7-EA48F6CDDE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72D0-15ED-4EB3-A2E3-B40F2BDC2754}" type="datetimeFigureOut">
              <a:rPr lang="pl-PL" smtClean="0"/>
              <a:pPr/>
              <a:t>2009-11-13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ED82-A325-4324-B1B7-EA48F6CDDE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72D0-15ED-4EB3-A2E3-B40F2BDC2754}" type="datetimeFigureOut">
              <a:rPr lang="pl-PL" smtClean="0"/>
              <a:pPr/>
              <a:t>2009-11-13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ED82-A325-4324-B1B7-EA48F6CDDE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72D0-15ED-4EB3-A2E3-B40F2BDC2754}" type="datetimeFigureOut">
              <a:rPr lang="pl-PL" smtClean="0"/>
              <a:pPr/>
              <a:t>2009-11-13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1ED82-A325-4324-B1B7-EA48F6CDDE51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28596" y="-24"/>
            <a:ext cx="8229600" cy="85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C72D0-15ED-4EB3-A2E3-B40F2BDC2754}" type="datetimeFigureOut">
              <a:rPr lang="pl-PL" smtClean="0"/>
              <a:pPr/>
              <a:t>2009-11-13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8707C-5C87-4EA6-836F-13C7E965DF39}" type="slidenum">
              <a:rPr lang="pl-PL" smtClean="0"/>
              <a:pPr/>
              <a:t>‹#›</a:t>
            </a:fld>
            <a:endParaRPr lang="pl-PL"/>
          </a:p>
        </p:txBody>
      </p:sp>
      <p:pic>
        <p:nvPicPr>
          <p:cNvPr id="7" name="Picture 11" descr="0 logo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03666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Metody zarządzania i sterowania jakością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Wykład </a:t>
            </a:r>
            <a:r>
              <a:rPr lang="pl-PL" dirty="0" smtClean="0"/>
              <a:t>2 </a:t>
            </a:r>
            <a:r>
              <a:rPr lang="pl-PL" dirty="0" smtClean="0"/>
              <a:t>– </a:t>
            </a:r>
            <a:r>
              <a:rPr lang="pl-PL" dirty="0" smtClean="0"/>
              <a:t>FMEA </a:t>
            </a:r>
            <a:r>
              <a:rPr lang="pl-PL" dirty="0" smtClean="0"/>
              <a:t>(2h)</a:t>
            </a:r>
            <a:endParaRPr lang="pl-P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-24"/>
            <a:ext cx="7229468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>
                <a:latin typeface="Tahoma" pitchFamily="34" charset="0"/>
                <a:cs typeface="Tahoma" pitchFamily="34" charset="0"/>
              </a:rPr>
              <a:t>FMEA wyrobu/konstrukcji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Słabe miejsca konstrukcji mogą dotyczyć:</a:t>
            </a:r>
          </a:p>
          <a:p>
            <a:pPr marL="514350" indent="-514350"/>
            <a:r>
              <a:rPr lang="pl-PL" dirty="0" smtClean="0"/>
              <a:t>Realizowanych funkcji;</a:t>
            </a:r>
          </a:p>
          <a:p>
            <a:pPr marL="514350" indent="-514350"/>
            <a:r>
              <a:rPr lang="pl-PL" dirty="0" smtClean="0"/>
              <a:t>Niezawodności;</a:t>
            </a:r>
          </a:p>
          <a:p>
            <a:pPr marL="514350" indent="-514350"/>
            <a:r>
              <a:rPr lang="pl-PL" dirty="0" smtClean="0"/>
              <a:t>Łatwości obsługi;</a:t>
            </a:r>
          </a:p>
          <a:p>
            <a:pPr marL="514350" indent="-514350"/>
            <a:r>
              <a:rPr lang="pl-PL" dirty="0" smtClean="0"/>
              <a:t>Podatności naprawczej;</a:t>
            </a:r>
          </a:p>
          <a:p>
            <a:pPr marL="514350" indent="-514350"/>
            <a:r>
              <a:rPr lang="pl-PL" dirty="0" smtClean="0"/>
              <a:t>Technologiczności.</a:t>
            </a:r>
          </a:p>
          <a:p>
            <a:pPr marL="514350" indent="-514350">
              <a:buNone/>
            </a:pP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endParaRPr lang="pl-P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-24"/>
            <a:ext cx="7229468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>
                <a:latin typeface="Tahoma" pitchFamily="34" charset="0"/>
                <a:cs typeface="Tahoma" pitchFamily="34" charset="0"/>
              </a:rPr>
              <a:t>FMEA wyrobu/konstrukcji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Słabe miejsca konstrukcji mogą dotyczyć:</a:t>
            </a:r>
          </a:p>
          <a:p>
            <a:pPr marL="514350" indent="-514350"/>
            <a:r>
              <a:rPr lang="pl-PL" dirty="0" smtClean="0"/>
              <a:t>Realizowanych funkcji;</a:t>
            </a:r>
          </a:p>
          <a:p>
            <a:pPr marL="514350" indent="-514350"/>
            <a:r>
              <a:rPr lang="pl-PL" dirty="0" smtClean="0"/>
              <a:t>Niezawodności;</a:t>
            </a:r>
          </a:p>
          <a:p>
            <a:pPr marL="514350" indent="-514350"/>
            <a:r>
              <a:rPr lang="pl-PL" dirty="0" smtClean="0"/>
              <a:t>Łatwości obsługi;</a:t>
            </a:r>
          </a:p>
          <a:p>
            <a:pPr marL="514350" indent="-514350"/>
            <a:r>
              <a:rPr lang="pl-PL" dirty="0" smtClean="0"/>
              <a:t>Podatności naprawczej;</a:t>
            </a:r>
          </a:p>
          <a:p>
            <a:pPr marL="514350" indent="-514350"/>
            <a:r>
              <a:rPr lang="pl-PL" dirty="0" smtClean="0"/>
              <a:t>Technologiczności.</a:t>
            </a:r>
          </a:p>
          <a:p>
            <a:pPr marL="514350" indent="-514350">
              <a:buNone/>
            </a:pPr>
            <a:endParaRPr lang="pl-PL" dirty="0" smtClean="0"/>
          </a:p>
          <a:p>
            <a:pPr marL="514350" indent="-514350">
              <a:buFont typeface="+mj-lt"/>
              <a:buAutoNum type="arabicPeriod"/>
            </a:pPr>
            <a:endParaRPr lang="pl-P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-24"/>
            <a:ext cx="7229468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>
                <a:latin typeface="Tahoma" pitchFamily="34" charset="0"/>
                <a:cs typeface="Tahoma" pitchFamily="34" charset="0"/>
              </a:rPr>
              <a:t>FMEA wyrobu/konstrukcji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l-PL" dirty="0" smtClean="0"/>
              <a:t>Powody przeprowadzenia FMEA konstrukcji:</a:t>
            </a:r>
          </a:p>
          <a:p>
            <a:pPr marL="514350" indent="-514350"/>
            <a:r>
              <a:rPr lang="pl-PL" dirty="0" smtClean="0"/>
              <a:t>Nowy wyrób;</a:t>
            </a:r>
          </a:p>
          <a:p>
            <a:pPr marL="514350" indent="-514350"/>
            <a:r>
              <a:rPr lang="pl-PL" dirty="0" smtClean="0"/>
              <a:t>Nowe lub w dużym stopniu zmienione części lub podzespoły;</a:t>
            </a:r>
          </a:p>
          <a:p>
            <a:pPr marL="514350" indent="-514350"/>
            <a:r>
              <a:rPr lang="pl-PL" dirty="0" smtClean="0"/>
              <a:t>Nowe materiały;</a:t>
            </a:r>
          </a:p>
          <a:p>
            <a:pPr marL="514350" indent="-514350"/>
            <a:r>
              <a:rPr lang="pl-PL" dirty="0" smtClean="0"/>
              <a:t>Nowe technologie;</a:t>
            </a:r>
          </a:p>
          <a:p>
            <a:pPr marL="514350" indent="-514350"/>
            <a:r>
              <a:rPr lang="pl-PL" dirty="0" smtClean="0"/>
              <a:t>Nowe zastosowania;</a:t>
            </a:r>
          </a:p>
          <a:p>
            <a:pPr marL="514350" indent="-514350"/>
            <a:r>
              <a:rPr lang="pl-PL" dirty="0" smtClean="0"/>
              <a:t>Szczególne ryzyko niebezpieczeństwa.</a:t>
            </a:r>
            <a:endParaRPr lang="pl-P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-24"/>
            <a:ext cx="7229468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>
                <a:latin typeface="Tahoma" pitchFamily="34" charset="0"/>
                <a:cs typeface="Tahoma" pitchFamily="34" charset="0"/>
              </a:rPr>
              <a:t>FMEA wyrobu/konstrukcji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pl-PL" dirty="0" smtClean="0"/>
              <a:t>	W analizie wykorzystywane są informacje, które przedsiębiorstwo posiada o podobnych wyrobach własnych lub też wyrobach innych firm.</a:t>
            </a:r>
          </a:p>
          <a:p>
            <a:pPr algn="ctr">
              <a:buNone/>
            </a:pPr>
            <a:endParaRPr lang="pl-PL" dirty="0" smtClean="0"/>
          </a:p>
          <a:p>
            <a:pPr algn="ctr">
              <a:buNone/>
            </a:pPr>
            <a:r>
              <a:rPr lang="pl-PL" dirty="0" smtClean="0"/>
              <a:t>	FMEA konstrukcji powinna dać oszacowanie możliwości wystąpienia wad, a następnie ustalić środki i sposoby postępowania aby prawdopodobieństwo wystąpienia wad zostało zredukowane do akceptowanego poziomu.</a:t>
            </a:r>
            <a:endParaRPr lang="pl-P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-24"/>
            <a:ext cx="7229468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>
                <a:latin typeface="Tahoma" pitchFamily="34" charset="0"/>
                <a:cs typeface="Tahoma" pitchFamily="34" charset="0"/>
              </a:rPr>
              <a:t>FMEA procesu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pl-PL" dirty="0" smtClean="0"/>
              <a:t>	</a:t>
            </a:r>
            <a:r>
              <a:rPr lang="pl-PL" sz="3600" dirty="0" smtClean="0"/>
              <a:t>FMEA procesu powinna dać rozeznanie możliwych zakłóceń, które ewentualnie mogą utrudniać lub dezorganizować planowane procesy wytwarzania. </a:t>
            </a:r>
            <a:endParaRPr lang="pl-PL" dirty="0" smtClean="0"/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-24"/>
            <a:ext cx="7229468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>
                <a:latin typeface="Tahoma" pitchFamily="34" charset="0"/>
                <a:cs typeface="Tahoma" pitchFamily="34" charset="0"/>
              </a:rPr>
              <a:t>FMEA wyrobu/konstrukcji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	Zakłócenia </a:t>
            </a:r>
            <a:r>
              <a:rPr lang="pl-PL" dirty="0" smtClean="0"/>
              <a:t>mogą powodować, że np.: słabymi punktami procesu będą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/>
              <a:t>Wydajność procesu;</a:t>
            </a:r>
          </a:p>
          <a:p>
            <a:pPr lvl="1"/>
            <a:r>
              <a:rPr lang="pl-PL" dirty="0" smtClean="0"/>
              <a:t>Dobór właściwej metody produkcji;</a:t>
            </a:r>
          </a:p>
          <a:p>
            <a:pPr lvl="1"/>
            <a:r>
              <a:rPr lang="pl-PL" dirty="0" smtClean="0"/>
              <a:t>Łatwość wykrywania odchyleń;</a:t>
            </a:r>
          </a:p>
          <a:p>
            <a:pPr lvl="1"/>
            <a:r>
              <a:rPr lang="pl-PL" dirty="0" smtClean="0"/>
              <a:t>Dobór środków pomiarowych;</a:t>
            </a:r>
          </a:p>
          <a:p>
            <a:pPr lvl="1"/>
            <a:r>
              <a:rPr lang="pl-PL" dirty="0" smtClean="0"/>
              <a:t>Zużycie maszyn i urządzeń.</a:t>
            </a:r>
            <a:endParaRPr lang="pl-P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-24"/>
            <a:ext cx="7229468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>
                <a:latin typeface="Tahoma" pitchFamily="34" charset="0"/>
                <a:cs typeface="Tahoma" pitchFamily="34" charset="0"/>
              </a:rPr>
              <a:t>FMEA wyrobu/konstrukcji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l-PL" sz="2800" b="1" i="1" dirty="0" smtClean="0"/>
              <a:t>	FMEA procesu stosowana jest w następujących fazach:</a:t>
            </a:r>
          </a:p>
          <a:p>
            <a:pPr lvl="1" algn="ctr"/>
            <a:r>
              <a:rPr lang="pl-PL" sz="2400" dirty="0" smtClean="0"/>
              <a:t>w początkowej fazie planowania, aby zdecydować o przydatności procesów i rozważyć dobór środków produkcji (zakup maszyn i urządzeń);</a:t>
            </a:r>
          </a:p>
          <a:p>
            <a:pPr lvl="1" algn="ctr"/>
            <a:r>
              <a:rPr lang="pl-PL" sz="2400" dirty="0" smtClean="0"/>
              <a:t>w fazie planowania produkcji, aby określić słabe miejsca i zastosować środki zapobiegawcze;</a:t>
            </a:r>
          </a:p>
          <a:p>
            <a:pPr lvl="1" algn="ctr"/>
            <a:r>
              <a:rPr lang="pl-PL" sz="2400" dirty="0" smtClean="0"/>
              <a:t>przed uruchomieniem produkcji seryjnej;</a:t>
            </a:r>
          </a:p>
          <a:p>
            <a:pPr lvl="1" algn="ctr"/>
            <a:r>
              <a:rPr lang="pl-PL" sz="2400" dirty="0" smtClean="0"/>
              <a:t>w produkcji seryjnej dla usprawnienia procesów, które okazały się „niestabilne’’ lub o niskiej wydajności.</a:t>
            </a:r>
            <a:endParaRPr lang="pl-PL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-24"/>
            <a:ext cx="7229468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>
                <a:latin typeface="Tahoma" pitchFamily="34" charset="0"/>
                <a:cs typeface="Tahoma" pitchFamily="34" charset="0"/>
              </a:rPr>
              <a:t>FMEA wyrobu/konstrukcji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	FMEA </a:t>
            </a:r>
            <a:r>
              <a:rPr lang="pl-PL" dirty="0" smtClean="0"/>
              <a:t>może być również zastosowana </a:t>
            </a:r>
            <a:r>
              <a:rPr lang="pl-PL" dirty="0" smtClean="0"/>
              <a:t>w </a:t>
            </a:r>
            <a:r>
              <a:rPr lang="pl-PL" dirty="0" smtClean="0"/>
              <a:t>zakresie usług (w obsłudze klienta) np. dla optymalizacji przebiegu: </a:t>
            </a:r>
            <a:endParaRPr lang="pl-PL" dirty="0" smtClean="0"/>
          </a:p>
          <a:p>
            <a:pPr lvl="1"/>
            <a:r>
              <a:rPr lang="pl-PL" dirty="0" smtClean="0"/>
              <a:t>nadzoru</a:t>
            </a:r>
            <a:r>
              <a:rPr lang="pl-PL" dirty="0" smtClean="0"/>
              <a:t>, </a:t>
            </a:r>
            <a:endParaRPr lang="pl-PL" dirty="0" smtClean="0"/>
          </a:p>
          <a:p>
            <a:pPr lvl="1"/>
            <a:r>
              <a:rPr lang="pl-PL" dirty="0" smtClean="0"/>
              <a:t>konserwacji </a:t>
            </a:r>
            <a:r>
              <a:rPr lang="pl-PL" dirty="0" smtClean="0"/>
              <a:t>i </a:t>
            </a:r>
            <a:r>
              <a:rPr lang="pl-PL" dirty="0" smtClean="0"/>
              <a:t>serwisu </a:t>
            </a:r>
            <a:r>
              <a:rPr lang="pl-PL" dirty="0" smtClean="0"/>
              <a:t>a </a:t>
            </a:r>
            <a:r>
              <a:rPr lang="pl-PL" dirty="0" smtClean="0"/>
              <a:t>także,</a:t>
            </a:r>
          </a:p>
          <a:p>
            <a:pPr lvl="1"/>
            <a:r>
              <a:rPr lang="pl-PL" dirty="0" smtClean="0"/>
              <a:t>procesu </a:t>
            </a:r>
            <a:r>
              <a:rPr lang="pl-PL" dirty="0" smtClean="0"/>
              <a:t>magazynowania oraz </a:t>
            </a:r>
            <a:endParaRPr lang="pl-PL" dirty="0" smtClean="0"/>
          </a:p>
          <a:p>
            <a:pPr lvl="1"/>
            <a:r>
              <a:rPr lang="pl-PL" dirty="0" smtClean="0"/>
              <a:t>działań </a:t>
            </a:r>
            <a:r>
              <a:rPr lang="pl-PL" dirty="0" smtClean="0"/>
              <a:t>nie związanych z procesami produkcji.</a:t>
            </a:r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-24"/>
            <a:ext cx="7229468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>
                <a:latin typeface="Tahoma" pitchFamily="34" charset="0"/>
                <a:cs typeface="Tahoma" pitchFamily="34" charset="0"/>
              </a:rPr>
              <a:t>FMEA metodyka przeprowadzania analizy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pPr>
              <a:buNone/>
            </a:pPr>
            <a:r>
              <a:rPr lang="pl-PL" dirty="0" smtClean="0"/>
              <a:t>Stawiając zadanie przeprowadzenia analizy FMEA należy:</a:t>
            </a:r>
          </a:p>
          <a:p>
            <a:pPr lvl="1"/>
            <a:r>
              <a:rPr lang="pl-PL" dirty="0" smtClean="0"/>
              <a:t>wyznaczyć cel analizy,</a:t>
            </a:r>
          </a:p>
          <a:p>
            <a:pPr lvl="1"/>
            <a:r>
              <a:rPr lang="pl-PL" dirty="0" smtClean="0"/>
              <a:t>określić zakres analizy,</a:t>
            </a:r>
          </a:p>
          <a:p>
            <a:pPr lvl="1"/>
            <a:r>
              <a:rPr lang="pl-PL" dirty="0" smtClean="0"/>
              <a:t>wyznaczyć osobę odpowiedzialną za jej przeprowadzenie oraz wytypować skład zespołu roboczego,</a:t>
            </a:r>
          </a:p>
          <a:p>
            <a:pPr lvl="1"/>
            <a:r>
              <a:rPr lang="pl-PL" dirty="0" smtClean="0"/>
              <a:t>określić sposób dokumentowania wyników,</a:t>
            </a:r>
          </a:p>
          <a:p>
            <a:pPr lvl="1"/>
            <a:r>
              <a:rPr lang="pl-PL" dirty="0" smtClean="0"/>
              <a:t>wyznaczyć harmonogram przeprowadzenia.</a:t>
            </a:r>
          </a:p>
          <a:p>
            <a:pPr lvl="1"/>
            <a:endParaRPr lang="pl-PL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-24"/>
            <a:ext cx="7229468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>
                <a:latin typeface="Tahoma" pitchFamily="34" charset="0"/>
                <a:cs typeface="Tahoma" pitchFamily="34" charset="0"/>
              </a:rPr>
              <a:t>FMEA metodyka przeprowadzania analizy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l-PL" dirty="0" smtClean="0"/>
              <a:t>	Zasadnicze cele każdej analizy FMEA to:</a:t>
            </a:r>
          </a:p>
          <a:p>
            <a:pPr lvl="1" algn="just"/>
            <a:r>
              <a:rPr lang="pl-PL" dirty="0" smtClean="0"/>
              <a:t>poprawa jakości wyrobów,</a:t>
            </a:r>
          </a:p>
          <a:p>
            <a:pPr lvl="1" algn="just"/>
            <a:r>
              <a:rPr lang="pl-PL" dirty="0" smtClean="0"/>
              <a:t>lepsze dostosowanie się do wymagań rynku i klienta;</a:t>
            </a:r>
          </a:p>
          <a:p>
            <a:pPr lvl="1" algn="just"/>
            <a:r>
              <a:rPr lang="pl-PL" dirty="0" smtClean="0"/>
              <a:t>produkowanie taniej i lepiej;</a:t>
            </a:r>
          </a:p>
          <a:p>
            <a:pPr algn="ctr"/>
            <a:endParaRPr lang="pl-PL" dirty="0" smtClean="0"/>
          </a:p>
          <a:p>
            <a:pPr algn="ctr">
              <a:buNone/>
            </a:pPr>
            <a:r>
              <a:rPr lang="pl-PL" dirty="0" smtClean="0"/>
              <a:t>	Cele te są następnie ściślej definiowane tak, aby mogły być już tematem konkretnej analizy FMEA.</a:t>
            </a:r>
          </a:p>
          <a:p>
            <a:pPr lvl="1"/>
            <a:endParaRPr lang="pl-PL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-24"/>
            <a:ext cx="7229468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>
                <a:latin typeface="Tahoma" pitchFamily="34" charset="0"/>
                <a:cs typeface="Tahoma" pitchFamily="34" charset="0"/>
              </a:rPr>
              <a:t>Definicja </a:t>
            </a:r>
            <a:r>
              <a:rPr lang="pl-PL" sz="2400" dirty="0" smtClean="0">
                <a:latin typeface="Tahoma" pitchFamily="34" charset="0"/>
                <a:cs typeface="Tahoma" pitchFamily="34" charset="0"/>
              </a:rPr>
              <a:t>FMEA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85720" y="1071546"/>
            <a:ext cx="8258204" cy="5786454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pl-PL" dirty="0" smtClean="0"/>
              <a:t>	</a:t>
            </a:r>
            <a:r>
              <a:rPr lang="pl-PL" sz="3900" b="1" i="1" dirty="0" smtClean="0">
                <a:latin typeface="Tahoma" pitchFamily="34" charset="0"/>
                <a:cs typeface="Tahoma" pitchFamily="34" charset="0"/>
              </a:rPr>
              <a:t>FMEA </a:t>
            </a:r>
          </a:p>
          <a:p>
            <a:pPr algn="ctr">
              <a:buNone/>
            </a:pPr>
            <a:r>
              <a:rPr lang="pl-PL" sz="3900" b="1" i="1" dirty="0" smtClean="0">
                <a:latin typeface="Tahoma" pitchFamily="34" charset="0"/>
                <a:cs typeface="Tahoma" pitchFamily="34" charset="0"/>
              </a:rPr>
              <a:t>(</a:t>
            </a:r>
            <a:r>
              <a:rPr lang="pl-PL" sz="3900" b="1" i="1" dirty="0" err="1" smtClean="0">
                <a:latin typeface="Tahoma" pitchFamily="34" charset="0"/>
                <a:cs typeface="Tahoma" pitchFamily="34" charset="0"/>
              </a:rPr>
              <a:t>Failure</a:t>
            </a:r>
            <a:r>
              <a:rPr lang="pl-PL" sz="3900" b="1" i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pl-PL" sz="3900" b="1" i="1" dirty="0" err="1" smtClean="0">
                <a:latin typeface="Tahoma" pitchFamily="34" charset="0"/>
                <a:cs typeface="Tahoma" pitchFamily="34" charset="0"/>
              </a:rPr>
              <a:t>Mode</a:t>
            </a:r>
            <a:r>
              <a:rPr lang="pl-PL" sz="3900" b="1" i="1" dirty="0" smtClean="0">
                <a:latin typeface="Tahoma" pitchFamily="34" charset="0"/>
                <a:cs typeface="Tahoma" pitchFamily="34" charset="0"/>
              </a:rPr>
              <a:t> and </a:t>
            </a:r>
            <a:r>
              <a:rPr lang="pl-PL" sz="3900" b="1" i="1" dirty="0" err="1" smtClean="0">
                <a:latin typeface="Tahoma" pitchFamily="34" charset="0"/>
                <a:cs typeface="Tahoma" pitchFamily="34" charset="0"/>
              </a:rPr>
              <a:t>Effect</a:t>
            </a:r>
            <a:r>
              <a:rPr lang="pl-PL" sz="3900" b="1" i="1" dirty="0" smtClean="0">
                <a:latin typeface="Tahoma" pitchFamily="34" charset="0"/>
                <a:cs typeface="Tahoma" pitchFamily="34" charset="0"/>
              </a:rPr>
              <a:t> </a:t>
            </a:r>
            <a:r>
              <a:rPr lang="pl-PL" sz="3900" b="1" i="1" dirty="0" err="1" smtClean="0">
                <a:latin typeface="Tahoma" pitchFamily="34" charset="0"/>
                <a:cs typeface="Tahoma" pitchFamily="34" charset="0"/>
              </a:rPr>
              <a:t>Analysis</a:t>
            </a:r>
            <a:r>
              <a:rPr lang="pl-PL" sz="3900" b="1" i="1" dirty="0" smtClean="0">
                <a:latin typeface="Tahoma" pitchFamily="34" charset="0"/>
                <a:cs typeface="Tahoma" pitchFamily="34" charset="0"/>
              </a:rPr>
              <a:t>) – Analiza przyczyn i skutków wad </a:t>
            </a:r>
            <a:r>
              <a:rPr lang="pl-PL" sz="3500" dirty="0" smtClean="0">
                <a:latin typeface="Tahoma" pitchFamily="34" charset="0"/>
                <a:cs typeface="Tahoma" pitchFamily="34" charset="0"/>
              </a:rPr>
              <a:t>jest metodą organizatorską ułatwiającą analizę projektu wyrobu lub procesu technologicznego mającą na celu uniknięcie występujących lub potencjalnie</a:t>
            </a:r>
            <a:r>
              <a:rPr lang="pl-PL" sz="3500" dirty="0" smtClean="0">
                <a:latin typeface="Tahoma" pitchFamily="34" charset="0"/>
                <a:cs typeface="Tahoma" pitchFamily="34" charset="0"/>
              </a:rPr>
              <a:t> możliwych wad wyrobu.</a:t>
            </a:r>
            <a:endParaRPr lang="pl-PL" sz="3000" dirty="0" smtClean="0">
              <a:latin typeface="Tahoma" pitchFamily="34" charset="0"/>
              <a:cs typeface="Tahoma" pitchFamily="34" charset="0"/>
            </a:endParaRPr>
          </a:p>
          <a:p>
            <a:pPr algn="ctr">
              <a:buNone/>
            </a:pPr>
            <a:endParaRPr lang="pl-PL" sz="3000" dirty="0" smtClean="0">
              <a:latin typeface="Tahoma" pitchFamily="34" charset="0"/>
              <a:cs typeface="Tahoma" pitchFamily="34" charset="0"/>
            </a:endParaRPr>
          </a:p>
          <a:p>
            <a:pPr algn="ctr">
              <a:buNone/>
            </a:pPr>
            <a:endParaRPr lang="pl-PL" sz="3000" dirty="0" smtClean="0">
              <a:latin typeface="Tahoma" pitchFamily="34" charset="0"/>
              <a:cs typeface="Tahoma" pitchFamily="34" charset="0"/>
            </a:endParaRPr>
          </a:p>
          <a:p>
            <a:pPr algn="ctr">
              <a:buNone/>
            </a:pPr>
            <a:r>
              <a:rPr lang="pl-PL" sz="3000" dirty="0" smtClean="0">
                <a:latin typeface="Tahoma" pitchFamily="34" charset="0"/>
                <a:cs typeface="Tahoma" pitchFamily="34" charset="0"/>
              </a:rPr>
              <a:t>	</a:t>
            </a:r>
          </a:p>
          <a:p>
            <a:pPr algn="ctr">
              <a:buNone/>
            </a:pPr>
            <a:endParaRPr lang="pl-PL" sz="3000" dirty="0">
              <a:latin typeface="Tahoma" pitchFamily="34" charset="0"/>
              <a:cs typeface="Tahoma" pitchFamily="34" charset="0"/>
            </a:endParaRPr>
          </a:p>
          <a:p>
            <a:pPr algn="ctr">
              <a:buNone/>
            </a:pPr>
            <a:endParaRPr lang="pl-PL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-24"/>
            <a:ext cx="7229468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>
                <a:latin typeface="Tahoma" pitchFamily="34" charset="0"/>
                <a:cs typeface="Tahoma" pitchFamily="34" charset="0"/>
              </a:rPr>
              <a:t>FMEA metodyka przeprowadzania analizy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pPr>
              <a:buNone/>
            </a:pPr>
            <a:r>
              <a:rPr lang="pl-PL" dirty="0" smtClean="0"/>
              <a:t>Właściwa analiza obejmuje następujące etapy: </a:t>
            </a:r>
          </a:p>
          <a:p>
            <a:r>
              <a:rPr lang="pl-PL" dirty="0" smtClean="0"/>
              <a:t>analiza </a:t>
            </a:r>
            <a:r>
              <a:rPr lang="pl-PL" dirty="0" smtClean="0"/>
              <a:t>jakościowa wad </a:t>
            </a:r>
          </a:p>
          <a:p>
            <a:r>
              <a:rPr lang="pl-PL" dirty="0" smtClean="0"/>
              <a:t>analiza </a:t>
            </a:r>
            <a:r>
              <a:rPr lang="pl-PL" dirty="0" smtClean="0"/>
              <a:t>ilościowa wad (szacowanie czynników ryzyka) </a:t>
            </a:r>
          </a:p>
          <a:p>
            <a:r>
              <a:rPr lang="pl-PL" dirty="0" smtClean="0"/>
              <a:t>opracowanie </a:t>
            </a:r>
            <a:r>
              <a:rPr lang="pl-PL" dirty="0" smtClean="0"/>
              <a:t>planu działań zaradczych </a:t>
            </a:r>
          </a:p>
          <a:p>
            <a:r>
              <a:rPr lang="pl-PL" dirty="0" smtClean="0"/>
              <a:t>nadzór </a:t>
            </a:r>
            <a:r>
              <a:rPr lang="pl-PL" dirty="0" smtClean="0"/>
              <a:t>nad działaniami zaradczymi </a:t>
            </a:r>
          </a:p>
          <a:p>
            <a:endParaRPr lang="pl-PL" dirty="0" smtClean="0"/>
          </a:p>
          <a:p>
            <a:pPr lvl="1">
              <a:buNone/>
            </a:pPr>
            <a:endParaRPr lang="pl-PL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-24"/>
            <a:ext cx="7229468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>
                <a:latin typeface="Tahoma" pitchFamily="34" charset="0"/>
                <a:cs typeface="Tahoma" pitchFamily="34" charset="0"/>
              </a:rPr>
              <a:t>FMEA metodyka przeprowadzania analizy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rostokąt zaokrąglony 7"/>
          <p:cNvSpPr/>
          <p:nvPr/>
        </p:nvSpPr>
        <p:spPr>
          <a:xfrm>
            <a:off x="642910" y="500042"/>
            <a:ext cx="2857520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Definicja celu analizy</a:t>
            </a:r>
            <a:endParaRPr lang="pl-PL" dirty="0"/>
          </a:p>
        </p:txBody>
      </p:sp>
      <p:sp>
        <p:nvSpPr>
          <p:cNvPr id="9" name="Prostokąt zaokrąglony 8"/>
          <p:cNvSpPr/>
          <p:nvPr/>
        </p:nvSpPr>
        <p:spPr>
          <a:xfrm>
            <a:off x="642910" y="1071546"/>
            <a:ext cx="2857520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Powołanie grupy roboczej</a:t>
            </a:r>
            <a:endParaRPr lang="pl-PL" dirty="0"/>
          </a:p>
        </p:txBody>
      </p:sp>
      <p:sp>
        <p:nvSpPr>
          <p:cNvPr id="10" name="Prostokąt zaokrąglony 9"/>
          <p:cNvSpPr/>
          <p:nvPr/>
        </p:nvSpPr>
        <p:spPr>
          <a:xfrm>
            <a:off x="642910" y="1643050"/>
            <a:ext cx="2857520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Zakres i termin badania</a:t>
            </a:r>
            <a:endParaRPr lang="pl-PL" dirty="0"/>
          </a:p>
        </p:txBody>
      </p:sp>
      <p:sp>
        <p:nvSpPr>
          <p:cNvPr id="11" name="Prostokąt zaokrąglony 10"/>
          <p:cNvSpPr/>
          <p:nvPr/>
        </p:nvSpPr>
        <p:spPr>
          <a:xfrm>
            <a:off x="642910" y="2214554"/>
            <a:ext cx="2857520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Dekompozycja funkcjonalna</a:t>
            </a:r>
            <a:endParaRPr lang="pl-PL" dirty="0"/>
          </a:p>
        </p:txBody>
      </p:sp>
      <p:sp>
        <p:nvSpPr>
          <p:cNvPr id="12" name="Prostokąt zaokrąglony 11"/>
          <p:cNvSpPr/>
          <p:nvPr/>
        </p:nvSpPr>
        <p:spPr>
          <a:xfrm>
            <a:off x="642910" y="2786058"/>
            <a:ext cx="2857520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Zbieranie danych</a:t>
            </a:r>
            <a:endParaRPr lang="pl-PL" dirty="0"/>
          </a:p>
        </p:txBody>
      </p:sp>
      <p:sp>
        <p:nvSpPr>
          <p:cNvPr id="13" name="Prostokąt zaokrąglony 12"/>
          <p:cNvSpPr/>
          <p:nvPr/>
        </p:nvSpPr>
        <p:spPr>
          <a:xfrm>
            <a:off x="642910" y="3357562"/>
            <a:ext cx="2857520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Analiza jakościowa wad</a:t>
            </a:r>
            <a:endParaRPr lang="pl-PL" dirty="0"/>
          </a:p>
        </p:txBody>
      </p:sp>
      <p:sp>
        <p:nvSpPr>
          <p:cNvPr id="14" name="Prostokąt zaokrąglony 13"/>
          <p:cNvSpPr/>
          <p:nvPr/>
        </p:nvSpPr>
        <p:spPr>
          <a:xfrm>
            <a:off x="642910" y="3929066"/>
            <a:ext cx="2857520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Analiza ilościowa wad</a:t>
            </a:r>
            <a:endParaRPr lang="pl-PL" dirty="0"/>
          </a:p>
        </p:txBody>
      </p:sp>
      <p:sp>
        <p:nvSpPr>
          <p:cNvPr id="15" name="Schemat blokowy: decyzja 14"/>
          <p:cNvSpPr/>
          <p:nvPr/>
        </p:nvSpPr>
        <p:spPr>
          <a:xfrm>
            <a:off x="642910" y="4500570"/>
            <a:ext cx="2857520" cy="114300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l-PL" sz="1400" dirty="0" smtClean="0"/>
              <a:t>Liczba priorytetowa R wyższa od przyjętego poziomu</a:t>
            </a:r>
            <a:endParaRPr lang="pl-PL" sz="1400" dirty="0"/>
          </a:p>
        </p:txBody>
      </p:sp>
      <p:sp>
        <p:nvSpPr>
          <p:cNvPr id="16" name="Prostokąt zaokrąglony 15"/>
          <p:cNvSpPr/>
          <p:nvPr/>
        </p:nvSpPr>
        <p:spPr>
          <a:xfrm>
            <a:off x="642910" y="6072206"/>
            <a:ext cx="2857520" cy="7143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Aktualny stan zadowalający – brak działań zaradczych</a:t>
            </a:r>
            <a:endParaRPr lang="pl-PL" dirty="0"/>
          </a:p>
        </p:txBody>
      </p:sp>
      <p:sp>
        <p:nvSpPr>
          <p:cNvPr id="18" name="Prostokąt zaokrąglony 17"/>
          <p:cNvSpPr/>
          <p:nvPr/>
        </p:nvSpPr>
        <p:spPr>
          <a:xfrm>
            <a:off x="6143636" y="500042"/>
            <a:ext cx="2857520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Plan działań zaradczych</a:t>
            </a:r>
            <a:endParaRPr lang="pl-PL" dirty="0"/>
          </a:p>
        </p:txBody>
      </p:sp>
      <p:sp>
        <p:nvSpPr>
          <p:cNvPr id="19" name="Prostokąt zaokrąglony 18"/>
          <p:cNvSpPr/>
          <p:nvPr/>
        </p:nvSpPr>
        <p:spPr>
          <a:xfrm>
            <a:off x="6143636" y="1071546"/>
            <a:ext cx="2857520" cy="8572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Analiza ilościowa – ponowne szacowanie czynników ryzyka</a:t>
            </a:r>
            <a:endParaRPr lang="pl-PL" dirty="0"/>
          </a:p>
        </p:txBody>
      </p:sp>
      <p:sp>
        <p:nvSpPr>
          <p:cNvPr id="20" name="Schemat blokowy: decyzja 19"/>
          <p:cNvSpPr/>
          <p:nvPr/>
        </p:nvSpPr>
        <p:spPr>
          <a:xfrm>
            <a:off x="6143636" y="2143116"/>
            <a:ext cx="2857520" cy="114300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l-PL" sz="1400" dirty="0" smtClean="0"/>
              <a:t>Liczba priorytetowa R mniejsza od przyjętego poziomu</a:t>
            </a:r>
            <a:endParaRPr lang="pl-PL" sz="1400" dirty="0"/>
          </a:p>
        </p:txBody>
      </p:sp>
      <p:sp>
        <p:nvSpPr>
          <p:cNvPr id="21" name="Prostokąt zaokrąglony 20"/>
          <p:cNvSpPr/>
          <p:nvPr/>
        </p:nvSpPr>
        <p:spPr>
          <a:xfrm>
            <a:off x="6143636" y="3500438"/>
            <a:ext cx="2857520" cy="5715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Wdrożenie działań zaradczych</a:t>
            </a:r>
            <a:endParaRPr lang="pl-PL" dirty="0"/>
          </a:p>
        </p:txBody>
      </p:sp>
      <p:sp>
        <p:nvSpPr>
          <p:cNvPr id="22" name="Prostokąt zaokrąglony 21"/>
          <p:cNvSpPr/>
          <p:nvPr/>
        </p:nvSpPr>
        <p:spPr>
          <a:xfrm>
            <a:off x="6143636" y="4286256"/>
            <a:ext cx="2857520" cy="5715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Nadzór nad działaniami zaradczymi</a:t>
            </a:r>
            <a:endParaRPr lang="pl-PL" dirty="0"/>
          </a:p>
        </p:txBody>
      </p:sp>
      <p:sp>
        <p:nvSpPr>
          <p:cNvPr id="23" name="Schemat blokowy: decyzja 22"/>
          <p:cNvSpPr/>
          <p:nvPr/>
        </p:nvSpPr>
        <p:spPr>
          <a:xfrm>
            <a:off x="6143636" y="5072074"/>
            <a:ext cx="2857520" cy="114300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l-PL" sz="1400" dirty="0" smtClean="0"/>
              <a:t>Wyniki zgodne z założeniami</a:t>
            </a:r>
            <a:endParaRPr lang="pl-PL" sz="1400" dirty="0"/>
          </a:p>
        </p:txBody>
      </p:sp>
      <p:sp>
        <p:nvSpPr>
          <p:cNvPr id="24" name="Prostokąt zaokrąglony 23"/>
          <p:cNvSpPr/>
          <p:nvPr/>
        </p:nvSpPr>
        <p:spPr>
          <a:xfrm>
            <a:off x="6143636" y="6429396"/>
            <a:ext cx="2857520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Zakończenie analizy FMEA</a:t>
            </a:r>
            <a:endParaRPr lang="pl-PL" dirty="0"/>
          </a:p>
        </p:txBody>
      </p:sp>
      <p:cxnSp>
        <p:nvCxnSpPr>
          <p:cNvPr id="26" name="Łącznik prosty ze strzałką 25"/>
          <p:cNvCxnSpPr>
            <a:stCxn id="8" idx="2"/>
            <a:endCxn id="9" idx="0"/>
          </p:cNvCxnSpPr>
          <p:nvPr/>
        </p:nvCxnSpPr>
        <p:spPr>
          <a:xfrm rot="5400000">
            <a:off x="1964513" y="96438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ze strzałką 26"/>
          <p:cNvCxnSpPr/>
          <p:nvPr/>
        </p:nvCxnSpPr>
        <p:spPr>
          <a:xfrm rot="5400000">
            <a:off x="1963719" y="153509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ze strzałką 27"/>
          <p:cNvCxnSpPr/>
          <p:nvPr/>
        </p:nvCxnSpPr>
        <p:spPr>
          <a:xfrm rot="5400000">
            <a:off x="1965307" y="210660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ze strzałką 28"/>
          <p:cNvCxnSpPr/>
          <p:nvPr/>
        </p:nvCxnSpPr>
        <p:spPr>
          <a:xfrm rot="5400000">
            <a:off x="1965307" y="2678107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prosty ze strzałką 29"/>
          <p:cNvCxnSpPr/>
          <p:nvPr/>
        </p:nvCxnSpPr>
        <p:spPr>
          <a:xfrm rot="5400000">
            <a:off x="1965307" y="324961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Łącznik prosty ze strzałką 30"/>
          <p:cNvCxnSpPr/>
          <p:nvPr/>
        </p:nvCxnSpPr>
        <p:spPr>
          <a:xfrm rot="5400000">
            <a:off x="1965307" y="3821115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ze strzałką 31"/>
          <p:cNvCxnSpPr/>
          <p:nvPr/>
        </p:nvCxnSpPr>
        <p:spPr>
          <a:xfrm rot="5400000">
            <a:off x="1965307" y="439261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ze strzałką 32"/>
          <p:cNvCxnSpPr>
            <a:stCxn id="15" idx="2"/>
            <a:endCxn id="16" idx="0"/>
          </p:cNvCxnSpPr>
          <p:nvPr/>
        </p:nvCxnSpPr>
        <p:spPr>
          <a:xfrm rot="5400000">
            <a:off x="1857356" y="585789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prosty ze strzałką 33"/>
          <p:cNvCxnSpPr/>
          <p:nvPr/>
        </p:nvCxnSpPr>
        <p:spPr>
          <a:xfrm rot="5400000">
            <a:off x="7394595" y="963595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ze strzałką 34"/>
          <p:cNvCxnSpPr/>
          <p:nvPr/>
        </p:nvCxnSpPr>
        <p:spPr>
          <a:xfrm rot="5400000">
            <a:off x="7466033" y="2035165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Łącznik prosty ze strzałką 35"/>
          <p:cNvCxnSpPr/>
          <p:nvPr/>
        </p:nvCxnSpPr>
        <p:spPr>
          <a:xfrm rot="5400000">
            <a:off x="7466033" y="3392487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y ze strzałką 36"/>
          <p:cNvCxnSpPr/>
          <p:nvPr/>
        </p:nvCxnSpPr>
        <p:spPr>
          <a:xfrm rot="5400000">
            <a:off x="7466033" y="4178305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Łącznik prosty ze strzałką 37"/>
          <p:cNvCxnSpPr/>
          <p:nvPr/>
        </p:nvCxnSpPr>
        <p:spPr>
          <a:xfrm rot="5400000">
            <a:off x="7466033" y="496412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ze strzałką 38"/>
          <p:cNvCxnSpPr/>
          <p:nvPr/>
        </p:nvCxnSpPr>
        <p:spPr>
          <a:xfrm rot="5400000">
            <a:off x="7466033" y="6321445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Łącznik łamany 44"/>
          <p:cNvCxnSpPr>
            <a:stCxn id="15" idx="3"/>
            <a:endCxn id="18" idx="1"/>
          </p:cNvCxnSpPr>
          <p:nvPr/>
        </p:nvCxnSpPr>
        <p:spPr>
          <a:xfrm flipV="1">
            <a:off x="3500430" y="678637"/>
            <a:ext cx="2643206" cy="43934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Łącznik prosty 46"/>
          <p:cNvCxnSpPr>
            <a:stCxn id="20" idx="1"/>
          </p:cNvCxnSpPr>
          <p:nvPr/>
        </p:nvCxnSpPr>
        <p:spPr>
          <a:xfrm rot="10800000">
            <a:off x="4786314" y="2714620"/>
            <a:ext cx="13573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Łącznik łamany 48"/>
          <p:cNvCxnSpPr>
            <a:stCxn id="23" idx="1"/>
          </p:cNvCxnSpPr>
          <p:nvPr/>
        </p:nvCxnSpPr>
        <p:spPr>
          <a:xfrm rot="10800000">
            <a:off x="4786314" y="4929198"/>
            <a:ext cx="1357322" cy="7143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pole tekstowe 50"/>
          <p:cNvSpPr txBox="1"/>
          <p:nvPr/>
        </p:nvSpPr>
        <p:spPr>
          <a:xfrm>
            <a:off x="3786182" y="4714884"/>
            <a:ext cx="500066" cy="285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TAK</a:t>
            </a:r>
            <a:endParaRPr lang="pl-PL" sz="1200" dirty="0"/>
          </a:p>
        </p:txBody>
      </p:sp>
      <p:sp>
        <p:nvSpPr>
          <p:cNvPr id="52" name="pole tekstowe 51"/>
          <p:cNvSpPr txBox="1"/>
          <p:nvPr/>
        </p:nvSpPr>
        <p:spPr>
          <a:xfrm>
            <a:off x="7643834" y="3214686"/>
            <a:ext cx="500066" cy="285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TAK</a:t>
            </a:r>
            <a:endParaRPr lang="pl-PL" sz="1200" dirty="0"/>
          </a:p>
        </p:txBody>
      </p:sp>
      <p:sp>
        <p:nvSpPr>
          <p:cNvPr id="53" name="pole tekstowe 52"/>
          <p:cNvSpPr txBox="1"/>
          <p:nvPr/>
        </p:nvSpPr>
        <p:spPr>
          <a:xfrm>
            <a:off x="7643834" y="6143644"/>
            <a:ext cx="500066" cy="285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TAK</a:t>
            </a:r>
            <a:endParaRPr lang="pl-PL" sz="1200" dirty="0"/>
          </a:p>
        </p:txBody>
      </p:sp>
      <p:sp>
        <p:nvSpPr>
          <p:cNvPr id="54" name="pole tekstowe 53"/>
          <p:cNvSpPr txBox="1"/>
          <p:nvPr/>
        </p:nvSpPr>
        <p:spPr>
          <a:xfrm>
            <a:off x="2214546" y="5572140"/>
            <a:ext cx="500066" cy="285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NIE</a:t>
            </a:r>
            <a:endParaRPr lang="pl-PL" sz="1200" dirty="0"/>
          </a:p>
        </p:txBody>
      </p:sp>
      <p:sp>
        <p:nvSpPr>
          <p:cNvPr id="56" name="pole tekstowe 55"/>
          <p:cNvSpPr txBox="1"/>
          <p:nvPr/>
        </p:nvSpPr>
        <p:spPr>
          <a:xfrm>
            <a:off x="5000628" y="4572008"/>
            <a:ext cx="500066" cy="285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NIE</a:t>
            </a:r>
            <a:endParaRPr lang="pl-PL" sz="1200" dirty="0"/>
          </a:p>
        </p:txBody>
      </p:sp>
      <p:sp>
        <p:nvSpPr>
          <p:cNvPr id="57" name="pole tekstowe 56"/>
          <p:cNvSpPr txBox="1"/>
          <p:nvPr/>
        </p:nvSpPr>
        <p:spPr>
          <a:xfrm>
            <a:off x="4929190" y="2357430"/>
            <a:ext cx="500066" cy="285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smtClean="0"/>
              <a:t>NIE</a:t>
            </a:r>
            <a:endParaRPr lang="pl-PL" sz="1200" dirty="0"/>
          </a:p>
        </p:txBody>
      </p:sp>
      <p:cxnSp>
        <p:nvCxnSpPr>
          <p:cNvPr id="59" name="Łącznik prosty ze strzałką 58"/>
          <p:cNvCxnSpPr/>
          <p:nvPr/>
        </p:nvCxnSpPr>
        <p:spPr>
          <a:xfrm>
            <a:off x="3500430" y="6572272"/>
            <a:ext cx="2643206" cy="35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-24"/>
            <a:ext cx="7229468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>
                <a:latin typeface="Tahoma" pitchFamily="34" charset="0"/>
                <a:cs typeface="Tahoma" pitchFamily="34" charset="0"/>
              </a:rPr>
              <a:t>FMEA metodyka przeprowadzania analizy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Ocena ryzyka</a:t>
            </a:r>
          </a:p>
          <a:p>
            <a:pPr>
              <a:buNone/>
            </a:pPr>
            <a:r>
              <a:rPr lang="pl-PL" dirty="0" smtClean="0"/>
              <a:t>	Wszystkie możliwe wady są oceniane w skali 1-10 z punktu widzenia:</a:t>
            </a:r>
          </a:p>
          <a:p>
            <a:pPr marL="971550" lvl="1" indent="-514350"/>
            <a:r>
              <a:rPr lang="pl-PL" b="1" i="1" dirty="0" smtClean="0"/>
              <a:t>Prawdopodobieństwa wystąpienia (LPW)</a:t>
            </a:r>
          </a:p>
          <a:p>
            <a:pPr marL="971550" lvl="1" indent="-514350"/>
            <a:r>
              <a:rPr lang="pl-PL" b="1" i="1" dirty="0" smtClean="0"/>
              <a:t>Znaczenia, tzn. oddziaływania na klienta (LPZ)</a:t>
            </a:r>
          </a:p>
          <a:p>
            <a:pPr marL="971550" lvl="1" indent="-514350"/>
            <a:r>
              <a:rPr lang="pl-PL" b="1" i="1" dirty="0" smtClean="0"/>
              <a:t>Prawdopodobieństwa wykrycia (LPO)</a:t>
            </a:r>
            <a:endParaRPr lang="pl-PL" b="1" i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-24"/>
            <a:ext cx="7229468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>
                <a:latin typeface="Tahoma" pitchFamily="34" charset="0"/>
                <a:cs typeface="Tahoma" pitchFamily="34" charset="0"/>
              </a:rPr>
              <a:t>FMEA metodyka przeprowadzania analizy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b="1" i="1" dirty="0" smtClean="0"/>
              <a:t>Liczba priorytetowa ryzyka (LPR)</a:t>
            </a:r>
          </a:p>
          <a:p>
            <a:pPr>
              <a:buNone/>
            </a:pPr>
            <a:endParaRPr lang="pl-PL" dirty="0" smtClean="0"/>
          </a:p>
          <a:p>
            <a:pPr algn="ctr">
              <a:buNone/>
            </a:pPr>
            <a:r>
              <a:rPr lang="pl-PL" sz="4000" b="1" i="1" dirty="0" smtClean="0"/>
              <a:t>LPR = LPW</a:t>
            </a:r>
            <a:r>
              <a:rPr lang="pl-PL" sz="4800" b="1" i="1" dirty="0" smtClean="0"/>
              <a:t> · </a:t>
            </a:r>
            <a:r>
              <a:rPr lang="pl-PL" sz="4000" b="1" i="1" dirty="0" smtClean="0"/>
              <a:t>LPZ </a:t>
            </a:r>
            <a:r>
              <a:rPr lang="pl-PL" sz="4800" b="1" i="1" dirty="0" smtClean="0"/>
              <a:t>·</a:t>
            </a:r>
            <a:r>
              <a:rPr lang="pl-PL" sz="4000" b="1" i="1" dirty="0" smtClean="0"/>
              <a:t> LPO</a:t>
            </a:r>
            <a:endParaRPr lang="pl-PL" sz="4000" b="1" i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-24"/>
            <a:ext cx="7229468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>
                <a:latin typeface="Tahoma" pitchFamily="34" charset="0"/>
                <a:cs typeface="Tahoma" pitchFamily="34" charset="0"/>
              </a:rPr>
              <a:t>FMEA metodyka przeprowadzania analizy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pPr marL="342900" lvl="1" indent="-342900">
              <a:buNone/>
            </a:pPr>
            <a:r>
              <a:rPr lang="pl-PL" b="1" i="1" dirty="0" smtClean="0"/>
              <a:t>Działania zaradcze </a:t>
            </a:r>
            <a:r>
              <a:rPr lang="pl-PL" dirty="0" smtClean="0"/>
              <a:t>powinny prowadzić do:</a:t>
            </a:r>
          </a:p>
          <a:p>
            <a:pPr marL="514350" lvl="1" indent="-514350"/>
            <a:r>
              <a:rPr lang="pl-PL" dirty="0" smtClean="0"/>
              <a:t>Redukcji prawdopodobieństwa wystąpienia wady (co jest możliwe przez zmiany konstrukcji lub procesów);</a:t>
            </a:r>
          </a:p>
          <a:p>
            <a:pPr marL="514350" lvl="1" indent="-514350"/>
            <a:r>
              <a:rPr lang="pl-PL" dirty="0" smtClean="0"/>
              <a:t>Redukcji ważności wady (możliwe to jest głownie poprzez zmiany konstrukcyjne);</a:t>
            </a:r>
          </a:p>
          <a:p>
            <a:pPr marL="514350" lvl="1" indent="-514350"/>
            <a:r>
              <a:rPr lang="pl-PL" dirty="0" smtClean="0"/>
              <a:t>Podwyższenia prawdopodobieństwa wykrycia wady (możliwe to jest przez zmiany konstrukcji i procesów, jak również przez zastosowanie lepszych środków badawczych i kontrolnych).</a:t>
            </a:r>
          </a:p>
          <a:p>
            <a:pPr marL="342900" lvl="1" indent="-342900">
              <a:buNone/>
            </a:pPr>
            <a:endParaRPr lang="pl-PL" b="1" i="1" dirty="0" smtClean="0"/>
          </a:p>
          <a:p>
            <a:pPr marL="342900" lvl="1" indent="-342900">
              <a:buNone/>
            </a:pPr>
            <a:endParaRPr lang="pl-PL" b="1" i="1" dirty="0" smtClean="0"/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-24"/>
            <a:ext cx="7229468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>
                <a:latin typeface="Tahoma" pitchFamily="34" charset="0"/>
                <a:cs typeface="Tahoma" pitchFamily="34" charset="0"/>
              </a:rPr>
              <a:t>FMEA -korzyści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357850"/>
          </a:xfrm>
        </p:spPr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pl-PL" dirty="0" smtClean="0"/>
              <a:t>Korzyści wynikające ze stosowania analizy FMEA:</a:t>
            </a:r>
          </a:p>
          <a:p>
            <a:pPr marL="514350" indent="-514350" algn="just">
              <a:buFont typeface="Wingdings" pitchFamily="2" charset="2"/>
              <a:buChar char="§"/>
            </a:pPr>
            <a:r>
              <a:rPr lang="pl-PL" dirty="0" smtClean="0"/>
              <a:t>Poprawa niezawodności wyrobu i wzrost zadowolenia klientów, obniżenie kosztów gwarancyjnych, wzrost wiarygodności u klientów.</a:t>
            </a:r>
          </a:p>
          <a:p>
            <a:pPr marL="514350" indent="-514350" algn="just">
              <a:buFont typeface="Wingdings" pitchFamily="2" charset="2"/>
              <a:buChar char="§"/>
            </a:pPr>
            <a:r>
              <a:rPr lang="pl-PL" dirty="0" smtClean="0"/>
              <a:t>Bardziej skuteczne opanowanie procesów produkcyjnych, co pozwala na unikniecie błędów mniejszym nakładem, jeszcze przed wystąpieniem kosztownych szkód.</a:t>
            </a:r>
          </a:p>
          <a:p>
            <a:pPr marL="514350" indent="-514350" algn="just">
              <a:buFont typeface="Wingdings" pitchFamily="2" charset="2"/>
              <a:buChar char="§"/>
            </a:pPr>
            <a:r>
              <a:rPr lang="pl-PL" dirty="0" smtClean="0"/>
              <a:t>Wzrost motywacji pracowników do wspólnego działania nad jakością i współodpowiedzialność za wyroby;</a:t>
            </a:r>
          </a:p>
          <a:p>
            <a:pPr marL="514350" indent="-514350" algn="just">
              <a:buFont typeface="Wingdings" pitchFamily="2" charset="2"/>
              <a:buChar char="§"/>
            </a:pPr>
            <a:r>
              <a:rPr lang="pl-PL" dirty="0" smtClean="0"/>
              <a:t>Dostarcza argumentów odciążających w przypadku odpowiedzialności za wyrobów, tzn. jest dowodem na zapewnienie właściwej organizacji przy produkcji wyrobów oraz zapewnienie dobrego poziomu wyrobów;</a:t>
            </a:r>
          </a:p>
          <a:p>
            <a:pPr marL="514350" indent="-514350" algn="just">
              <a:buFont typeface="Wingdings" pitchFamily="2" charset="2"/>
              <a:buChar char="§"/>
            </a:pPr>
            <a:r>
              <a:rPr lang="pl-PL" dirty="0" smtClean="0"/>
              <a:t>Umożliwia obniżenie kosztów jakości przez zastosowanie analizy wyrobu na wczesnych etapach tworzenia wyrobu;</a:t>
            </a:r>
          </a:p>
          <a:p>
            <a:pPr marL="514350" indent="-514350" algn="just">
              <a:buFont typeface="Wingdings" pitchFamily="2" charset="2"/>
              <a:buChar char="§"/>
            </a:pPr>
            <a:r>
              <a:rPr lang="pl-PL" dirty="0" smtClean="0"/>
              <a:t>Uzmysławia pracownikom skutki błędów przed ich realnym wystąpieniem.</a:t>
            </a:r>
          </a:p>
          <a:p>
            <a:pPr marL="514350" indent="-514350" algn="just"/>
            <a:endParaRPr lang="pl-PL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-24"/>
            <a:ext cx="7229468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>
                <a:latin typeface="Tahoma" pitchFamily="34" charset="0"/>
                <a:cs typeface="Tahoma" pitchFamily="34" charset="0"/>
              </a:rPr>
              <a:t>FMEA metodyka przeprowadzania analizy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214282" y="1071546"/>
          <a:ext cx="8786873" cy="5632070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357190"/>
                <a:gridCol w="1143008"/>
                <a:gridCol w="1299007"/>
                <a:gridCol w="1487075"/>
                <a:gridCol w="1384628"/>
                <a:gridCol w="344840"/>
                <a:gridCol w="416681"/>
                <a:gridCol w="419947"/>
                <a:gridCol w="649186"/>
                <a:gridCol w="1285311"/>
              </a:tblGrid>
              <a:tr h="530252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 dirty="0" smtClean="0">
                          <a:latin typeface="Tahoma" pitchFamily="34" charset="0"/>
                        </a:rPr>
                        <a:t>LP.</a:t>
                      </a:r>
                      <a:endParaRPr lang="pl-PL" sz="1200" kern="0" baseline="0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18124" marR="18124" marT="0" marB="0" anchor="ctr" anchorCtr="1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 dirty="0">
                          <a:latin typeface="Tahoma" pitchFamily="34" charset="0"/>
                        </a:rPr>
                        <a:t>Element</a:t>
                      </a:r>
                      <a:endParaRPr lang="pl-PL" sz="1200" kern="0" baseline="0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18124" marR="18124" marT="0" marB="0" anchor="ctr" anchorCtr="1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 dirty="0">
                          <a:latin typeface="Tahoma" pitchFamily="34" charset="0"/>
                        </a:rPr>
                        <a:t>Wada</a:t>
                      </a:r>
                      <a:endParaRPr lang="pl-PL" sz="1200" kern="0" baseline="0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18124" marR="18124" marT="0" marB="0" anchor="ctr" anchorCtr="1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>
                          <a:latin typeface="Tahoma" pitchFamily="34" charset="0"/>
                        </a:rPr>
                        <a:t>Skutek</a:t>
                      </a:r>
                      <a:endParaRPr lang="pl-PL" sz="1200" kern="0" baseline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18124" marR="18124" marT="0" marB="0" anchor="ctr" anchorCtr="1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>
                          <a:latin typeface="Tahoma" pitchFamily="34" charset="0"/>
                        </a:rPr>
                        <a:t>Przyczyna</a:t>
                      </a:r>
                      <a:endParaRPr lang="pl-PL" sz="1200" kern="0" baseline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18124" marR="18124" marT="0" marB="0" anchor="ctr" anchorCtr="1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>
                          <a:latin typeface="Tahoma" pitchFamily="34" charset="0"/>
                        </a:rPr>
                        <a:t>R</a:t>
                      </a:r>
                      <a:endParaRPr lang="pl-PL" sz="1200" kern="0" baseline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18124" marR="18124" marT="0" marB="0" anchor="ctr" anchorCtr="1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>
                          <a:latin typeface="Tahoma" pitchFamily="34" charset="0"/>
                        </a:rPr>
                        <a:t>Z</a:t>
                      </a:r>
                      <a:endParaRPr lang="pl-PL" sz="1200" kern="0" baseline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18124" marR="18124" marT="0" marB="0" anchor="ctr" anchorCtr="1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 dirty="0">
                          <a:latin typeface="Tahoma" pitchFamily="34" charset="0"/>
                        </a:rPr>
                        <a:t>W</a:t>
                      </a:r>
                      <a:endParaRPr lang="pl-PL" sz="1200" kern="0" baseline="0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18124" marR="18124" marT="0" marB="0" anchor="ctr" anchorCtr="1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>
                          <a:latin typeface="Tahoma" pitchFamily="34" charset="0"/>
                        </a:rPr>
                        <a:t>RZW</a:t>
                      </a:r>
                      <a:endParaRPr lang="pl-PL" sz="1200" kern="0" baseline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18124" marR="18124" marT="0" marB="0" anchor="ctr" anchorCtr="1"/>
                </a:tc>
                <a:tc>
                  <a:txBody>
                    <a:bodyPr/>
                    <a:lstStyle/>
                    <a:p>
                      <a:pPr marL="0" marR="210185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>
                          <a:latin typeface="Tahoma" pitchFamily="34" charset="0"/>
                        </a:rPr>
                        <a:t>Działania naprawcze</a:t>
                      </a:r>
                      <a:endParaRPr lang="pl-PL" sz="1200" kern="0" baseline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18124" marR="18124" marT="0" marB="0" anchor="ctr" anchorCtr="1"/>
                </a:tc>
              </a:tr>
              <a:tr h="68702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 dirty="0" smtClean="0">
                          <a:latin typeface="Tahoma" pitchFamily="34" charset="0"/>
                        </a:rPr>
                        <a:t>1</a:t>
                      </a:r>
                      <a:endParaRPr lang="pl-PL" sz="1200" kern="0" baseline="0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18124" marR="18124" marT="0" marB="0" anchor="ctr" anchorCtr="1"/>
                </a:tc>
                <a:tc>
                  <a:txBody>
                    <a:bodyPr/>
                    <a:lstStyle/>
                    <a:p>
                      <a:pPr marL="0" marR="27432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 dirty="0">
                          <a:latin typeface="Tahoma" pitchFamily="34" charset="0"/>
                        </a:rPr>
                        <a:t>jednostka systemowa</a:t>
                      </a:r>
                      <a:endParaRPr lang="pl-PL" sz="1200" kern="0" baseline="0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 dirty="0">
                          <a:latin typeface="Tahoma" pitchFamily="34" charset="0"/>
                        </a:rPr>
                        <a:t>system nie ładuje się</a:t>
                      </a:r>
                      <a:endParaRPr lang="pl-PL" sz="1200" kern="0" baseline="0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 dirty="0">
                          <a:latin typeface="Tahoma" pitchFamily="34" charset="0"/>
                        </a:rPr>
                        <a:t>komputer nie działa</a:t>
                      </a:r>
                      <a:endParaRPr lang="pl-PL" sz="1200" kern="0" baseline="0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 dirty="0">
                          <a:latin typeface="Tahoma" pitchFamily="34" charset="0"/>
                        </a:rPr>
                        <a:t>niewłaściwy</a:t>
                      </a:r>
                    </a:p>
                    <a:p>
                      <a:pPr marL="0" marR="19177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 dirty="0">
                          <a:latin typeface="Tahoma" pitchFamily="34" charset="0"/>
                        </a:rPr>
                        <a:t>program systemowy</a:t>
                      </a:r>
                      <a:endParaRPr lang="pl-PL" sz="1200" kern="0" baseline="0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 dirty="0">
                          <a:latin typeface="Tahoma" pitchFamily="34" charset="0"/>
                        </a:rPr>
                        <a:t>3</a:t>
                      </a:r>
                      <a:endParaRPr lang="pl-PL" sz="1200" kern="0" baseline="0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>
                          <a:latin typeface="Tahoma" pitchFamily="34" charset="0"/>
                        </a:rPr>
                        <a:t>10</a:t>
                      </a:r>
                      <a:endParaRPr lang="pl-PL" sz="1200" kern="0" baseline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>
                          <a:latin typeface="Tahoma" pitchFamily="34" charset="0"/>
                        </a:rPr>
                        <a:t>9</a:t>
                      </a:r>
                      <a:endParaRPr lang="pl-PL" sz="1200" kern="0" baseline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140335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>
                          <a:latin typeface="Tahoma" pitchFamily="34" charset="0"/>
                        </a:rPr>
                        <a:t>270</a:t>
                      </a:r>
                      <a:endParaRPr lang="pl-PL" sz="1200" kern="0" baseline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277495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 dirty="0">
                          <a:latin typeface="Tahoma" pitchFamily="34" charset="0"/>
                        </a:rPr>
                        <a:t>wymiana programu</a:t>
                      </a:r>
                      <a:endParaRPr lang="pl-PL" sz="1200" kern="0" baseline="0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/>
                </a:tc>
              </a:tr>
              <a:tr h="57415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 dirty="0" smtClean="0">
                          <a:latin typeface="Tahoma" pitchFamily="34" charset="0"/>
                        </a:rPr>
                        <a:t>2</a:t>
                      </a:r>
                      <a:endParaRPr lang="pl-PL" sz="1200" kern="0" baseline="0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18124" marR="18124" marT="0" marB="0" anchor="ctr" anchorCtr="1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>
                          <a:latin typeface="Tahoma" pitchFamily="34" charset="0"/>
                        </a:rPr>
                        <a:t>monitor</a:t>
                      </a:r>
                      <a:endParaRPr lang="pl-PL" sz="1200" kern="0" baseline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>
                          <a:latin typeface="Tahoma" pitchFamily="34" charset="0"/>
                        </a:rPr>
                        <a:t>niewłaściwe kolory</a:t>
                      </a:r>
                      <a:endParaRPr lang="pl-PL" sz="1200" kern="0" baseline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201295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 dirty="0">
                          <a:latin typeface="Tahoma" pitchFamily="34" charset="0"/>
                        </a:rPr>
                        <a:t>zielony i czerwony niedostępne</a:t>
                      </a:r>
                      <a:endParaRPr lang="pl-PL" sz="1200" kern="0" baseline="0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2159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 dirty="0">
                          <a:latin typeface="Tahoma" pitchFamily="34" charset="0"/>
                        </a:rPr>
                        <a:t>niewłaściwa karta grafiki</a:t>
                      </a:r>
                      <a:endParaRPr lang="pl-PL" sz="1200" kern="0" baseline="0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>
                          <a:latin typeface="Tahoma" pitchFamily="34" charset="0"/>
                        </a:rPr>
                        <a:t>2</a:t>
                      </a:r>
                      <a:endParaRPr lang="pl-PL" sz="1200" kern="0" baseline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>
                          <a:latin typeface="Tahoma" pitchFamily="34" charset="0"/>
                        </a:rPr>
                        <a:t>3</a:t>
                      </a:r>
                      <a:endParaRPr lang="pl-PL" sz="1200" kern="0" baseline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 dirty="0">
                          <a:latin typeface="Tahoma" pitchFamily="34" charset="0"/>
                        </a:rPr>
                        <a:t>2</a:t>
                      </a:r>
                      <a:endParaRPr lang="pl-PL" sz="1200" kern="0" baseline="0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17653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>
                          <a:latin typeface="Tahoma" pitchFamily="34" charset="0"/>
                        </a:rPr>
                        <a:t>12</a:t>
                      </a:r>
                      <a:endParaRPr lang="pl-PL" sz="1200" kern="0" baseline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33655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>
                          <a:latin typeface="Tahoma" pitchFamily="34" charset="0"/>
                        </a:rPr>
                        <a:t>sprawdzenie karty i wymiana</a:t>
                      </a:r>
                      <a:endParaRPr lang="pl-PL" sz="1200" kern="0" baseline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/>
                </a:tc>
              </a:tr>
              <a:tr h="48873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 dirty="0" smtClean="0">
                          <a:latin typeface="Tahoma" pitchFamily="34" charset="0"/>
                        </a:rPr>
                        <a:t>3</a:t>
                      </a:r>
                      <a:endParaRPr lang="pl-PL" sz="1200" kern="0" baseline="0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18124" marR="18124" marT="0" marB="0" anchor="ctr" anchorCtr="1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>
                          <a:latin typeface="Tahoma" pitchFamily="34" charset="0"/>
                        </a:rPr>
                        <a:t>dysk twardy</a:t>
                      </a:r>
                      <a:endParaRPr lang="pl-PL" sz="1200" kern="0" baseline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6096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>
                          <a:latin typeface="Tahoma" pitchFamily="34" charset="0"/>
                        </a:rPr>
                        <a:t>dysk niemożliwy do odczytania</a:t>
                      </a:r>
                      <a:endParaRPr lang="pl-PL" sz="1200" kern="0" baseline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 dirty="0">
                          <a:latin typeface="Tahoma" pitchFamily="34" charset="0"/>
                        </a:rPr>
                        <a:t>utrata danych</a:t>
                      </a:r>
                      <a:endParaRPr lang="pl-PL" sz="1200" kern="0" baseline="0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155575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 dirty="0">
                          <a:latin typeface="Tahoma" pitchFamily="34" charset="0"/>
                        </a:rPr>
                        <a:t>zła instalacja dysku</a:t>
                      </a:r>
                      <a:endParaRPr lang="pl-PL" sz="1200" kern="0" baseline="0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>
                          <a:latin typeface="Tahoma" pitchFamily="34" charset="0"/>
                        </a:rPr>
                        <a:t>4</a:t>
                      </a:r>
                      <a:endParaRPr lang="pl-PL" sz="1200" kern="0" baseline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>
                          <a:latin typeface="Tahoma" pitchFamily="34" charset="0"/>
                        </a:rPr>
                        <a:t>8</a:t>
                      </a:r>
                      <a:endParaRPr lang="pl-PL" sz="1200" kern="0" baseline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 dirty="0">
                          <a:latin typeface="Tahoma" pitchFamily="34" charset="0"/>
                        </a:rPr>
                        <a:t>10</a:t>
                      </a:r>
                      <a:endParaRPr lang="pl-PL" sz="1200" kern="0" baseline="0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140335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>
                          <a:latin typeface="Tahoma" pitchFamily="34" charset="0"/>
                        </a:rPr>
                        <a:t>320</a:t>
                      </a:r>
                      <a:endParaRPr lang="pl-PL" sz="1200" kern="0" baseline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3175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>
                          <a:latin typeface="Tahoma" pitchFamily="34" charset="0"/>
                        </a:rPr>
                        <a:t>instalacja właściwego napędu</a:t>
                      </a:r>
                      <a:endParaRPr lang="pl-PL" sz="1200" kern="0" baseline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/>
                </a:tc>
              </a:tr>
              <a:tr h="72716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 dirty="0" smtClean="0">
                          <a:latin typeface="Tahoma" pitchFamily="34" charset="0"/>
                        </a:rPr>
                        <a:t>4</a:t>
                      </a:r>
                      <a:endParaRPr lang="pl-PL" sz="1200" kern="0" baseline="0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18124" marR="18124" marT="0" marB="0" anchor="ctr" anchorCtr="1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>
                          <a:latin typeface="Tahoma" pitchFamily="34" charset="0"/>
                        </a:rPr>
                        <a:t>klawiatura</a:t>
                      </a:r>
                      <a:endParaRPr lang="pl-PL" sz="1200" kern="0" baseline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 dirty="0">
                          <a:latin typeface="Tahoma" pitchFamily="34" charset="0"/>
                        </a:rPr>
                        <a:t>blokuje się</a:t>
                      </a:r>
                      <a:endParaRPr lang="pl-PL" sz="1200" kern="0" baseline="0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79375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 dirty="0">
                          <a:latin typeface="Tahoma" pitchFamily="34" charset="0"/>
                        </a:rPr>
                        <a:t>niemożliwe przekazywanie danych</a:t>
                      </a:r>
                      <a:endParaRPr lang="pl-PL" sz="1200" kern="0" baseline="0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19177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 dirty="0">
                          <a:latin typeface="Tahoma" pitchFamily="34" charset="0"/>
                        </a:rPr>
                        <a:t>niewłaściwe podłączenie</a:t>
                      </a:r>
                      <a:endParaRPr lang="pl-PL" sz="1200" kern="0" baseline="0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 dirty="0">
                          <a:latin typeface="Tahoma" pitchFamily="34" charset="0"/>
                        </a:rPr>
                        <a:t>4</a:t>
                      </a:r>
                      <a:endParaRPr lang="pl-PL" sz="1200" kern="0" baseline="0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 dirty="0">
                          <a:latin typeface="Tahoma" pitchFamily="34" charset="0"/>
                        </a:rPr>
                        <a:t>2</a:t>
                      </a:r>
                      <a:endParaRPr lang="pl-PL" sz="1200" kern="0" baseline="0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>
                          <a:latin typeface="Tahoma" pitchFamily="34" charset="0"/>
                        </a:rPr>
                        <a:t>5</a:t>
                      </a:r>
                      <a:endParaRPr lang="pl-PL" sz="1200" kern="0" baseline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17653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 dirty="0">
                          <a:latin typeface="Tahoma" pitchFamily="34" charset="0"/>
                        </a:rPr>
                        <a:t>40</a:t>
                      </a:r>
                      <a:endParaRPr lang="pl-PL" sz="1200" kern="0" baseline="0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>
                          <a:latin typeface="Tahoma" pitchFamily="34" charset="0"/>
                        </a:rPr>
                        <a:t>test klawiatury,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>
                          <a:latin typeface="Tahoma" pitchFamily="34" charset="0"/>
                        </a:rPr>
                        <a:t>sprawdz.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>
                          <a:latin typeface="Tahoma" pitchFamily="34" charset="0"/>
                        </a:rPr>
                        <a:t>połączenia</a:t>
                      </a:r>
                      <a:endParaRPr lang="pl-PL" sz="1200" kern="0" baseline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/>
                </a:tc>
              </a:tr>
              <a:tr h="60930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 dirty="0" smtClean="0">
                          <a:latin typeface="Tahoma" pitchFamily="34" charset="0"/>
                        </a:rPr>
                        <a:t>5</a:t>
                      </a:r>
                      <a:endParaRPr lang="pl-PL" sz="1200" kern="0" baseline="0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18124" marR="18124" marT="0" marB="0" anchor="ctr" anchorCtr="1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>
                          <a:latin typeface="Tahoma" pitchFamily="34" charset="0"/>
                        </a:rPr>
                        <a:t>drukarka</a:t>
                      </a:r>
                      <a:endParaRPr lang="pl-PL" sz="1200" kern="0" baseline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>
                          <a:latin typeface="Tahoma" pitchFamily="34" charset="0"/>
                        </a:rPr>
                        <a:t>błędy wydruku</a:t>
                      </a:r>
                      <a:endParaRPr lang="pl-PL" sz="1200" kern="0" baseline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16129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 dirty="0">
                          <a:latin typeface="Tahoma" pitchFamily="34" charset="0"/>
                        </a:rPr>
                        <a:t>wydruk nie daje się odczytać</a:t>
                      </a:r>
                      <a:endParaRPr lang="pl-PL" sz="1200" kern="0" baseline="0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179705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>
                          <a:latin typeface="Tahoma" pitchFamily="34" charset="0"/>
                        </a:rPr>
                        <a:t>uszkodzenie sterownika</a:t>
                      </a:r>
                      <a:endParaRPr lang="pl-PL" sz="1200" kern="0" baseline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>
                          <a:latin typeface="Tahoma" pitchFamily="34" charset="0"/>
                        </a:rPr>
                        <a:t>6</a:t>
                      </a:r>
                      <a:endParaRPr lang="pl-PL" sz="1200" kern="0" baseline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 dirty="0">
                          <a:latin typeface="Tahoma" pitchFamily="34" charset="0"/>
                        </a:rPr>
                        <a:t>3</a:t>
                      </a:r>
                      <a:endParaRPr lang="pl-PL" sz="1200" kern="0" baseline="0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>
                          <a:latin typeface="Tahoma" pitchFamily="34" charset="0"/>
                        </a:rPr>
                        <a:t>3</a:t>
                      </a:r>
                      <a:endParaRPr lang="pl-PL" sz="1200" kern="0" baseline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17653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 dirty="0">
                          <a:latin typeface="Tahoma" pitchFamily="34" charset="0"/>
                        </a:rPr>
                        <a:t>54</a:t>
                      </a:r>
                      <a:endParaRPr lang="pl-PL" sz="1200" kern="0" baseline="0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24384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 dirty="0">
                          <a:latin typeface="Tahoma" pitchFamily="34" charset="0"/>
                        </a:rPr>
                        <a:t>wymiana sterownika</a:t>
                      </a:r>
                      <a:endParaRPr lang="pl-PL" sz="1200" kern="0" baseline="0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/>
                </a:tc>
              </a:tr>
              <a:tr h="89502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 dirty="0" smtClean="0">
                          <a:latin typeface="Tahoma" pitchFamily="34" charset="0"/>
                        </a:rPr>
                        <a:t>6</a:t>
                      </a:r>
                      <a:endParaRPr lang="pl-PL" sz="1200" kern="0" baseline="0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18124" marR="18124" marT="0" marB="0" anchor="ctr" anchorCtr="1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>
                          <a:latin typeface="Tahoma" pitchFamily="34" charset="0"/>
                        </a:rPr>
                        <a:t>Napęd dysku</a:t>
                      </a:r>
                      <a:endParaRPr lang="pl-PL" sz="1200" kern="0" baseline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>
                          <a:latin typeface="Tahoma" pitchFamily="34" charset="0"/>
                        </a:rPr>
                        <a:t>błędy odczytu</a:t>
                      </a:r>
                      <a:endParaRPr lang="pl-PL" sz="1200" kern="0" baseline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8255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 dirty="0">
                          <a:latin typeface="Tahoma" pitchFamily="34" charset="0"/>
                        </a:rPr>
                        <a:t>nie można przechowywać danych</a:t>
                      </a:r>
                      <a:endParaRPr lang="pl-PL" sz="1200" kern="0" baseline="0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6731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>
                          <a:latin typeface="Tahoma" pitchFamily="34" charset="0"/>
                        </a:rPr>
                        <a:t>brudny dysk lub mechanizm napędowy</a:t>
                      </a:r>
                      <a:endParaRPr lang="pl-PL" sz="1200" kern="0" baseline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>
                          <a:latin typeface="Tahoma" pitchFamily="34" charset="0"/>
                        </a:rPr>
                        <a:t>3</a:t>
                      </a:r>
                      <a:endParaRPr lang="pl-PL" sz="1200" kern="0" baseline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>
                          <a:latin typeface="Tahoma" pitchFamily="34" charset="0"/>
                        </a:rPr>
                        <a:t>5</a:t>
                      </a:r>
                      <a:endParaRPr lang="pl-PL" sz="1200" kern="0" baseline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>
                          <a:latin typeface="Tahoma" pitchFamily="34" charset="0"/>
                        </a:rPr>
                        <a:t>2</a:t>
                      </a:r>
                      <a:endParaRPr lang="pl-PL" sz="1200" kern="0" baseline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17653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 dirty="0">
                          <a:latin typeface="Tahoma" pitchFamily="34" charset="0"/>
                        </a:rPr>
                        <a:t>30</a:t>
                      </a:r>
                      <a:endParaRPr lang="pl-PL" sz="1200" kern="0" baseline="0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88265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 dirty="0">
                          <a:latin typeface="Tahoma" pitchFamily="34" charset="0"/>
                        </a:rPr>
                        <a:t>czyszczenie mechanizmu lub wymiana dysku</a:t>
                      </a:r>
                      <a:endParaRPr lang="pl-PL" sz="1200" kern="0" baseline="0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/>
                </a:tc>
              </a:tr>
              <a:tr h="106050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 dirty="0" smtClean="0">
                          <a:latin typeface="Tahoma" pitchFamily="34" charset="0"/>
                        </a:rPr>
                        <a:t>7</a:t>
                      </a:r>
                      <a:endParaRPr lang="pl-PL" sz="1200" kern="0" baseline="0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18124" marR="18124" marT="0" marB="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200" kern="0" baseline="0" dirty="0" smtClean="0">
                          <a:latin typeface="Tahoma" pitchFamily="34" charset="0"/>
                        </a:rPr>
                        <a:t>karta rozszerzająca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l-PL" sz="1200" kern="0" baseline="0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57785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>
                          <a:latin typeface="Tahoma" pitchFamily="34" charset="0"/>
                        </a:rPr>
                        <a:t>błąd działania karty rozszerzającej</a:t>
                      </a:r>
                      <a:endParaRPr lang="pl-PL" sz="1200" kern="0" baseline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247015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 dirty="0">
                          <a:latin typeface="Tahoma" pitchFamily="34" charset="0"/>
                        </a:rPr>
                        <a:t>niewykorzystane możliwości karty</a:t>
                      </a:r>
                      <a:endParaRPr lang="pl-PL" sz="1200" kern="0" baseline="0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210185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>
                          <a:latin typeface="Tahoma" pitchFamily="34" charset="0"/>
                        </a:rPr>
                        <a:t>karta źle podłączona</a:t>
                      </a:r>
                      <a:endParaRPr lang="pl-PL" sz="1200" kern="0" baseline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>
                          <a:latin typeface="Tahoma" pitchFamily="34" charset="0"/>
                        </a:rPr>
                        <a:t>7</a:t>
                      </a:r>
                      <a:endParaRPr lang="pl-PL" sz="1200" kern="0" baseline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>
                          <a:latin typeface="Tahoma" pitchFamily="34" charset="0"/>
                        </a:rPr>
                        <a:t>1</a:t>
                      </a:r>
                      <a:endParaRPr lang="pl-PL" sz="1200" kern="0" baseline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>
                          <a:latin typeface="Tahoma" pitchFamily="34" charset="0"/>
                        </a:rPr>
                        <a:t>8</a:t>
                      </a:r>
                      <a:endParaRPr lang="pl-PL" sz="1200" kern="0" baseline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marR="17653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 dirty="0">
                          <a:latin typeface="Tahoma" pitchFamily="34" charset="0"/>
                        </a:rPr>
                        <a:t>56</a:t>
                      </a:r>
                      <a:endParaRPr lang="pl-PL" sz="1200" kern="0" baseline="0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 dirty="0">
                          <a:latin typeface="Tahoma" pitchFamily="34" charset="0"/>
                        </a:rPr>
                        <a:t>testowanie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 dirty="0">
                          <a:latin typeface="Tahoma" pitchFamily="34" charset="0"/>
                        </a:rPr>
                        <a:t>połączeń, właściwe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 dirty="0">
                          <a:latin typeface="Tahoma" pitchFamily="34" charset="0"/>
                        </a:rPr>
                        <a:t>połączenie po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l-PL" sz="1200" kern="0" baseline="0" dirty="0">
                          <a:latin typeface="Tahoma" pitchFamily="34" charset="0"/>
                        </a:rPr>
                        <a:t>teście</a:t>
                      </a:r>
                      <a:endParaRPr lang="pl-PL" sz="1200" kern="0" baseline="0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0" marR="0" marT="0" marB="0" anchor="ctr" anchorCtr="1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-24"/>
            <a:ext cx="7229468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>
                <a:latin typeface="Tahoma" pitchFamily="34" charset="0"/>
                <a:cs typeface="Tahoma" pitchFamily="34" charset="0"/>
              </a:rPr>
              <a:t>Definicja </a:t>
            </a:r>
            <a:r>
              <a:rPr lang="pl-PL" sz="2400" dirty="0" smtClean="0">
                <a:latin typeface="Tahoma" pitchFamily="34" charset="0"/>
                <a:cs typeface="Tahoma" pitchFamily="34" charset="0"/>
              </a:rPr>
              <a:t>FMEA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85720" y="1071546"/>
            <a:ext cx="8258204" cy="5786454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pl-PL" dirty="0" smtClean="0"/>
              <a:t>	</a:t>
            </a:r>
            <a:r>
              <a:rPr lang="pl-PL" sz="4000" dirty="0" smtClean="0"/>
              <a:t> Metoda polega na analitycznym </a:t>
            </a:r>
            <a:r>
              <a:rPr lang="pl-PL" sz="4000" dirty="0" smtClean="0"/>
              <a:t>ustalaniu </a:t>
            </a:r>
            <a:r>
              <a:rPr lang="pl-PL" sz="4000" dirty="0" smtClean="0"/>
              <a:t>związków przyczynowo-skutkowych powstawania potencjalnych wad produktu oraz uwzględnieniu w analizie czynnika krytyczności (ryzyka). Jej celem jest konsekwentne i systematyczne identyfikowanie potencjalnych wad produktu/procesu, a następnie ich eliminowanie lub minimalizowanie ryzyka z nimi związanego.</a:t>
            </a:r>
            <a:endParaRPr lang="pl-PL" sz="3000" dirty="0" smtClean="0">
              <a:latin typeface="Tahoma" pitchFamily="34" charset="0"/>
              <a:cs typeface="Tahoma" pitchFamily="34" charset="0"/>
            </a:endParaRPr>
          </a:p>
          <a:p>
            <a:pPr algn="ctr">
              <a:buNone/>
            </a:pPr>
            <a:endParaRPr lang="pl-PL" sz="3000" dirty="0" smtClean="0">
              <a:latin typeface="Tahoma" pitchFamily="34" charset="0"/>
              <a:cs typeface="Tahoma" pitchFamily="34" charset="0"/>
            </a:endParaRPr>
          </a:p>
          <a:p>
            <a:pPr algn="ctr">
              <a:buNone/>
            </a:pPr>
            <a:r>
              <a:rPr lang="pl-PL" sz="3000" dirty="0" smtClean="0">
                <a:latin typeface="Tahoma" pitchFamily="34" charset="0"/>
                <a:cs typeface="Tahoma" pitchFamily="34" charset="0"/>
              </a:rPr>
              <a:t>	</a:t>
            </a:r>
          </a:p>
          <a:p>
            <a:pPr algn="ctr">
              <a:buNone/>
            </a:pPr>
            <a:endParaRPr lang="pl-PL" sz="3000" dirty="0">
              <a:latin typeface="Tahoma" pitchFamily="34" charset="0"/>
              <a:cs typeface="Tahoma" pitchFamily="34" charset="0"/>
            </a:endParaRPr>
          </a:p>
          <a:p>
            <a:pPr algn="ctr">
              <a:buNone/>
            </a:pPr>
            <a:endParaRPr lang="pl-PL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-24"/>
            <a:ext cx="7229468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>
                <a:latin typeface="Tahoma" pitchFamily="34" charset="0"/>
                <a:cs typeface="Tahoma" pitchFamily="34" charset="0"/>
              </a:rPr>
              <a:t>Definicja </a:t>
            </a:r>
            <a:r>
              <a:rPr lang="pl-PL" sz="2400" dirty="0" smtClean="0">
                <a:latin typeface="Tahoma" pitchFamily="34" charset="0"/>
                <a:cs typeface="Tahoma" pitchFamily="34" charset="0"/>
              </a:rPr>
              <a:t>FMEA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85720" y="1071546"/>
            <a:ext cx="8258204" cy="5786454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pl-PL" dirty="0" smtClean="0"/>
              <a:t>	</a:t>
            </a:r>
            <a:r>
              <a:rPr lang="pl-PL" sz="4000" b="1" i="1" dirty="0" smtClean="0">
                <a:cs typeface="Arial" charset="0"/>
              </a:rPr>
              <a:t>Celem FMEA </a:t>
            </a:r>
            <a:r>
              <a:rPr lang="pl-PL" sz="4000" dirty="0" smtClean="0">
                <a:cs typeface="Arial" charset="0"/>
              </a:rPr>
              <a:t>jest znalezienie </a:t>
            </a:r>
            <a:endParaRPr lang="pl-PL" sz="4000" dirty="0" smtClean="0">
              <a:cs typeface="Arial" charset="0"/>
            </a:endParaRPr>
          </a:p>
          <a:p>
            <a:pPr algn="ctr">
              <a:buNone/>
            </a:pPr>
            <a:r>
              <a:rPr lang="pl-PL" sz="4000" dirty="0" smtClean="0">
                <a:cs typeface="Arial" charset="0"/>
              </a:rPr>
              <a:t>/</a:t>
            </a:r>
            <a:r>
              <a:rPr lang="pl-PL" sz="4000" dirty="0" smtClean="0">
                <a:cs typeface="Times New Roman" pitchFamily="18" charset="0"/>
              </a:rPr>
              <a:t>poprzez </a:t>
            </a:r>
            <a:r>
              <a:rPr lang="pl-PL" sz="4000" dirty="0" smtClean="0">
                <a:cs typeface="Times New Roman" pitchFamily="18" charset="0"/>
              </a:rPr>
              <a:t>wykorzystywanie wiedzy i </a:t>
            </a:r>
            <a:r>
              <a:rPr lang="pl-PL" sz="4000" dirty="0" smtClean="0">
                <a:cs typeface="Times New Roman" pitchFamily="18" charset="0"/>
              </a:rPr>
              <a:t>doświadczeń/ </a:t>
            </a:r>
          </a:p>
          <a:p>
            <a:pPr algn="ctr">
              <a:buNone/>
            </a:pPr>
            <a:r>
              <a:rPr lang="pl-PL" sz="4000" dirty="0" smtClean="0">
                <a:cs typeface="Arial" charset="0"/>
              </a:rPr>
              <a:t>potencjalnych </a:t>
            </a:r>
            <a:r>
              <a:rPr lang="pl-PL" sz="4000" dirty="0" smtClean="0">
                <a:cs typeface="Arial" charset="0"/>
              </a:rPr>
              <a:t>przyczyn i skutków wad (błędów) popełnianych przy projektowaniu i wyeliminowanie ich – najlepiej zanim jeszcze powstanie gotowy wyrób. </a:t>
            </a:r>
          </a:p>
          <a:p>
            <a:pPr algn="ctr">
              <a:buNone/>
            </a:pPr>
            <a:endParaRPr lang="pl-PL" sz="3000" dirty="0" smtClean="0">
              <a:latin typeface="Tahoma" pitchFamily="34" charset="0"/>
              <a:cs typeface="Tahoma" pitchFamily="34" charset="0"/>
            </a:endParaRPr>
          </a:p>
          <a:p>
            <a:pPr algn="ctr">
              <a:buNone/>
            </a:pPr>
            <a:endParaRPr lang="pl-PL" sz="3000" dirty="0" smtClean="0">
              <a:latin typeface="Tahoma" pitchFamily="34" charset="0"/>
              <a:cs typeface="Tahoma" pitchFamily="34" charset="0"/>
            </a:endParaRPr>
          </a:p>
          <a:p>
            <a:pPr algn="ctr">
              <a:buNone/>
            </a:pPr>
            <a:r>
              <a:rPr lang="pl-PL" sz="3000" dirty="0" smtClean="0">
                <a:latin typeface="Tahoma" pitchFamily="34" charset="0"/>
                <a:cs typeface="Tahoma" pitchFamily="34" charset="0"/>
              </a:rPr>
              <a:t>	</a:t>
            </a:r>
          </a:p>
          <a:p>
            <a:pPr algn="ctr">
              <a:buNone/>
            </a:pPr>
            <a:endParaRPr lang="pl-PL" sz="3000" dirty="0">
              <a:latin typeface="Tahoma" pitchFamily="34" charset="0"/>
              <a:cs typeface="Tahoma" pitchFamily="34" charset="0"/>
            </a:endParaRPr>
          </a:p>
          <a:p>
            <a:pPr algn="ctr">
              <a:buNone/>
            </a:pPr>
            <a:endParaRPr lang="pl-PL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-24"/>
            <a:ext cx="7229468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>
                <a:latin typeface="Tahoma" pitchFamily="34" charset="0"/>
                <a:cs typeface="Tahoma" pitchFamily="34" charset="0"/>
              </a:rPr>
              <a:t>Definicja </a:t>
            </a:r>
            <a:r>
              <a:rPr lang="pl-PL" sz="2400" dirty="0" smtClean="0">
                <a:latin typeface="Tahoma" pitchFamily="34" charset="0"/>
                <a:cs typeface="Tahoma" pitchFamily="34" charset="0"/>
              </a:rPr>
              <a:t>FMEA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85720" y="1071546"/>
            <a:ext cx="8258204" cy="5786454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pl-PL" sz="4100" b="1" i="1" dirty="0" smtClean="0"/>
              <a:t>	Dzięki </a:t>
            </a:r>
            <a:r>
              <a:rPr lang="pl-PL" sz="4100" b="1" i="1" dirty="0" smtClean="0"/>
              <a:t>metodzie </a:t>
            </a:r>
            <a:r>
              <a:rPr lang="pl-PL" sz="4100" b="1" i="1" dirty="0" smtClean="0"/>
              <a:t>FMEA:</a:t>
            </a:r>
          </a:p>
          <a:p>
            <a:pPr algn="ctr"/>
            <a:r>
              <a:rPr lang="pl-PL" sz="4000" dirty="0" smtClean="0"/>
              <a:t> </a:t>
            </a:r>
            <a:r>
              <a:rPr lang="pl-PL" sz="4000" dirty="0" smtClean="0"/>
              <a:t>możemy ciągle doskonalić nasz produkt/proces poprzez poddawanie go kolejnym analizą i na podstawie uzyskanych wyników </a:t>
            </a:r>
            <a:endParaRPr lang="pl-PL" sz="4000" dirty="0" smtClean="0"/>
          </a:p>
          <a:p>
            <a:pPr algn="ctr"/>
            <a:r>
              <a:rPr lang="pl-PL" sz="4000" dirty="0" smtClean="0"/>
              <a:t>wprowadzać </a:t>
            </a:r>
            <a:r>
              <a:rPr lang="pl-PL" sz="4000" dirty="0" smtClean="0"/>
              <a:t>nowe poprawki i rozwiązania, skutecznie eliminujące źródła wad oraz dostarczające nam nowe pomysły ulepszające właściwości </a:t>
            </a:r>
            <a:r>
              <a:rPr lang="pl-PL" sz="4000" dirty="0" smtClean="0"/>
              <a:t>wyrobu; </a:t>
            </a:r>
          </a:p>
          <a:p>
            <a:pPr algn="ctr"/>
            <a:r>
              <a:rPr lang="pl-PL" sz="4000" dirty="0" smtClean="0"/>
              <a:t>można </a:t>
            </a:r>
            <a:r>
              <a:rPr lang="pl-PL" sz="4000" dirty="0" smtClean="0"/>
              <a:t>ją wykorzystywać do procesów bardzo złożonych zarówno w produkcji masowej jak i jednostkowej.</a:t>
            </a:r>
          </a:p>
          <a:p>
            <a:pPr algn="ctr">
              <a:buNone/>
            </a:pPr>
            <a:endParaRPr lang="pl-PL" sz="3000" dirty="0" smtClean="0">
              <a:latin typeface="Tahoma" pitchFamily="34" charset="0"/>
              <a:cs typeface="Tahoma" pitchFamily="34" charset="0"/>
            </a:endParaRPr>
          </a:p>
          <a:p>
            <a:pPr algn="ctr">
              <a:buNone/>
            </a:pPr>
            <a:endParaRPr lang="pl-PL" sz="3000" dirty="0" smtClean="0">
              <a:latin typeface="Tahoma" pitchFamily="34" charset="0"/>
              <a:cs typeface="Tahoma" pitchFamily="34" charset="0"/>
            </a:endParaRPr>
          </a:p>
          <a:p>
            <a:pPr algn="ctr">
              <a:buNone/>
            </a:pPr>
            <a:r>
              <a:rPr lang="pl-PL" sz="3000" dirty="0" smtClean="0">
                <a:latin typeface="Tahoma" pitchFamily="34" charset="0"/>
                <a:cs typeface="Tahoma" pitchFamily="34" charset="0"/>
              </a:rPr>
              <a:t>	</a:t>
            </a:r>
          </a:p>
          <a:p>
            <a:pPr algn="ctr">
              <a:buNone/>
            </a:pPr>
            <a:endParaRPr lang="pl-PL" sz="3000" dirty="0">
              <a:latin typeface="Tahoma" pitchFamily="34" charset="0"/>
              <a:cs typeface="Tahoma" pitchFamily="34" charset="0"/>
            </a:endParaRPr>
          </a:p>
          <a:p>
            <a:pPr algn="ctr">
              <a:buNone/>
            </a:pPr>
            <a:endParaRPr lang="pl-PL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-24"/>
            <a:ext cx="7229468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>
                <a:latin typeface="Tahoma" pitchFamily="34" charset="0"/>
                <a:cs typeface="Tahoma" pitchFamily="34" charset="0"/>
              </a:rPr>
              <a:t>Definicja </a:t>
            </a:r>
            <a:r>
              <a:rPr lang="pl-PL" sz="2400" dirty="0" smtClean="0">
                <a:latin typeface="Tahoma" pitchFamily="34" charset="0"/>
                <a:cs typeface="Tahoma" pitchFamily="34" charset="0"/>
              </a:rPr>
              <a:t>FMEA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85720" y="1071546"/>
            <a:ext cx="8258204" cy="578645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l-PL" sz="4000" dirty="0" smtClean="0"/>
              <a:t>	Analizę </a:t>
            </a:r>
            <a:r>
              <a:rPr lang="pl-PL" sz="4000" dirty="0" smtClean="0"/>
              <a:t>możemy przeprowadzić dla </a:t>
            </a:r>
            <a:r>
              <a:rPr lang="pl-PL" sz="4000" b="1" i="1" dirty="0" smtClean="0"/>
              <a:t>całego wyrobu, pojedynczego podzespołu </a:t>
            </a:r>
            <a:r>
              <a:rPr lang="pl-PL" sz="4000" dirty="0" smtClean="0"/>
              <a:t>lub</a:t>
            </a:r>
            <a:r>
              <a:rPr lang="pl-PL" sz="4000" b="1" i="1" dirty="0" smtClean="0"/>
              <a:t> elementu konstrukcyjnego wyrobu</a:t>
            </a:r>
            <a:r>
              <a:rPr lang="pl-PL" sz="4000" dirty="0" smtClean="0"/>
              <a:t>, a także dla </a:t>
            </a:r>
            <a:r>
              <a:rPr lang="pl-PL" sz="4000" b="1" i="1" dirty="0" smtClean="0"/>
              <a:t>całego procesu technologicznego</a:t>
            </a:r>
            <a:r>
              <a:rPr lang="pl-PL" sz="4000" dirty="0" smtClean="0"/>
              <a:t> lub </a:t>
            </a:r>
            <a:r>
              <a:rPr lang="pl-PL" sz="4000" b="1" i="1" dirty="0" smtClean="0"/>
              <a:t>jego dowolnej operacji</a:t>
            </a:r>
            <a:r>
              <a:rPr lang="pl-PL" sz="4000" dirty="0" smtClean="0"/>
              <a:t>.</a:t>
            </a:r>
          </a:p>
          <a:p>
            <a:pPr algn="ctr">
              <a:buNone/>
            </a:pPr>
            <a:endParaRPr lang="pl-PL" sz="3000" dirty="0" smtClean="0">
              <a:latin typeface="Tahoma" pitchFamily="34" charset="0"/>
              <a:cs typeface="Tahoma" pitchFamily="34" charset="0"/>
            </a:endParaRPr>
          </a:p>
          <a:p>
            <a:pPr algn="ctr">
              <a:buNone/>
            </a:pPr>
            <a:endParaRPr lang="pl-PL" sz="3000" dirty="0" smtClean="0">
              <a:latin typeface="Tahoma" pitchFamily="34" charset="0"/>
              <a:cs typeface="Tahoma" pitchFamily="34" charset="0"/>
            </a:endParaRPr>
          </a:p>
          <a:p>
            <a:pPr algn="ctr">
              <a:buNone/>
            </a:pPr>
            <a:r>
              <a:rPr lang="pl-PL" sz="3000" dirty="0" smtClean="0">
                <a:latin typeface="Tahoma" pitchFamily="34" charset="0"/>
                <a:cs typeface="Tahoma" pitchFamily="34" charset="0"/>
              </a:rPr>
              <a:t>	</a:t>
            </a:r>
          </a:p>
          <a:p>
            <a:pPr algn="ctr">
              <a:buNone/>
            </a:pPr>
            <a:endParaRPr lang="pl-PL" sz="3000" dirty="0">
              <a:latin typeface="Tahoma" pitchFamily="34" charset="0"/>
              <a:cs typeface="Tahoma" pitchFamily="34" charset="0"/>
            </a:endParaRPr>
          </a:p>
          <a:p>
            <a:pPr algn="ctr">
              <a:buNone/>
            </a:pPr>
            <a:endParaRPr lang="pl-PL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-24"/>
            <a:ext cx="7229468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>
                <a:latin typeface="Tahoma" pitchFamily="34" charset="0"/>
                <a:cs typeface="Tahoma" pitchFamily="34" charset="0"/>
              </a:rPr>
              <a:t>Rodzaje FMEA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85720" y="1071546"/>
            <a:ext cx="8258204" cy="578645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l-PL" dirty="0" smtClean="0"/>
              <a:t>	</a:t>
            </a:r>
            <a:r>
              <a:rPr lang="pl-PL" sz="3900" b="1" i="1" dirty="0" smtClean="0">
                <a:latin typeface="Tahoma" pitchFamily="34" charset="0"/>
                <a:cs typeface="Tahoma" pitchFamily="34" charset="0"/>
              </a:rPr>
              <a:t>Rozróżnia się dwa rodzaje FMEA:</a:t>
            </a:r>
          </a:p>
          <a:p>
            <a:pPr algn="ctr">
              <a:buNone/>
            </a:pPr>
            <a:endParaRPr lang="pl-PL" sz="3900" b="1" dirty="0" smtClean="0">
              <a:latin typeface="Tahoma" pitchFamily="34" charset="0"/>
              <a:cs typeface="Tahoma" pitchFamily="34" charset="0"/>
            </a:endParaRPr>
          </a:p>
          <a:p>
            <a:pPr marL="1314450" lvl="2" indent="-514350">
              <a:buFont typeface="+mj-lt"/>
              <a:buAutoNum type="arabicPeriod"/>
            </a:pPr>
            <a:r>
              <a:rPr lang="pl-PL" sz="4000" i="1" dirty="0" smtClean="0">
                <a:latin typeface="Tahoma" pitchFamily="34" charset="0"/>
                <a:cs typeface="Tahoma" pitchFamily="34" charset="0"/>
              </a:rPr>
              <a:t>Konstrukcji (wyrobu)</a:t>
            </a:r>
          </a:p>
          <a:p>
            <a:pPr marL="1314450" lvl="2" indent="-514350">
              <a:buFont typeface="+mj-lt"/>
              <a:buAutoNum type="arabicPeriod"/>
            </a:pPr>
            <a:r>
              <a:rPr lang="pl-PL" sz="4000" i="1" dirty="0" smtClean="0">
                <a:latin typeface="Tahoma" pitchFamily="34" charset="0"/>
                <a:cs typeface="Tahoma" pitchFamily="34" charset="0"/>
              </a:rPr>
              <a:t>Procesu</a:t>
            </a:r>
            <a:endParaRPr lang="pl-PL" sz="3200" i="1" dirty="0" smtClean="0">
              <a:latin typeface="Tahoma" pitchFamily="34" charset="0"/>
              <a:cs typeface="Tahoma" pitchFamily="34" charset="0"/>
            </a:endParaRPr>
          </a:p>
          <a:p>
            <a:pPr algn="ctr">
              <a:buNone/>
            </a:pPr>
            <a:endParaRPr lang="pl-PL" sz="3000" dirty="0" smtClean="0">
              <a:latin typeface="Tahoma" pitchFamily="34" charset="0"/>
              <a:cs typeface="Tahoma" pitchFamily="34" charset="0"/>
            </a:endParaRPr>
          </a:p>
          <a:p>
            <a:pPr algn="ctr">
              <a:buNone/>
            </a:pPr>
            <a:endParaRPr lang="pl-PL" sz="3000" dirty="0" smtClean="0">
              <a:latin typeface="Tahoma" pitchFamily="34" charset="0"/>
              <a:cs typeface="Tahoma" pitchFamily="34" charset="0"/>
            </a:endParaRPr>
          </a:p>
          <a:p>
            <a:pPr algn="ctr">
              <a:buNone/>
            </a:pPr>
            <a:r>
              <a:rPr lang="pl-PL" sz="3000" dirty="0" smtClean="0">
                <a:latin typeface="Tahoma" pitchFamily="34" charset="0"/>
                <a:cs typeface="Tahoma" pitchFamily="34" charset="0"/>
              </a:rPr>
              <a:t>	</a:t>
            </a:r>
          </a:p>
          <a:p>
            <a:pPr algn="ctr">
              <a:buNone/>
            </a:pPr>
            <a:endParaRPr lang="pl-PL" sz="3000" dirty="0">
              <a:latin typeface="Tahoma" pitchFamily="34" charset="0"/>
              <a:cs typeface="Tahoma" pitchFamily="34" charset="0"/>
            </a:endParaRPr>
          </a:p>
          <a:p>
            <a:pPr algn="ctr">
              <a:buNone/>
            </a:pPr>
            <a:endParaRPr lang="pl-PL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-24"/>
            <a:ext cx="7229468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>
                <a:latin typeface="Tahoma" pitchFamily="34" charset="0"/>
                <a:cs typeface="Tahoma" pitchFamily="34" charset="0"/>
              </a:rPr>
              <a:t>Rodzaje FMEA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85720" y="1071546"/>
            <a:ext cx="8258204" cy="5786454"/>
          </a:xfrm>
        </p:spPr>
        <p:txBody>
          <a:bodyPr>
            <a:normAutofit/>
          </a:bodyPr>
          <a:lstStyle/>
          <a:p>
            <a:pPr marL="514350" indent="-514350" algn="ctr">
              <a:buFont typeface="+mj-lt"/>
              <a:buAutoNum type="arabicPeriod"/>
            </a:pPr>
            <a:r>
              <a:rPr lang="pl-PL" b="1" dirty="0" smtClean="0"/>
              <a:t>FMEA </a:t>
            </a:r>
            <a:r>
              <a:rPr lang="pl-PL" b="1" dirty="0" smtClean="0"/>
              <a:t>wyrobu/konstrukcji</a:t>
            </a:r>
            <a:r>
              <a:rPr lang="pl-PL" dirty="0" smtClean="0"/>
              <a:t> – ma na celu poznanie silnych i słabych stron produktu już w fazie </a:t>
            </a:r>
            <a:r>
              <a:rPr lang="pl-PL" dirty="0" smtClean="0"/>
              <a:t>projektowania</a:t>
            </a:r>
          </a:p>
          <a:p>
            <a:pPr marL="514350" indent="-514350" algn="ctr">
              <a:buFont typeface="+mj-lt"/>
              <a:buAutoNum type="arabicPeriod"/>
            </a:pPr>
            <a:endParaRPr lang="pl-PL" dirty="0" smtClean="0">
              <a:latin typeface="Tahoma" pitchFamily="34" charset="0"/>
              <a:cs typeface="Tahoma" pitchFamily="34" charset="0"/>
            </a:endParaRPr>
          </a:p>
          <a:p>
            <a:pPr marL="514350" indent="-514350" algn="ctr">
              <a:buFont typeface="+mj-lt"/>
              <a:buAutoNum type="arabicPeriod"/>
            </a:pPr>
            <a:r>
              <a:rPr lang="pl-PL" b="1" dirty="0" smtClean="0"/>
              <a:t>FMEA procesu</a:t>
            </a:r>
            <a:r>
              <a:rPr lang="pl-PL" dirty="0" smtClean="0"/>
              <a:t> - ma na celu identyfikacje czynników utrudniających spełnienie wymagań konstrukcyjnych lub dezorganizujących proces produkcyjny. </a:t>
            </a:r>
          </a:p>
          <a:p>
            <a:pPr algn="ctr">
              <a:buNone/>
            </a:pPr>
            <a:r>
              <a:rPr lang="pl-PL" dirty="0" smtClean="0">
                <a:latin typeface="Tahoma" pitchFamily="34" charset="0"/>
                <a:cs typeface="Tahoma" pitchFamily="34" charset="0"/>
              </a:rPr>
              <a:t>	</a:t>
            </a:r>
          </a:p>
          <a:p>
            <a:pPr algn="ctr">
              <a:buNone/>
            </a:pPr>
            <a:endParaRPr lang="pl-PL" dirty="0">
              <a:latin typeface="Tahoma" pitchFamily="34" charset="0"/>
              <a:cs typeface="Tahoma" pitchFamily="34" charset="0"/>
            </a:endParaRPr>
          </a:p>
          <a:p>
            <a:pPr algn="ctr">
              <a:buNone/>
            </a:pPr>
            <a:endParaRPr lang="pl-PL" sz="36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28728" y="-24"/>
            <a:ext cx="7229468" cy="642942"/>
          </a:xfrm>
        </p:spPr>
        <p:txBody>
          <a:bodyPr>
            <a:noAutofit/>
          </a:bodyPr>
          <a:lstStyle/>
          <a:p>
            <a:pPr algn="l"/>
            <a:r>
              <a:rPr lang="pl-PL" sz="2400" dirty="0" smtClean="0">
                <a:latin typeface="Tahoma" pitchFamily="34" charset="0"/>
                <a:cs typeface="Tahoma" pitchFamily="34" charset="0"/>
              </a:rPr>
              <a:t>FMEA wyrobu/konstrukcji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Łącznik prosty 4"/>
          <p:cNvCxnSpPr/>
          <p:nvPr/>
        </p:nvCxnSpPr>
        <p:spPr>
          <a:xfrm>
            <a:off x="1500166" y="500042"/>
            <a:ext cx="7000924" cy="1588"/>
          </a:xfrm>
          <a:prstGeom prst="line">
            <a:avLst/>
          </a:prstGeom>
          <a:ln w="25400" cmpd="thickThin"/>
          <a:effectLst>
            <a:innerShdw blurRad="114300">
              <a:schemeClr val="tx1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l-PL" dirty="0" smtClean="0"/>
              <a:t>Stosuje się ja w następujących fazach:</a:t>
            </a:r>
          </a:p>
          <a:p>
            <a:r>
              <a:rPr lang="pl-PL" b="1" i="1" dirty="0" smtClean="0"/>
              <a:t>Koncepcyjnej</a:t>
            </a:r>
            <a:r>
              <a:rPr lang="pl-PL" dirty="0" smtClean="0"/>
              <a:t> – dla uzyskania rozstrzygnięć o ryzykach awarii w różnych (alternatywnych) rozwiązaniach koncepcyjnych;</a:t>
            </a:r>
          </a:p>
          <a:p>
            <a:r>
              <a:rPr lang="pl-PL" b="1" i="1" dirty="0" smtClean="0"/>
              <a:t>Konstruowania</a:t>
            </a:r>
            <a:r>
              <a:rPr lang="pl-PL" dirty="0" smtClean="0"/>
              <a:t> – dla ustalenia słabych miejsc konstrukcji i sposobów oraz środków ich usunięcia;</a:t>
            </a:r>
          </a:p>
          <a:p>
            <a:r>
              <a:rPr lang="pl-PL" b="1" i="1" dirty="0" smtClean="0"/>
              <a:t>Badań</a:t>
            </a:r>
            <a:r>
              <a:rPr lang="pl-PL" dirty="0" smtClean="0"/>
              <a:t> – dla uzyskania wiedzy, jakie badania należy rzeczywiście przeprowadzić dla oceny wyrobu, a z których można zrezygnować i w ten sposób ograniczyć niepotrzebne wydatki na niektóre drogie i czasochłonne badania;</a:t>
            </a:r>
          </a:p>
          <a:p>
            <a:r>
              <a:rPr lang="pl-PL" b="1" i="1" dirty="0" smtClean="0"/>
              <a:t>W czasie wdrażania produktu na skalę przemysłową;</a:t>
            </a:r>
          </a:p>
          <a:p>
            <a:r>
              <a:rPr lang="pl-PL" b="1" i="1" dirty="0" smtClean="0"/>
              <a:t>Produkcji;</a:t>
            </a:r>
          </a:p>
          <a:p>
            <a:r>
              <a:rPr lang="pl-PL" b="1" i="1" dirty="0" smtClean="0"/>
              <a:t>Eksploatacji.</a:t>
            </a:r>
          </a:p>
          <a:p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680</TotalTime>
  <Words>725</Words>
  <Application>Microsoft Office PowerPoint</Application>
  <PresentationFormat>Pokaz na ekranie (4:3)</PresentationFormat>
  <Paragraphs>254</Paragraphs>
  <Slides>26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26</vt:i4>
      </vt:variant>
    </vt:vector>
  </HeadingPairs>
  <TitlesOfParts>
    <vt:vector size="27" baseType="lpstr">
      <vt:lpstr>Motyw pakietu Office</vt:lpstr>
      <vt:lpstr>Metody zarządzania i sterowania jakością</vt:lpstr>
      <vt:lpstr>Definicja FMEA</vt:lpstr>
      <vt:lpstr>Definicja FMEA</vt:lpstr>
      <vt:lpstr>Definicja FMEA</vt:lpstr>
      <vt:lpstr>Definicja FMEA</vt:lpstr>
      <vt:lpstr>Definicja FMEA</vt:lpstr>
      <vt:lpstr>Rodzaje FMEA</vt:lpstr>
      <vt:lpstr>Rodzaje FMEA</vt:lpstr>
      <vt:lpstr>FMEA wyrobu/konstrukcji</vt:lpstr>
      <vt:lpstr>FMEA wyrobu/konstrukcji</vt:lpstr>
      <vt:lpstr>FMEA wyrobu/konstrukcji</vt:lpstr>
      <vt:lpstr>FMEA wyrobu/konstrukcji</vt:lpstr>
      <vt:lpstr>FMEA wyrobu/konstrukcji</vt:lpstr>
      <vt:lpstr>FMEA procesu</vt:lpstr>
      <vt:lpstr>FMEA wyrobu/konstrukcji</vt:lpstr>
      <vt:lpstr>FMEA wyrobu/konstrukcji</vt:lpstr>
      <vt:lpstr>FMEA wyrobu/konstrukcji</vt:lpstr>
      <vt:lpstr>FMEA metodyka przeprowadzania analizy</vt:lpstr>
      <vt:lpstr>FMEA metodyka przeprowadzania analizy</vt:lpstr>
      <vt:lpstr>FMEA metodyka przeprowadzania analizy</vt:lpstr>
      <vt:lpstr>FMEA metodyka przeprowadzania analizy</vt:lpstr>
      <vt:lpstr>FMEA metodyka przeprowadzania analizy</vt:lpstr>
      <vt:lpstr>FMEA metodyka przeprowadzania analizy</vt:lpstr>
      <vt:lpstr>FMEA metodyka przeprowadzania analizy</vt:lpstr>
      <vt:lpstr>FMEA -korzyści</vt:lpstr>
      <vt:lpstr>FMEA metodyka przeprowadzania analizy</vt:lpstr>
    </vt:vector>
  </TitlesOfParts>
  <Company>Cobra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Inwentyka</dc:title>
  <dc:creator>Cobra</dc:creator>
  <cp:lastModifiedBy>Cobra</cp:lastModifiedBy>
  <cp:revision>79</cp:revision>
  <dcterms:created xsi:type="dcterms:W3CDTF">2009-10-03T22:18:18Z</dcterms:created>
  <dcterms:modified xsi:type="dcterms:W3CDTF">2009-11-13T10:54:04Z</dcterms:modified>
</cp:coreProperties>
</file>