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256" r:id="rId2"/>
    <p:sldId id="277" r:id="rId3"/>
    <p:sldId id="278" r:id="rId4"/>
    <p:sldId id="279" r:id="rId5"/>
    <p:sldId id="280" r:id="rId6"/>
    <p:sldId id="281" r:id="rId7"/>
    <p:sldId id="282" r:id="rId8"/>
    <p:sldId id="283" r:id="rId9"/>
    <p:sldId id="284" r:id="rId10"/>
    <p:sldId id="286" r:id="rId11"/>
    <p:sldId id="287" r:id="rId12"/>
    <p:sldId id="288" r:id="rId13"/>
    <p:sldId id="289" r:id="rId14"/>
    <p:sldId id="290" r:id="rId15"/>
    <p:sldId id="285" r:id="rId16"/>
    <p:sldId id="291" r:id="rId17"/>
    <p:sldId id="292" r:id="rId18"/>
    <p:sldId id="293" r:id="rId19"/>
    <p:sldId id="294" r:id="rId20"/>
    <p:sldId id="295" r:id="rId21"/>
    <p:sldId id="296" r:id="rId22"/>
    <p:sldId id="297" r:id="rId23"/>
    <p:sldId id="302" r:id="rId24"/>
    <p:sldId id="298" r:id="rId25"/>
    <p:sldId id="299" r:id="rId26"/>
    <p:sldId id="300" r:id="rId27"/>
    <p:sldId id="303" r:id="rId28"/>
    <p:sldId id="301" r:id="rId29"/>
    <p:sldId id="304" r:id="rId30"/>
    <p:sldId id="305" r:id="rId31"/>
    <p:sldId id="306" r:id="rId32"/>
    <p:sldId id="307" r:id="rId33"/>
    <p:sldId id="308" r:id="rId34"/>
    <p:sldId id="309" r:id="rId35"/>
  </p:sldIdLst>
  <p:sldSz cx="9144000" cy="6858000" type="screen4x3"/>
  <p:notesSz cx="7096125" cy="10231438"/>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p:cViewPr varScale="1">
        <p:scale>
          <a:sx n="94" d="100"/>
          <a:sy n="94" d="100"/>
        </p:scale>
        <p:origin x="-474"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4988" cy="511572"/>
          </a:xfrm>
          <a:prstGeom prst="rect">
            <a:avLst/>
          </a:prstGeom>
        </p:spPr>
        <p:txBody>
          <a:bodyPr vert="horz" lIns="99011" tIns="49506" rIns="99011" bIns="49506" rtlCol="0"/>
          <a:lstStyle>
            <a:lvl1pPr algn="l">
              <a:defRPr sz="1300"/>
            </a:lvl1pPr>
          </a:lstStyle>
          <a:p>
            <a:endParaRPr lang="pl-PL"/>
          </a:p>
        </p:txBody>
      </p:sp>
      <p:sp>
        <p:nvSpPr>
          <p:cNvPr id="3" name="Symbol zastępczy daty 2"/>
          <p:cNvSpPr>
            <a:spLocks noGrp="1"/>
          </p:cNvSpPr>
          <p:nvPr>
            <p:ph type="dt" sz="quarter" idx="1"/>
          </p:nvPr>
        </p:nvSpPr>
        <p:spPr>
          <a:xfrm>
            <a:off x="4019495" y="0"/>
            <a:ext cx="3074988" cy="511572"/>
          </a:xfrm>
          <a:prstGeom prst="rect">
            <a:avLst/>
          </a:prstGeom>
        </p:spPr>
        <p:txBody>
          <a:bodyPr vert="horz" lIns="99011" tIns="49506" rIns="99011" bIns="49506" rtlCol="0"/>
          <a:lstStyle>
            <a:lvl1pPr algn="r">
              <a:defRPr sz="1300"/>
            </a:lvl1pPr>
          </a:lstStyle>
          <a:p>
            <a:fld id="{7BBF1723-21E4-46F0-8526-DB32EB77E5DB}" type="datetimeFigureOut">
              <a:rPr lang="pl-PL" smtClean="0"/>
              <a:pPr/>
              <a:t>2010-04-05</a:t>
            </a:fld>
            <a:endParaRPr lang="pl-PL"/>
          </a:p>
        </p:txBody>
      </p:sp>
      <p:sp>
        <p:nvSpPr>
          <p:cNvPr id="4" name="Symbol zastępczy stopki 3"/>
          <p:cNvSpPr>
            <a:spLocks noGrp="1"/>
          </p:cNvSpPr>
          <p:nvPr>
            <p:ph type="ftr" sz="quarter" idx="2"/>
          </p:nvPr>
        </p:nvSpPr>
        <p:spPr>
          <a:xfrm>
            <a:off x="0" y="9718090"/>
            <a:ext cx="3074988" cy="511572"/>
          </a:xfrm>
          <a:prstGeom prst="rect">
            <a:avLst/>
          </a:prstGeom>
        </p:spPr>
        <p:txBody>
          <a:bodyPr vert="horz" lIns="99011" tIns="49506" rIns="99011" bIns="49506" rtlCol="0" anchor="b"/>
          <a:lstStyle>
            <a:lvl1pPr algn="l">
              <a:defRPr sz="1300"/>
            </a:lvl1pPr>
          </a:lstStyle>
          <a:p>
            <a:endParaRPr lang="pl-PL"/>
          </a:p>
        </p:txBody>
      </p:sp>
      <p:sp>
        <p:nvSpPr>
          <p:cNvPr id="5" name="Symbol zastępczy numeru slajdu 4"/>
          <p:cNvSpPr>
            <a:spLocks noGrp="1"/>
          </p:cNvSpPr>
          <p:nvPr>
            <p:ph type="sldNum" sz="quarter" idx="3"/>
          </p:nvPr>
        </p:nvSpPr>
        <p:spPr>
          <a:xfrm>
            <a:off x="4019495" y="9718090"/>
            <a:ext cx="3074988" cy="511572"/>
          </a:xfrm>
          <a:prstGeom prst="rect">
            <a:avLst/>
          </a:prstGeom>
        </p:spPr>
        <p:txBody>
          <a:bodyPr vert="horz" lIns="99011" tIns="49506" rIns="99011" bIns="49506" rtlCol="0" anchor="b"/>
          <a:lstStyle>
            <a:lvl1pPr algn="r">
              <a:defRPr sz="1300"/>
            </a:lvl1pPr>
          </a:lstStyle>
          <a:p>
            <a:fld id="{6025E71E-48E7-4EA9-9F66-453691927465}" type="slidenum">
              <a:rPr lang="pl-PL" smtClean="0"/>
              <a:pPr/>
              <a:t>‹#›</a:t>
            </a:fld>
            <a:endParaRPr lang="pl-PL"/>
          </a:p>
        </p:txBody>
      </p:sp>
    </p:spTree>
    <p:extLst>
      <p:ext uri="{BB962C8B-B14F-4D97-AF65-F5344CB8AC3E}">
        <p14:creationId xmlns:p14="http://schemas.microsoft.com/office/powerpoint/2010/main" val="309455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4988" cy="511572"/>
          </a:xfrm>
          <a:prstGeom prst="rect">
            <a:avLst/>
          </a:prstGeom>
        </p:spPr>
        <p:txBody>
          <a:bodyPr vert="horz" lIns="99011" tIns="49506" rIns="99011" bIns="49506" rtlCol="0"/>
          <a:lstStyle>
            <a:lvl1pPr algn="l">
              <a:defRPr sz="1300"/>
            </a:lvl1pPr>
          </a:lstStyle>
          <a:p>
            <a:endParaRPr lang="pl-PL"/>
          </a:p>
        </p:txBody>
      </p:sp>
      <p:sp>
        <p:nvSpPr>
          <p:cNvPr id="3" name="Symbol zastępczy daty 2"/>
          <p:cNvSpPr>
            <a:spLocks noGrp="1"/>
          </p:cNvSpPr>
          <p:nvPr>
            <p:ph type="dt" idx="1"/>
          </p:nvPr>
        </p:nvSpPr>
        <p:spPr>
          <a:xfrm>
            <a:off x="4019495" y="0"/>
            <a:ext cx="3074988" cy="511572"/>
          </a:xfrm>
          <a:prstGeom prst="rect">
            <a:avLst/>
          </a:prstGeom>
        </p:spPr>
        <p:txBody>
          <a:bodyPr vert="horz" lIns="99011" tIns="49506" rIns="99011" bIns="49506" rtlCol="0"/>
          <a:lstStyle>
            <a:lvl1pPr algn="r">
              <a:defRPr sz="1300"/>
            </a:lvl1pPr>
          </a:lstStyle>
          <a:p>
            <a:fld id="{7B611F9F-0060-468A-871B-36995C1D9980}" type="datetimeFigureOut">
              <a:rPr lang="pl-PL" smtClean="0"/>
              <a:pPr/>
              <a:t>2010-04-05</a:t>
            </a:fld>
            <a:endParaRPr lang="pl-PL"/>
          </a:p>
        </p:txBody>
      </p:sp>
      <p:sp>
        <p:nvSpPr>
          <p:cNvPr id="4" name="Symbol zastępczy obrazu slajdu 3"/>
          <p:cNvSpPr>
            <a:spLocks noGrp="1" noRot="1" noChangeAspect="1"/>
          </p:cNvSpPr>
          <p:nvPr>
            <p:ph type="sldImg" idx="2"/>
          </p:nvPr>
        </p:nvSpPr>
        <p:spPr>
          <a:xfrm>
            <a:off x="990600" y="766763"/>
            <a:ext cx="5114925" cy="3836987"/>
          </a:xfrm>
          <a:prstGeom prst="rect">
            <a:avLst/>
          </a:prstGeom>
          <a:noFill/>
          <a:ln w="12700">
            <a:solidFill>
              <a:prstClr val="black"/>
            </a:solidFill>
          </a:ln>
        </p:spPr>
        <p:txBody>
          <a:bodyPr vert="horz" lIns="99011" tIns="49506" rIns="99011" bIns="49506" rtlCol="0" anchor="ctr"/>
          <a:lstStyle/>
          <a:p>
            <a:endParaRPr lang="pl-PL"/>
          </a:p>
        </p:txBody>
      </p:sp>
      <p:sp>
        <p:nvSpPr>
          <p:cNvPr id="5" name="Symbol zastępczy notatek 4"/>
          <p:cNvSpPr>
            <a:spLocks noGrp="1"/>
          </p:cNvSpPr>
          <p:nvPr>
            <p:ph type="body" sz="quarter" idx="3"/>
          </p:nvPr>
        </p:nvSpPr>
        <p:spPr>
          <a:xfrm>
            <a:off x="709613" y="4859933"/>
            <a:ext cx="5676900" cy="4604147"/>
          </a:xfrm>
          <a:prstGeom prst="rect">
            <a:avLst/>
          </a:prstGeom>
        </p:spPr>
        <p:txBody>
          <a:bodyPr vert="horz" lIns="99011" tIns="49506" rIns="99011" bIns="49506"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9718090"/>
            <a:ext cx="3074988" cy="511572"/>
          </a:xfrm>
          <a:prstGeom prst="rect">
            <a:avLst/>
          </a:prstGeom>
        </p:spPr>
        <p:txBody>
          <a:bodyPr vert="horz" lIns="99011" tIns="49506" rIns="99011" bIns="49506" rtlCol="0" anchor="b"/>
          <a:lstStyle>
            <a:lvl1pPr algn="l">
              <a:defRPr sz="1300"/>
            </a:lvl1pPr>
          </a:lstStyle>
          <a:p>
            <a:endParaRPr lang="pl-PL"/>
          </a:p>
        </p:txBody>
      </p:sp>
      <p:sp>
        <p:nvSpPr>
          <p:cNvPr id="7" name="Symbol zastępczy numeru slajdu 6"/>
          <p:cNvSpPr>
            <a:spLocks noGrp="1"/>
          </p:cNvSpPr>
          <p:nvPr>
            <p:ph type="sldNum" sz="quarter" idx="5"/>
          </p:nvPr>
        </p:nvSpPr>
        <p:spPr>
          <a:xfrm>
            <a:off x="4019495" y="9718090"/>
            <a:ext cx="3074988" cy="511572"/>
          </a:xfrm>
          <a:prstGeom prst="rect">
            <a:avLst/>
          </a:prstGeom>
        </p:spPr>
        <p:txBody>
          <a:bodyPr vert="horz" lIns="99011" tIns="49506" rIns="99011" bIns="49506" rtlCol="0" anchor="b"/>
          <a:lstStyle>
            <a:lvl1pPr algn="r">
              <a:defRPr sz="1300"/>
            </a:lvl1pPr>
          </a:lstStyle>
          <a:p>
            <a:fld id="{E83F3AD3-4E24-4A44-9F16-FDD03BDE4B5F}" type="slidenum">
              <a:rPr lang="pl-PL" smtClean="0"/>
              <a:pPr/>
              <a:t>‹#›</a:t>
            </a:fld>
            <a:endParaRPr lang="pl-PL"/>
          </a:p>
        </p:txBody>
      </p:sp>
    </p:spTree>
    <p:extLst>
      <p:ext uri="{BB962C8B-B14F-4D97-AF65-F5344CB8AC3E}">
        <p14:creationId xmlns:p14="http://schemas.microsoft.com/office/powerpoint/2010/main" val="315074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smtClean="0"/>
              <a:t>Jeszcze do niedawna rozumiano definicję jakości jako utrzymanie procesu w granicach tolerancji (specyfikacji) założonych przez konstruktora. Wszystkie produkty znajdujące się wewnątrz granic tolerancji określane były jako równie dobre. Nie rozróżniano produktów, których wartości rzeczywiste leżą dokładnie w środku przedziału tolerancji i takich, których wartości leżą jeszcze wewnątrz, ale tuż przy niebezpiecznych granicach. Nikomu do głowy nie przychodziło ulepszać takiego procesu produkcyjnego. Takie myślenie narzuca jednak wiele wątpliwości. Wymagania współczesnego rynku w osobie klienta spowodowały, że do problemu jakości należy podejść zupełnie inaczej. Nie wystarczy już utrzymanie procesu w założonym przedziale specyfikacji. Dąży się do jego ciągłego udoskonalania poprzez minimalizację wielkości rozrzutu i centralizację wartości docelowych (oczekiwanych).</a:t>
            </a:r>
          </a:p>
          <a:p>
            <a:endParaRPr lang="pl-PL" dirty="0"/>
          </a:p>
        </p:txBody>
      </p:sp>
      <p:sp>
        <p:nvSpPr>
          <p:cNvPr id="4" name="Slide Number Placeholder 3"/>
          <p:cNvSpPr>
            <a:spLocks noGrp="1"/>
          </p:cNvSpPr>
          <p:nvPr>
            <p:ph type="sldNum" sz="quarter" idx="10"/>
          </p:nvPr>
        </p:nvSpPr>
        <p:spPr/>
        <p:txBody>
          <a:bodyPr/>
          <a:lstStyle/>
          <a:p>
            <a:fld id="{E83F3AD3-4E24-4A44-9F16-FDD03BDE4B5F}" type="slidenum">
              <a:rPr lang="pl-PL" smtClean="0"/>
              <a:pPr/>
              <a:t>6</a:t>
            </a:fld>
            <a:endParaRPr lang="pl-PL"/>
          </a:p>
        </p:txBody>
      </p:sp>
    </p:spTree>
    <p:extLst>
      <p:ext uri="{BB962C8B-B14F-4D97-AF65-F5344CB8AC3E}">
        <p14:creationId xmlns:p14="http://schemas.microsoft.com/office/powerpoint/2010/main" val="113594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3F1ED82-A325-4324-B1B7-EA48F6CDDE51}" type="slidenum">
              <a:rPr lang="pl-PL" smtClean="0"/>
              <a:pPr/>
              <a:t>‹#›</a:t>
            </a:fld>
            <a:endParaRPr lang="pl-PL"/>
          </a:p>
        </p:txBody>
      </p:sp>
      <p:sp>
        <p:nvSpPr>
          <p:cNvPr id="7" name="pole tekstowe 6"/>
          <p:cNvSpPr txBox="1"/>
          <p:nvPr userDrawn="1"/>
        </p:nvSpPr>
        <p:spPr>
          <a:xfrm>
            <a:off x="1285852" y="0"/>
            <a:ext cx="7572428" cy="707886"/>
          </a:xfrm>
          <a:prstGeom prst="rect">
            <a:avLst/>
          </a:prstGeom>
          <a:noFill/>
        </p:spPr>
        <p:txBody>
          <a:bodyPr wrap="square" rtlCol="0">
            <a:spAutoFit/>
          </a:bodyPr>
          <a:lstStyle/>
          <a:p>
            <a:pPr algn="ctr"/>
            <a:r>
              <a:rPr lang="pl-PL" sz="2000" dirty="0" smtClean="0"/>
              <a:t>Zachodniopomorski Uniwersytet</a:t>
            </a:r>
            <a:r>
              <a:rPr lang="pl-PL" sz="2000" baseline="0" dirty="0" smtClean="0"/>
              <a:t> Technologiczny w Szczecinie</a:t>
            </a:r>
          </a:p>
          <a:p>
            <a:pPr algn="ctr"/>
            <a:r>
              <a:rPr lang="pl-PL" sz="2000" baseline="0" dirty="0" smtClean="0"/>
              <a:t>Wydział Inżynierii Mechanicznej i Mechatroniki</a:t>
            </a:r>
            <a:endParaRPr lang="pl-PL" sz="2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D87C72D0-15ED-4EB3-A2E3-B40F2BDC2754}" type="datetimeFigureOut">
              <a:rPr lang="pl-PL" smtClean="0"/>
              <a:pPr/>
              <a:t>2010-04-05</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3F1ED82-A325-4324-B1B7-EA48F6CDDE51}"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28596" y="-24"/>
            <a:ext cx="8229600" cy="857256"/>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C72D0-15ED-4EB3-A2E3-B40F2BDC2754}" type="datetimeFigureOut">
              <a:rPr lang="pl-PL" smtClean="0"/>
              <a:pPr/>
              <a:t>2010-04-05</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8707C-5C87-4EA6-836F-13C7E965DF39}" type="slidenum">
              <a:rPr lang="pl-PL" smtClean="0"/>
              <a:pPr/>
              <a:t>‹#›</a:t>
            </a:fld>
            <a:endParaRPr lang="pl-PL"/>
          </a:p>
        </p:txBody>
      </p:sp>
      <p:pic>
        <p:nvPicPr>
          <p:cNvPr id="7" name="Picture 11" descr="0 logo1"/>
          <p:cNvPicPr>
            <a:picLocks noChangeAspect="1" noChangeArrowheads="1"/>
          </p:cNvPicPr>
          <p:nvPr userDrawn="1"/>
        </p:nvPicPr>
        <p:blipFill>
          <a:blip r:embed="rId13" cstate="print"/>
          <a:srcRect/>
          <a:stretch>
            <a:fillRect/>
          </a:stretch>
        </p:blipFill>
        <p:spPr bwMode="auto">
          <a:xfrm>
            <a:off x="0" y="0"/>
            <a:ext cx="1103666"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Metody zarządzania i sterowania jakością</a:t>
            </a:r>
            <a:endParaRPr lang="pl-PL" dirty="0"/>
          </a:p>
        </p:txBody>
      </p:sp>
      <p:sp>
        <p:nvSpPr>
          <p:cNvPr id="3" name="Podtytuł 2"/>
          <p:cNvSpPr>
            <a:spLocks noGrp="1"/>
          </p:cNvSpPr>
          <p:nvPr>
            <p:ph type="subTitle" idx="1"/>
          </p:nvPr>
        </p:nvSpPr>
        <p:spPr/>
        <p:txBody>
          <a:bodyPr/>
          <a:lstStyle/>
          <a:p>
            <a:r>
              <a:rPr lang="pl-PL" dirty="0" smtClean="0"/>
              <a:t>Wykład 2 – SPC (2h)</a:t>
            </a:r>
            <a:endParaRPr lang="pl-PL"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27584" y="5445224"/>
            <a:ext cx="7560840" cy="369332"/>
          </a:xfrm>
          <a:prstGeom prst="rect">
            <a:avLst/>
          </a:prstGeom>
        </p:spPr>
        <p:txBody>
          <a:bodyPr wrap="square">
            <a:spAutoFit/>
          </a:bodyPr>
          <a:lstStyle/>
          <a:p>
            <a:pPr algn="ctr"/>
            <a:r>
              <a:rPr lang="pl-PL" dirty="0"/>
              <a:t>Rozkład normalny zmienności cechy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97" y="908720"/>
            <a:ext cx="8170017" cy="417646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10/main" val="17482705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501629"/>
            <a:ext cx="5736130" cy="495494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3" name="Rectangle 2"/>
          <p:cNvSpPr/>
          <p:nvPr/>
        </p:nvSpPr>
        <p:spPr>
          <a:xfrm>
            <a:off x="827584" y="5445224"/>
            <a:ext cx="7560840" cy="1200329"/>
          </a:xfrm>
          <a:prstGeom prst="rect">
            <a:avLst/>
          </a:prstGeom>
        </p:spPr>
        <p:txBody>
          <a:bodyPr wrap="square">
            <a:spAutoFit/>
          </a:bodyPr>
          <a:lstStyle/>
          <a:p>
            <a:r>
              <a:rPr lang="pl-PL" dirty="0"/>
              <a:t>Rozkład normalny zmienności cechy z naniesionymi wielokrotnościami σ </a:t>
            </a:r>
            <a:endParaRPr lang="pl-PL" dirty="0" smtClean="0"/>
          </a:p>
          <a:p>
            <a:r>
              <a:rPr lang="pl-PL" dirty="0" smtClean="0"/>
              <a:t>DGS </a:t>
            </a:r>
            <a:r>
              <a:rPr lang="pl-PL" dirty="0"/>
              <a:t>– dolna granica </a:t>
            </a:r>
            <a:r>
              <a:rPr lang="pl-PL" dirty="0" smtClean="0"/>
              <a:t>specyfikacji;</a:t>
            </a:r>
          </a:p>
          <a:p>
            <a:r>
              <a:rPr lang="pl-PL" dirty="0" smtClean="0"/>
              <a:t> </a:t>
            </a:r>
            <a:r>
              <a:rPr lang="pl-PL" dirty="0"/>
              <a:t>LSL- wartość średnia </a:t>
            </a:r>
            <a:r>
              <a:rPr lang="pl-PL" dirty="0" smtClean="0"/>
              <a:t>procesu; </a:t>
            </a:r>
          </a:p>
          <a:p>
            <a:r>
              <a:rPr lang="pl-PL" dirty="0" smtClean="0"/>
              <a:t>GGS </a:t>
            </a:r>
            <a:r>
              <a:rPr lang="pl-PL" dirty="0"/>
              <a:t>– górna granica </a:t>
            </a:r>
            <a:r>
              <a:rPr lang="pl-PL" dirty="0" smtClean="0"/>
              <a:t>specyfikacji.</a:t>
            </a:r>
            <a:endParaRPr lang="pl-PL" dirty="0"/>
          </a:p>
        </p:txBody>
      </p:sp>
    </p:spTree>
    <p:extLst>
      <p:ext uri="{BB962C8B-B14F-4D97-AF65-F5344CB8AC3E}">
        <p14:creationId xmlns:p14="http://schemas.microsoft.com/office/powerpoint/2010/main" val="33502402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5536" y="3933056"/>
            <a:ext cx="8122426" cy="923330"/>
          </a:xfrm>
          <a:prstGeom prst="rect">
            <a:avLst/>
          </a:prstGeom>
        </p:spPr>
        <p:txBody>
          <a:bodyPr wrap="square">
            <a:spAutoFit/>
          </a:bodyPr>
          <a:lstStyle/>
          <a:p>
            <a:r>
              <a:rPr lang="pl-PL" dirty="0"/>
              <a:t>gdzie: </a:t>
            </a:r>
            <a:r>
              <a:rPr lang="pl-PL" i="1" dirty="0"/>
              <a:t>σ </a:t>
            </a:r>
            <a:r>
              <a:rPr lang="pl-PL" dirty="0"/>
              <a:t>jest odchyleniem standardowym populacji generalnej o liczności </a:t>
            </a:r>
            <a:r>
              <a:rPr lang="pl-PL" i="1" dirty="0"/>
              <a:t>N, </a:t>
            </a:r>
            <a:r>
              <a:rPr lang="pl-PL" dirty="0"/>
              <a:t>zaś </a:t>
            </a:r>
            <a:r>
              <a:rPr lang="pl-PL" i="1" dirty="0"/>
              <a:t>s - </a:t>
            </a:r>
            <a:r>
              <a:rPr lang="pl-PL" dirty="0"/>
              <a:t>odchyleniem standardowym </a:t>
            </a:r>
            <a:r>
              <a:rPr lang="pl-PL" i="1" dirty="0"/>
              <a:t>n - </a:t>
            </a:r>
            <a:r>
              <a:rPr lang="pl-PL" dirty="0"/>
              <a:t>elementowej próbki losowej pobranej z populacji generalnej</a:t>
            </a:r>
          </a:p>
        </p:txBody>
      </p:sp>
      <p:sp>
        <p:nvSpPr>
          <p:cNvPr id="4" name="Rectangle 3"/>
          <p:cNvSpPr/>
          <p:nvPr/>
        </p:nvSpPr>
        <p:spPr>
          <a:xfrm>
            <a:off x="309050" y="1383159"/>
            <a:ext cx="8208912" cy="1015663"/>
          </a:xfrm>
          <a:prstGeom prst="rect">
            <a:avLst/>
          </a:prstGeom>
        </p:spPr>
        <p:txBody>
          <a:bodyPr wrap="square">
            <a:spAutoFit/>
          </a:bodyPr>
          <a:lstStyle/>
          <a:p>
            <a:pPr algn="just"/>
            <a:r>
              <a:rPr lang="pl-PL" sz="2000" dirty="0"/>
              <a:t>Parametr </a:t>
            </a:r>
            <a:r>
              <a:rPr lang="pl-PL" sz="2000" i="1" dirty="0"/>
              <a:t>σ </a:t>
            </a:r>
            <a:r>
              <a:rPr lang="pl-PL" sz="2000" dirty="0"/>
              <a:t>jest tzw. odchyleniem standardowym procesu przedstawiającym wielkość rozproszenia rozpatrywanej cechy (np. długości ciętych prętów). Wyrażają go następujące zależności:</a:t>
            </a:r>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grpSp>
        <p:nvGrpSpPr>
          <p:cNvPr id="7" name="Group 1"/>
          <p:cNvGrpSpPr>
            <a:grpSpLocks noChangeAspect="1"/>
          </p:cNvGrpSpPr>
          <p:nvPr/>
        </p:nvGrpSpPr>
        <p:grpSpPr bwMode="auto">
          <a:xfrm>
            <a:off x="1500166" y="2492896"/>
            <a:ext cx="5648325" cy="1247775"/>
            <a:chOff x="0" y="0"/>
            <a:chExt cx="8895" cy="1965"/>
          </a:xfrm>
        </p:grpSpPr>
        <p:sp>
          <p:nvSpPr>
            <p:cNvPr id="8" name="AutoShape 3"/>
            <p:cNvSpPr>
              <a:spLocks noChangeAspect="1" noChangeArrowheads="1" noTextEdit="1"/>
            </p:cNvSpPr>
            <p:nvPr/>
          </p:nvSpPr>
          <p:spPr bwMode="auto">
            <a:xfrm>
              <a:off x="0" y="0"/>
              <a:ext cx="8895" cy="196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 y="0"/>
              <a:ext cx="7336" cy="1629"/>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grpSp>
    </p:spTree>
    <p:extLst>
      <p:ext uri="{BB962C8B-B14F-4D97-AF65-F5344CB8AC3E}">
        <p14:creationId xmlns:p14="http://schemas.microsoft.com/office/powerpoint/2010/main" val="37849253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67544" y="1124744"/>
            <a:ext cx="8208912" cy="5262979"/>
          </a:xfrm>
          <a:prstGeom prst="rect">
            <a:avLst/>
          </a:prstGeom>
        </p:spPr>
        <p:txBody>
          <a:bodyPr wrap="square">
            <a:spAutoFit/>
          </a:bodyPr>
          <a:lstStyle/>
          <a:p>
            <a:pPr algn="just"/>
            <a:r>
              <a:rPr lang="pl-PL" sz="2400" dirty="0"/>
              <a:t>Budując kartę kontrolną korzysta się z parametru </a:t>
            </a:r>
            <a:r>
              <a:rPr lang="pl-PL" sz="2400" i="1" dirty="0"/>
              <a:t>s, </a:t>
            </a:r>
            <a:r>
              <a:rPr lang="pl-PL" sz="2400" dirty="0"/>
              <a:t>gdyż mamy do czynienia z wąskolicznymi próbkami pomiarowymi. Parametr </a:t>
            </a:r>
            <a:r>
              <a:rPr lang="pl-PL" sz="2400" i="1" dirty="0"/>
              <a:t>s </a:t>
            </a:r>
            <a:r>
              <a:rPr lang="pl-PL" sz="2400" dirty="0"/>
              <a:t>jest również podstawą do oceny jakości partii wyrobów, którą dostarcza poddostawca. Wówczas oblicza się wartość </a:t>
            </a:r>
            <a:r>
              <a:rPr lang="pl-PL" sz="2400" i="1" dirty="0"/>
              <a:t>s </a:t>
            </a:r>
            <a:r>
              <a:rPr lang="pl-PL" sz="2400" dirty="0"/>
              <a:t>losowo pobranej próbki i traktuje ją jako estymator (oszacowanie) niewiadomego odchylenia standardowego </a:t>
            </a:r>
            <a:r>
              <a:rPr lang="pl-PL" sz="2400" i="1" dirty="0"/>
              <a:t>σ </a:t>
            </a:r>
            <a:r>
              <a:rPr lang="pl-PL" sz="2400" dirty="0"/>
              <a:t>całej partii. Za pomocą parametru </a:t>
            </a:r>
            <a:r>
              <a:rPr lang="pl-PL" sz="2400" i="1" dirty="0"/>
              <a:t>s </a:t>
            </a:r>
            <a:r>
              <a:rPr lang="pl-PL" sz="2400" dirty="0"/>
              <a:t>można więc oszacować, jaka liczba dostarczonych wyrobów wykracza poza wyznaczoną tolerancję. Wg </a:t>
            </a:r>
            <a:r>
              <a:rPr lang="pl-PL" sz="2400" i="1" dirty="0"/>
              <a:t>konwencji Shewharta </a:t>
            </a:r>
            <a:r>
              <a:rPr lang="pl-PL" sz="2400" dirty="0"/>
              <a:t>w przedziale ±3σ </a:t>
            </a:r>
            <a:r>
              <a:rPr lang="pl-PL" sz="2400" i="1" dirty="0"/>
              <a:t>(reguła 3 sigma) </a:t>
            </a:r>
            <a:r>
              <a:rPr lang="pl-PL" sz="2400" dirty="0"/>
              <a:t>mieści się praktycznie cały proces, tzn. 99,73% wyników pomiarów. Przeliczając to </a:t>
            </a:r>
            <a:r>
              <a:rPr lang="pl-PL" sz="2400" i="1" dirty="0"/>
              <a:t>na ppm </a:t>
            </a:r>
            <a:r>
              <a:rPr lang="pl-PL" sz="2400" dirty="0"/>
              <a:t>(parts per million) otrzymuje się 2700 sztuk wadliwych na milion. Zgodnie z regułą </a:t>
            </a:r>
            <a:r>
              <a:rPr lang="pl-PL" sz="2400" i="1" dirty="0"/>
              <a:t>6 sigma </a:t>
            </a:r>
            <a:r>
              <a:rPr lang="pl-PL" sz="2400" dirty="0"/>
              <a:t>dla procesu przesuniętego o 1,5 σ w prawo lub w lewo otrzymuje się 3,4 ppm.</a:t>
            </a:r>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spTree>
    <p:extLst>
      <p:ext uri="{BB962C8B-B14F-4D97-AF65-F5344CB8AC3E}">
        <p14:creationId xmlns:p14="http://schemas.microsoft.com/office/powerpoint/2010/main" val="373065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67544" y="1124744"/>
            <a:ext cx="8208912" cy="3785652"/>
          </a:xfrm>
          <a:prstGeom prst="rect">
            <a:avLst/>
          </a:prstGeom>
        </p:spPr>
        <p:txBody>
          <a:bodyPr wrap="square">
            <a:spAutoFit/>
          </a:bodyPr>
          <a:lstStyle/>
          <a:p>
            <a:r>
              <a:rPr lang="pl-PL" sz="2400" dirty="0"/>
              <a:t>Histogram może jednak wskazać na wyraźne odstępstwo od rozkładu normalnego. Testowanie normalności rozkładu można oprzeć np. na </a:t>
            </a:r>
            <a:r>
              <a:rPr lang="pl-PL" sz="2400" b="1" dirty="0"/>
              <a:t>teście Shapiro-Wilka </a:t>
            </a:r>
            <a:r>
              <a:rPr lang="pl-PL" sz="2400" dirty="0"/>
              <a:t>lub teście </a:t>
            </a:r>
            <a:r>
              <a:rPr lang="pl-PL" sz="2400" b="1" i="1" dirty="0"/>
              <a:t>χ</a:t>
            </a:r>
            <a:r>
              <a:rPr lang="pl-PL" sz="2400" b="1" i="1" baseline="30000" dirty="0"/>
              <a:t>2</a:t>
            </a:r>
            <a:r>
              <a:rPr lang="pl-PL" sz="2400" i="1" dirty="0"/>
              <a:t>. </a:t>
            </a:r>
            <a:r>
              <a:rPr lang="pl-PL" sz="2400" dirty="0"/>
              <a:t>Bardzo skutecznym środkiem graficznego sprawdzenia czy rozkład jest normalny jest np. normalny wykres prawdopodobieństwa. Jeżeli występuje duża zbieżność między danymi i linią prostą wówczas możemy wnioskować, że dane empiryczne zbliżają się do rozkładu normalnego. Jeżeli zaś hipoteza o normalności rozkładu zostaje odrzucona, należy dopasować do danych inny rozkład i oszacować jego parametry.</a:t>
            </a:r>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spTree>
    <p:extLst>
      <p:ext uri="{BB962C8B-B14F-4D97-AF65-F5344CB8AC3E}">
        <p14:creationId xmlns:p14="http://schemas.microsoft.com/office/powerpoint/2010/main" val="39580819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124744"/>
            <a:ext cx="7848872" cy="5601533"/>
          </a:xfrm>
          <a:prstGeom prst="rect">
            <a:avLst/>
          </a:prstGeom>
          <a:noFill/>
        </p:spPr>
        <p:txBody>
          <a:bodyPr wrap="square" rtlCol="0">
            <a:spAutoFit/>
          </a:bodyPr>
          <a:lstStyle/>
          <a:p>
            <a:pPr algn="just"/>
            <a:r>
              <a:rPr lang="pl-PL" sz="2000" dirty="0"/>
              <a:t>Aby proces produkcyjny nadzorować za pomocą SPC należy zgodnie z kołem Deminga (</a:t>
            </a:r>
            <a:r>
              <a:rPr lang="pl-PL" sz="2000" b="1" dirty="0"/>
              <a:t>P</a:t>
            </a:r>
            <a:r>
              <a:rPr lang="pl-PL" sz="2000" dirty="0"/>
              <a:t>lan-</a:t>
            </a:r>
            <a:r>
              <a:rPr lang="pl-PL" sz="2000" b="1" dirty="0"/>
              <a:t>D</a:t>
            </a:r>
            <a:r>
              <a:rPr lang="pl-PL" sz="2000" dirty="0"/>
              <a:t>o-</a:t>
            </a:r>
            <a:r>
              <a:rPr lang="pl-PL" sz="2000" b="1" dirty="0"/>
              <a:t>C</a:t>
            </a:r>
            <a:r>
              <a:rPr lang="pl-PL" sz="2000" dirty="0"/>
              <a:t>heck-</a:t>
            </a:r>
            <a:r>
              <a:rPr lang="pl-PL" sz="2000" b="1" dirty="0"/>
              <a:t>A</a:t>
            </a:r>
            <a:r>
              <a:rPr lang="pl-PL" sz="2000" dirty="0"/>
              <a:t>ct):</a:t>
            </a:r>
          </a:p>
          <a:p>
            <a:pPr algn="just"/>
            <a:r>
              <a:rPr lang="pl-PL" sz="2000" b="1" dirty="0" smtClean="0"/>
              <a:t>PLAN</a:t>
            </a:r>
            <a:r>
              <a:rPr lang="pl-PL" sz="2000" dirty="0" smtClean="0"/>
              <a:t>  -  zaplanować </a:t>
            </a:r>
            <a:r>
              <a:rPr lang="pl-PL" sz="2000" dirty="0"/>
              <a:t>czynności niezbędne do nadzorowania </a:t>
            </a:r>
            <a:r>
              <a:rPr lang="pl-PL" sz="2000" dirty="0" smtClean="0"/>
              <a:t>procesu:</a:t>
            </a:r>
            <a:endParaRPr lang="pl-PL" sz="2000" dirty="0"/>
          </a:p>
          <a:p>
            <a:pPr marL="342900" lvl="0" indent="-342900" algn="just">
              <a:buFont typeface="+mj-lt"/>
              <a:buAutoNum type="arabicPeriod"/>
            </a:pPr>
            <a:r>
              <a:rPr lang="pl-PL" sz="2000" dirty="0"/>
              <a:t>wyselekcjonować operacje technologiczne, uznawane za ważne bądź kluczowe, które będą poddane nadzorowaniu (np. poprzez użycie reguły Pareto) określić ich specyfikacje i charakterystyki (wartości docelowe, tolerancje) dobrać metody, procedury oraz narzędzia pomiarowe</a:t>
            </a:r>
          </a:p>
          <a:p>
            <a:pPr marL="342900" lvl="0" indent="-342900" algn="just">
              <a:buFont typeface="+mj-lt"/>
              <a:buAutoNum type="arabicPeriod"/>
            </a:pPr>
            <a:r>
              <a:rPr lang="pl-PL" sz="2000" dirty="0"/>
              <a:t>dobrać odpowiednie metody statystyczne dla celów nadzorowania (rozkład zmienności mierzonej cechy, wskaźniki zdolności, rodzaje kart kontrolnych)</a:t>
            </a:r>
          </a:p>
          <a:p>
            <a:pPr marL="342900" lvl="0" indent="-342900" algn="just">
              <a:buFont typeface="+mj-lt"/>
              <a:buAutoNum type="arabicPeriod"/>
            </a:pPr>
            <a:r>
              <a:rPr lang="pl-PL" sz="2000" dirty="0"/>
              <a:t>ściśle określić liczności próbek do pomiaru oraz sposób i częstotliwość ich pobierania (przykładowo na etapie oceny zdolności krótkoterminowej w fazie “rozgrzewania procesu” - 20 próbek po 5 elementów każda)</a:t>
            </a:r>
          </a:p>
          <a:p>
            <a:pPr marL="342900" lvl="0" indent="-342900" algn="just">
              <a:buFont typeface="+mj-lt"/>
              <a:buAutoNum type="arabicPeriod"/>
            </a:pPr>
            <a:r>
              <a:rPr lang="pl-PL" sz="2000" dirty="0"/>
              <a:t>opracować procedury postępowania dla ewentualnych działań korygujących i zabezpieczających proces na przyszłość</a:t>
            </a:r>
          </a:p>
          <a:p>
            <a:pPr algn="just"/>
            <a:endParaRPr lang="pl-PL" sz="2000" dirty="0"/>
          </a:p>
        </p:txBody>
      </p:sp>
    </p:spTree>
    <p:extLst>
      <p:ext uri="{BB962C8B-B14F-4D97-AF65-F5344CB8AC3E}">
        <p14:creationId xmlns:p14="http://schemas.microsoft.com/office/powerpoint/2010/main" val="6388322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8024" y="2348880"/>
            <a:ext cx="7848872" cy="3046988"/>
          </a:xfrm>
          <a:prstGeom prst="rect">
            <a:avLst/>
          </a:prstGeom>
          <a:noFill/>
        </p:spPr>
        <p:txBody>
          <a:bodyPr wrap="square" rtlCol="0">
            <a:spAutoFit/>
          </a:bodyPr>
          <a:lstStyle/>
          <a:p>
            <a:r>
              <a:rPr lang="pl-PL" sz="2400" b="1" dirty="0" smtClean="0"/>
              <a:t>DO</a:t>
            </a:r>
            <a:r>
              <a:rPr lang="pl-PL" sz="2400" dirty="0" smtClean="0"/>
              <a:t>  -  zrealizować </a:t>
            </a:r>
            <a:r>
              <a:rPr lang="pl-PL" sz="2400" dirty="0"/>
              <a:t>proces i wstępnie go </a:t>
            </a:r>
            <a:r>
              <a:rPr lang="pl-PL" sz="2400" dirty="0" smtClean="0"/>
              <a:t>ocenić:</a:t>
            </a:r>
            <a:endParaRPr lang="pl-PL" sz="2400" dirty="0"/>
          </a:p>
          <a:p>
            <a:pPr marL="457200" lvl="0" indent="-457200">
              <a:buFont typeface="+mj-lt"/>
              <a:buAutoNum type="arabicPeriod"/>
            </a:pPr>
            <a:r>
              <a:rPr lang="pl-PL" sz="2400" dirty="0"/>
              <a:t>rejestrować dane z pomiarów (co najmniej 20 próbek po 5 elementów każda)</a:t>
            </a:r>
          </a:p>
          <a:p>
            <a:pPr marL="457200" lvl="0" indent="-457200">
              <a:buFont typeface="+mj-lt"/>
              <a:buAutoNum type="arabicPeriod"/>
            </a:pPr>
            <a:r>
              <a:rPr lang="pl-PL" sz="2400" dirty="0"/>
              <a:t>sporządzić zaplanowaną wcześniej kartę kontrolną (np. </a:t>
            </a:r>
            <a:r>
              <a:rPr lang="en-US" sz="2400" dirty="0"/>
              <a:t>X- </a:t>
            </a:r>
            <a:r>
              <a:rPr lang="pl-PL" sz="2400" dirty="0"/>
              <a:t>R lub </a:t>
            </a:r>
            <a:r>
              <a:rPr lang="en-US" sz="2400" dirty="0"/>
              <a:t>X- </a:t>
            </a:r>
            <a:r>
              <a:rPr lang="pl-PL" sz="2400" dirty="0" smtClean="0"/>
              <a:t>s)</a:t>
            </a:r>
          </a:p>
          <a:p>
            <a:pPr marL="457200" lvl="0" indent="-457200">
              <a:buFont typeface="+mj-lt"/>
              <a:buAutoNum type="arabicPeriod"/>
            </a:pPr>
            <a:r>
              <a:rPr lang="pl-PL" sz="2400" dirty="0" smtClean="0"/>
              <a:t>wyznaczyć </a:t>
            </a:r>
            <a:r>
              <a:rPr lang="pl-PL" sz="2400" dirty="0"/>
              <a:t>granice interwencji </a:t>
            </a:r>
            <a:r>
              <a:rPr lang="pl-PL" sz="2400" dirty="0" smtClean="0"/>
              <a:t>(kontrolne: GGK </a:t>
            </a:r>
            <a:r>
              <a:rPr lang="pl-PL" sz="2400" dirty="0"/>
              <a:t>i </a:t>
            </a:r>
            <a:r>
              <a:rPr lang="pl-PL" sz="2400" dirty="0" smtClean="0"/>
              <a:t>DGK i ostrzegania: GGO i DGO)</a:t>
            </a:r>
            <a:endParaRPr lang="pl-PL" sz="2400" dirty="0"/>
          </a:p>
          <a:p>
            <a:pPr algn="just"/>
            <a:endParaRPr lang="pl-PL" sz="2400" dirty="0"/>
          </a:p>
        </p:txBody>
      </p:sp>
    </p:spTree>
    <p:extLst>
      <p:ext uri="{BB962C8B-B14F-4D97-AF65-F5344CB8AC3E}">
        <p14:creationId xmlns:p14="http://schemas.microsoft.com/office/powerpoint/2010/main" val="41060869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124744"/>
            <a:ext cx="7848872" cy="5016758"/>
          </a:xfrm>
          <a:prstGeom prst="rect">
            <a:avLst/>
          </a:prstGeom>
          <a:noFill/>
        </p:spPr>
        <p:txBody>
          <a:bodyPr wrap="square" rtlCol="0">
            <a:spAutoFit/>
          </a:bodyPr>
          <a:lstStyle/>
          <a:p>
            <a:r>
              <a:rPr lang="pl-PL" sz="2000" b="1" dirty="0" smtClean="0"/>
              <a:t>CHECK</a:t>
            </a:r>
            <a:r>
              <a:rPr lang="pl-PL" sz="2000" dirty="0" smtClean="0"/>
              <a:t>  -  </a:t>
            </a:r>
            <a:r>
              <a:rPr lang="pl-PL" sz="2000" dirty="0"/>
              <a:t>sprawdzić stabilność i zdolność </a:t>
            </a:r>
            <a:r>
              <a:rPr lang="pl-PL" sz="2000" dirty="0" smtClean="0"/>
              <a:t>procesu:</a:t>
            </a:r>
          </a:p>
          <a:p>
            <a:pPr marL="457200" indent="-457200">
              <a:buFont typeface="+mj-lt"/>
              <a:buAutoNum type="arabicPeriod"/>
            </a:pPr>
            <a:r>
              <a:rPr lang="pl-PL" sz="2000" dirty="0" smtClean="0"/>
              <a:t>ocenić </a:t>
            </a:r>
            <a:r>
              <a:rPr lang="pl-PL" sz="2000" dirty="0"/>
              <a:t>stabilność procesu na tle granic interwencji poprzez ocenę rozrzutu przypadkowego i przesunięcia systematycznego średniej procesu. Jeżeli proces jest niestabilny - należy go udoskonalić i wrócić do punktu </a:t>
            </a:r>
            <a:r>
              <a:rPr lang="pl-PL" sz="2000" b="1" dirty="0" smtClean="0"/>
              <a:t>DO </a:t>
            </a:r>
            <a:r>
              <a:rPr lang="pl-PL" sz="2000" dirty="0" smtClean="0"/>
              <a:t>1</a:t>
            </a:r>
            <a:endParaRPr lang="pl-PL" sz="2000" dirty="0"/>
          </a:p>
          <a:p>
            <a:pPr marL="457200" indent="-457200">
              <a:buFont typeface="+mj-lt"/>
              <a:buAutoNum type="arabicPeriod"/>
            </a:pPr>
            <a:r>
              <a:rPr lang="pl-PL" sz="2000" dirty="0" smtClean="0"/>
              <a:t>wyznaczyć </a:t>
            </a:r>
            <a:r>
              <a:rPr lang="pl-PL" sz="2000" dirty="0"/>
              <a:t>model rozkładu zmienności mierzonej cechy (w praktyce, w przypadku procesów ukierunkowanych na wartość docelową, najczęściej jest to rozkład normalny </a:t>
            </a:r>
            <a:r>
              <a:rPr lang="pl-PL" sz="2000" dirty="0" smtClean="0"/>
              <a:t>Gaussa)</a:t>
            </a:r>
          </a:p>
          <a:p>
            <a:pPr marL="457200" indent="-457200">
              <a:buFont typeface="+mj-lt"/>
              <a:buAutoNum type="arabicPeriod"/>
            </a:pPr>
            <a:r>
              <a:rPr lang="pl-PL" sz="2000" dirty="0" smtClean="0"/>
              <a:t>wyznaczyć </a:t>
            </a:r>
            <a:r>
              <a:rPr lang="pl-PL" sz="2000" dirty="0"/>
              <a:t>wartości wskaźnika zdolności C</a:t>
            </a:r>
            <a:r>
              <a:rPr lang="pl-PL" sz="2000" baseline="-25000" dirty="0"/>
              <a:t>p</a:t>
            </a:r>
            <a:r>
              <a:rPr lang="pl-PL" sz="2000" dirty="0"/>
              <a:t> i wycentrowania C</a:t>
            </a:r>
            <a:r>
              <a:rPr lang="pl-PL" sz="2000" baseline="-25000" dirty="0"/>
              <a:t>pk</a:t>
            </a:r>
            <a:r>
              <a:rPr lang="pl-PL" sz="2000" dirty="0"/>
              <a:t> (jeżeli rozkład odbiega od normalnego, wówczas należy zastosować w obliczeniach współczynników metodę tzw. udziałów </a:t>
            </a:r>
            <a:r>
              <a:rPr lang="pl-PL" sz="2000" dirty="0" smtClean="0"/>
              <a:t>procentowych.</a:t>
            </a:r>
          </a:p>
          <a:p>
            <a:pPr marL="457200" indent="-457200">
              <a:buFont typeface="+mj-lt"/>
              <a:buAutoNum type="arabicPeriod"/>
            </a:pPr>
            <a:r>
              <a:rPr lang="pl-PL" sz="2000" dirty="0" smtClean="0"/>
              <a:t>ocenić </a:t>
            </a:r>
            <a:r>
              <a:rPr lang="pl-PL" sz="2000" dirty="0"/>
              <a:t>zdolność procesu (C</a:t>
            </a:r>
            <a:r>
              <a:rPr lang="pl-PL" sz="2000" baseline="-25000" dirty="0"/>
              <a:t>p</a:t>
            </a:r>
            <a:r>
              <a:rPr lang="pl-PL" sz="2000" dirty="0"/>
              <a:t>) i jego wyregulowanie (C</a:t>
            </a:r>
            <a:r>
              <a:rPr lang="pl-PL" sz="2000" baseline="-25000" dirty="0"/>
              <a:t>pk</a:t>
            </a:r>
            <a:r>
              <a:rPr lang="pl-PL" sz="2000" dirty="0"/>
              <a:t>). Jeżeli średnia procesu znacznie odbiega od wartości docelowej (C</a:t>
            </a:r>
            <a:r>
              <a:rPr lang="pl-PL" sz="2000" baseline="-25000" dirty="0"/>
              <a:t>pk</a:t>
            </a:r>
            <a:r>
              <a:rPr lang="pl-PL" sz="2000" dirty="0"/>
              <a:t>&lt;1), to już na tym etapie, jeśli to możliwe należy go wyregulować. Jeśli proces jest niezdolny - należy go udoskonalić i wrócić do punktu </a:t>
            </a:r>
            <a:r>
              <a:rPr lang="pl-PL" sz="2000" b="1" dirty="0" smtClean="0"/>
              <a:t>DO </a:t>
            </a:r>
            <a:r>
              <a:rPr lang="pl-PL" sz="2000" dirty="0" smtClean="0"/>
              <a:t>1</a:t>
            </a:r>
            <a:endParaRPr lang="pl-PL" sz="2000" dirty="0"/>
          </a:p>
          <a:p>
            <a:pPr algn="just"/>
            <a:endParaRPr lang="pl-PL" sz="2000" dirty="0"/>
          </a:p>
        </p:txBody>
      </p:sp>
    </p:spTree>
    <p:extLst>
      <p:ext uri="{BB962C8B-B14F-4D97-AF65-F5344CB8AC3E}">
        <p14:creationId xmlns:p14="http://schemas.microsoft.com/office/powerpoint/2010/main" val="41060869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2204864"/>
            <a:ext cx="7848872" cy="2308324"/>
          </a:xfrm>
          <a:prstGeom prst="rect">
            <a:avLst/>
          </a:prstGeom>
          <a:noFill/>
        </p:spPr>
        <p:txBody>
          <a:bodyPr wrap="square" rtlCol="0">
            <a:spAutoFit/>
          </a:bodyPr>
          <a:lstStyle/>
          <a:p>
            <a:pPr algn="just"/>
            <a:r>
              <a:rPr lang="pl-PL" sz="2400" b="1" dirty="0" smtClean="0"/>
              <a:t>ACT</a:t>
            </a:r>
            <a:r>
              <a:rPr lang="pl-PL" sz="2400" dirty="0" smtClean="0"/>
              <a:t>  - działać:</a:t>
            </a:r>
          </a:p>
          <a:p>
            <a:pPr algn="just"/>
            <a:r>
              <a:rPr lang="pl-PL" sz="2400" dirty="0" smtClean="0"/>
              <a:t>ciągle </a:t>
            </a:r>
            <a:r>
              <a:rPr lang="pl-PL" sz="2400" dirty="0"/>
              <a:t>doskonalić proces poprzez jego nadzorowanie. W przypadku np. przezbrojenia maszyny i ponownego jej nastawienia na wartość docelową, ponownie ocenić stabilność i zdolność procesu wytwórczego, czyli wrócić do punktu </a:t>
            </a:r>
            <a:r>
              <a:rPr lang="pl-PL" sz="2400" b="1" dirty="0" smtClean="0"/>
              <a:t>DO</a:t>
            </a:r>
            <a:r>
              <a:rPr lang="pl-PL" sz="2400" dirty="0" smtClean="0"/>
              <a:t> 1</a:t>
            </a:r>
            <a:r>
              <a:rPr lang="pl-PL" sz="2400" dirty="0"/>
              <a:t>.</a:t>
            </a:r>
          </a:p>
        </p:txBody>
      </p:sp>
    </p:spTree>
    <p:extLst>
      <p:ext uri="{BB962C8B-B14F-4D97-AF65-F5344CB8AC3E}">
        <p14:creationId xmlns:p14="http://schemas.microsoft.com/office/powerpoint/2010/main" val="41060869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2204864"/>
            <a:ext cx="7848872" cy="2308324"/>
          </a:xfrm>
          <a:prstGeom prst="rect">
            <a:avLst/>
          </a:prstGeom>
          <a:noFill/>
        </p:spPr>
        <p:txBody>
          <a:bodyPr wrap="square" rtlCol="0">
            <a:spAutoFit/>
          </a:bodyPr>
          <a:lstStyle/>
          <a:p>
            <a:pPr algn="just"/>
            <a:r>
              <a:rPr lang="pl-PL" sz="2400" dirty="0" smtClean="0"/>
              <a:t>Rodzaj </a:t>
            </a:r>
            <a:r>
              <a:rPr lang="pl-PL" sz="2400" dirty="0"/>
              <a:t>użytych metod statystycznych zależy od fazy kwalifikacji maszyn i procesów produkcyjnych:</a:t>
            </a:r>
          </a:p>
          <a:p>
            <a:pPr marL="457200" lvl="0" indent="-457200" algn="just">
              <a:buFont typeface="+mj-lt"/>
              <a:buAutoNum type="arabicPeriod"/>
            </a:pPr>
            <a:r>
              <a:rPr lang="pl-PL" sz="2400" dirty="0"/>
              <a:t>podczas kupna i oddawania do użytku urządzeń produkcyjnych</a:t>
            </a:r>
          </a:p>
          <a:p>
            <a:pPr marL="457200" lvl="0" indent="-457200" algn="just">
              <a:buFont typeface="+mj-lt"/>
              <a:buAutoNum type="arabicPeriod"/>
            </a:pPr>
            <a:r>
              <a:rPr lang="pl-PL" sz="2400" dirty="0"/>
              <a:t>przed rozpoczęciem produkcji seryjnej</a:t>
            </a:r>
          </a:p>
          <a:p>
            <a:pPr marL="457200" lvl="0" indent="-457200" algn="just">
              <a:buFont typeface="+mj-lt"/>
              <a:buAutoNum type="arabicPeriod"/>
            </a:pPr>
            <a:r>
              <a:rPr lang="pl-PL" sz="2400" dirty="0"/>
              <a:t>po rozpoczęciu produkcji seryjnej </a:t>
            </a:r>
          </a:p>
        </p:txBody>
      </p:sp>
    </p:spTree>
    <p:extLst>
      <p:ext uri="{BB962C8B-B14F-4D97-AF65-F5344CB8AC3E}">
        <p14:creationId xmlns:p14="http://schemas.microsoft.com/office/powerpoint/2010/main" val="25868343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latin typeface="Tahoma" pitchFamily="34" charset="0"/>
                <a:cs typeface="Tahoma" pitchFamily="34" charset="0"/>
              </a:rPr>
              <a:t>Geneza</a:t>
            </a:r>
            <a:endParaRPr lang="pl-PL" sz="2400" dirty="0">
              <a:latin typeface="Tahoma" pitchFamily="34" charset="0"/>
              <a:cs typeface="Tahoma" pitchFamily="34" charset="0"/>
            </a:endParaRPr>
          </a:p>
        </p:txBody>
      </p:sp>
      <p:sp>
        <p:nvSpPr>
          <p:cNvPr id="3" name="Symbol zastępczy zawartości 2"/>
          <p:cNvSpPr>
            <a:spLocks noGrp="1"/>
          </p:cNvSpPr>
          <p:nvPr>
            <p:ph idx="1"/>
          </p:nvPr>
        </p:nvSpPr>
        <p:spPr>
          <a:xfrm>
            <a:off x="285720" y="1071546"/>
            <a:ext cx="8258204" cy="5381790"/>
          </a:xfrm>
        </p:spPr>
        <p:txBody>
          <a:bodyPr>
            <a:normAutofit fontScale="55000" lnSpcReduction="20000"/>
          </a:bodyPr>
          <a:lstStyle/>
          <a:p>
            <a:pPr marL="0" indent="0" algn="just">
              <a:buNone/>
            </a:pPr>
            <a:r>
              <a:rPr lang="pl-PL" sz="4000" dirty="0" smtClean="0"/>
              <a:t>Jako </a:t>
            </a:r>
            <a:r>
              <a:rPr lang="pl-PL" sz="4000" dirty="0"/>
              <a:t>pierwszy twierdzenia rachunku prawdopodobienstwa w kontroli </a:t>
            </a:r>
            <a:r>
              <a:rPr lang="pl-PL" sz="4000" dirty="0" smtClean="0"/>
              <a:t>jakości zastosował </a:t>
            </a:r>
            <a:r>
              <a:rPr lang="pl-PL" sz="4000" b="1" dirty="0" smtClean="0"/>
              <a:t>W.A.Shewhart</a:t>
            </a:r>
            <a:r>
              <a:rPr lang="pl-PL" sz="4000" b="1" dirty="0"/>
              <a:t>. </a:t>
            </a:r>
            <a:r>
              <a:rPr lang="pl-PL" sz="4000" dirty="0"/>
              <a:t>Generalnie </a:t>
            </a:r>
            <a:r>
              <a:rPr lang="pl-PL" sz="4000" dirty="0" smtClean="0"/>
              <a:t>uważa się, że </a:t>
            </a:r>
            <a:r>
              <a:rPr lang="pl-PL" sz="4000" dirty="0"/>
              <a:t>jest on </a:t>
            </a:r>
            <a:r>
              <a:rPr lang="pl-PL" sz="4000" dirty="0" smtClean="0"/>
              <a:t>tworcą </a:t>
            </a:r>
            <a:r>
              <a:rPr lang="pl-PL" sz="4000" dirty="0"/>
              <a:t>podstaw </a:t>
            </a:r>
            <a:r>
              <a:rPr lang="pl-PL" sz="4000" dirty="0" smtClean="0"/>
              <a:t>wspłczesnej </a:t>
            </a:r>
            <a:r>
              <a:rPr lang="pl-PL" sz="4000" dirty="0"/>
              <a:t>teorii </a:t>
            </a:r>
            <a:r>
              <a:rPr lang="pl-PL" sz="4000" dirty="0" smtClean="0"/>
              <a:t>kontroli jakości.</a:t>
            </a:r>
          </a:p>
          <a:p>
            <a:pPr marL="0" indent="0" algn="just">
              <a:buNone/>
            </a:pPr>
            <a:endParaRPr lang="pl-PL" sz="4000" dirty="0" smtClean="0"/>
          </a:p>
          <a:p>
            <a:pPr marL="0" indent="0" algn="just">
              <a:buNone/>
            </a:pPr>
            <a:r>
              <a:rPr lang="pl-PL" sz="4000" dirty="0" smtClean="0"/>
              <a:t>Jedną, </a:t>
            </a:r>
            <a:r>
              <a:rPr lang="pl-PL" sz="4000" dirty="0"/>
              <a:t>z przydatnych cech oceny statystycznej </a:t>
            </a:r>
            <a:r>
              <a:rPr lang="pl-PL" sz="4000" dirty="0" smtClean="0"/>
              <a:t>wyrobów </a:t>
            </a:r>
            <a:r>
              <a:rPr lang="pl-PL" sz="4000" dirty="0"/>
              <a:t>i </a:t>
            </a:r>
            <a:r>
              <a:rPr lang="pl-PL" sz="4000" dirty="0" smtClean="0"/>
              <a:t>procesów </a:t>
            </a:r>
            <a:r>
              <a:rPr lang="pl-PL" sz="4000" dirty="0"/>
              <a:t>jest </a:t>
            </a:r>
            <a:r>
              <a:rPr lang="pl-PL" sz="4000" dirty="0" smtClean="0"/>
              <a:t>mozliwość sterowania procesem </a:t>
            </a:r>
            <a:r>
              <a:rPr lang="pl-PL" sz="4000" dirty="0"/>
              <a:t>i jego ocena na podstawie </a:t>
            </a:r>
            <a:r>
              <a:rPr lang="pl-PL" sz="4000" dirty="0" smtClean="0"/>
              <a:t>wyników </a:t>
            </a:r>
            <a:r>
              <a:rPr lang="pl-PL" sz="4000" dirty="0"/>
              <a:t>dokonanych na niewielkiej </a:t>
            </a:r>
            <a:r>
              <a:rPr lang="pl-PL" sz="4000" dirty="0" smtClean="0"/>
              <a:t>części wyrobów, tzw. próbie</a:t>
            </a:r>
            <a:r>
              <a:rPr lang="pl-PL" sz="4000" dirty="0"/>
              <a:t>. Z tego </a:t>
            </a:r>
            <a:r>
              <a:rPr lang="pl-PL" sz="4000" dirty="0" smtClean="0"/>
              <a:t>względu </a:t>
            </a:r>
            <a:r>
              <a:rPr lang="pl-PL" sz="4000" dirty="0"/>
              <a:t>bardzo celowe jest stosowanie </a:t>
            </a:r>
            <a:r>
              <a:rPr lang="pl-PL" sz="4000" dirty="0" smtClean="0"/>
              <a:t>terminu</a:t>
            </a:r>
            <a:r>
              <a:rPr lang="pl-PL" sz="4000" dirty="0"/>
              <a:t>: </a:t>
            </a:r>
            <a:r>
              <a:rPr lang="pl-PL" sz="4000" b="1" dirty="0" smtClean="0"/>
              <a:t>SPC-</a:t>
            </a:r>
            <a:r>
              <a:rPr lang="pl-PL" sz="4000" b="1" dirty="0"/>
              <a:t>,,statystyczne </a:t>
            </a:r>
            <a:r>
              <a:rPr lang="pl-PL" sz="4000" b="1" dirty="0" smtClean="0"/>
              <a:t>sterowanie procesem".</a:t>
            </a:r>
          </a:p>
          <a:p>
            <a:pPr marL="0" indent="0" algn="just">
              <a:buNone/>
            </a:pPr>
            <a:endParaRPr lang="pl-PL" sz="4000" b="1" dirty="0"/>
          </a:p>
          <a:p>
            <a:pPr marL="0" indent="0" algn="just">
              <a:buNone/>
            </a:pPr>
            <a:r>
              <a:rPr lang="pl-PL" sz="4000" dirty="0" smtClean="0"/>
              <a:t>Cała </a:t>
            </a:r>
            <a:r>
              <a:rPr lang="pl-PL" sz="4000" dirty="0"/>
              <a:t>istota </a:t>
            </a:r>
            <a:r>
              <a:rPr lang="pl-PL" sz="4000" b="1" dirty="0"/>
              <a:t>statystycznej kontroli </a:t>
            </a:r>
            <a:r>
              <a:rPr lang="pl-PL" sz="4000" b="1" dirty="0" smtClean="0"/>
              <a:t>jakości </a:t>
            </a:r>
            <a:r>
              <a:rPr lang="pl-PL" sz="4000" dirty="0"/>
              <a:t>sprowadza </a:t>
            </a:r>
            <a:r>
              <a:rPr lang="pl-PL" sz="4000" dirty="0" smtClean="0"/>
              <a:t>się </a:t>
            </a:r>
            <a:r>
              <a:rPr lang="pl-PL" sz="4000" dirty="0"/>
              <a:t>do skutecznego </a:t>
            </a:r>
            <a:r>
              <a:rPr lang="pl-PL" sz="4000" dirty="0" smtClean="0"/>
              <a:t>powiązania skutków z </a:t>
            </a:r>
            <a:r>
              <a:rPr lang="pl-PL" sz="4000" dirty="0"/>
              <a:t>przyczynami i doboru odpowiedniej metody, </a:t>
            </a:r>
            <a:r>
              <a:rPr lang="pl-PL" sz="4000" dirty="0" smtClean="0"/>
              <a:t>uzależnionej </a:t>
            </a:r>
            <a:r>
              <a:rPr lang="pl-PL" sz="4000" dirty="0"/>
              <a:t>od </a:t>
            </a:r>
            <a:r>
              <a:rPr lang="pl-PL" sz="4000" dirty="0" smtClean="0"/>
              <a:t>dostępu </a:t>
            </a:r>
            <a:r>
              <a:rPr lang="pl-PL" sz="4000" dirty="0"/>
              <a:t>do danych </a:t>
            </a:r>
            <a:r>
              <a:rPr lang="pl-PL" sz="4000" dirty="0" smtClean="0"/>
              <a:t>procesowych, dostępności </a:t>
            </a:r>
            <a:r>
              <a:rPr lang="pl-PL" sz="4000" dirty="0"/>
              <a:t>modeli, potrzeb ekonomicznych, a </a:t>
            </a:r>
            <a:r>
              <a:rPr lang="pl-PL" sz="4000" dirty="0" smtClean="0"/>
              <a:t>także </a:t>
            </a:r>
            <a:r>
              <a:rPr lang="pl-PL" sz="4000" dirty="0"/>
              <a:t>od relatywnego stopnia </a:t>
            </a:r>
            <a:r>
              <a:rPr lang="pl-PL" sz="4000" dirty="0" smtClean="0"/>
              <a:t>częstości występowania </a:t>
            </a:r>
            <a:r>
              <a:rPr lang="pl-PL" sz="4000" dirty="0"/>
              <a:t>przypadkowych i nieznanych przyczyn </a:t>
            </a:r>
            <a:r>
              <a:rPr lang="pl-PL" sz="4000" dirty="0" smtClean="0"/>
              <a:t>zakłóceń.</a:t>
            </a:r>
          </a:p>
          <a:p>
            <a:pPr algn="ctr">
              <a:buNone/>
            </a:pPr>
            <a:endParaRPr lang="pl-PL" sz="3000" dirty="0" smtClean="0">
              <a:latin typeface="Tahoma" pitchFamily="34" charset="0"/>
              <a:cs typeface="Tahoma" pitchFamily="34" charset="0"/>
            </a:endParaRP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5536" y="1124744"/>
            <a:ext cx="7848872" cy="4893647"/>
          </a:xfrm>
          <a:prstGeom prst="rect">
            <a:avLst/>
          </a:prstGeom>
          <a:noFill/>
        </p:spPr>
        <p:txBody>
          <a:bodyPr wrap="square" rtlCol="0">
            <a:spAutoFit/>
          </a:bodyPr>
          <a:lstStyle/>
          <a:p>
            <a:pPr algn="just"/>
            <a:r>
              <a:rPr lang="pl-PL" sz="2400" dirty="0"/>
              <a:t>Kwalifikacja wstępna systemu i ocena procesu przed rozpoczęciem produkcji seryjnej są przedsięwzięciami jednorazowymi. Procesy te nazywane są też badaniem zdolności maszyn. Działania takie podejmowane są często </a:t>
            </a:r>
            <a:r>
              <a:rPr lang="pl-PL" sz="2400" i="1" dirty="0"/>
              <a:t>offline </a:t>
            </a:r>
            <a:r>
              <a:rPr lang="pl-PL" sz="2400" dirty="0"/>
              <a:t>(poza bieżącą produkcją). W tym celu wykonuje się pewną liczbę wyrobów, poddaje je pomiarowi, a następnie analizuje się wyniki pomiarów zgodnie z przyjętymi wcześniej zasadami. Jeżeli proces zostaje oceniony jako przydatny (zdolny), to na bazie uzyskanych wyników ustalane są wytyczne dla późniejszego nadzorowania procesu, np. parametry odpowiednich kart kontrolnych. W trakcie bieżącego procesu produkcji pomiary wykonuje się </a:t>
            </a:r>
            <a:r>
              <a:rPr lang="pl-PL" sz="2400" i="1" dirty="0"/>
              <a:t>online </a:t>
            </a:r>
            <a:r>
              <a:rPr lang="pl-PL" sz="2400" dirty="0"/>
              <a:t>i analizuje zgodnie z zasadami SPC.</a:t>
            </a:r>
          </a:p>
        </p:txBody>
      </p:sp>
    </p:spTree>
    <p:extLst>
      <p:ext uri="{BB962C8B-B14F-4D97-AF65-F5344CB8AC3E}">
        <p14:creationId xmlns:p14="http://schemas.microsoft.com/office/powerpoint/2010/main" val="4027475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Etapy wprowadzenia SPC</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3528" y="980728"/>
            <a:ext cx="8424936" cy="4154984"/>
          </a:xfrm>
          <a:prstGeom prst="rect">
            <a:avLst/>
          </a:prstGeom>
          <a:noFill/>
        </p:spPr>
        <p:txBody>
          <a:bodyPr wrap="square" rtlCol="0">
            <a:spAutoFit/>
          </a:bodyPr>
          <a:lstStyle/>
          <a:p>
            <a:pPr algn="just"/>
            <a:r>
              <a:rPr lang="pl-PL" sz="2400" dirty="0"/>
              <a:t>Ocena maszyn i procesów produkcyjnych opiera się na danych zebranych przy użyciu systemu pomiarowego. Przed każdą analizą udowodniona musi być więc zdolność urządzenia pomiarowego (wskaźniki zdolności C</a:t>
            </a:r>
            <a:r>
              <a:rPr lang="pl-PL" sz="2400" baseline="-25000" dirty="0"/>
              <a:t>p</a:t>
            </a:r>
            <a:r>
              <a:rPr lang="pl-PL" sz="2400" dirty="0"/>
              <a:t> i C</a:t>
            </a:r>
            <a:r>
              <a:rPr lang="pl-PL" sz="2400" baseline="-25000" dirty="0"/>
              <a:t>pk</a:t>
            </a:r>
            <a:r>
              <a:rPr lang="pl-PL" sz="2400" dirty="0"/>
              <a:t> narzędzi pomiarowych</a:t>
            </a:r>
            <a:r>
              <a:rPr lang="pl-PL" sz="2400" dirty="0" smtClean="0"/>
              <a:t>.</a:t>
            </a:r>
          </a:p>
          <a:p>
            <a:pPr algn="just"/>
            <a:endParaRPr lang="pl-PL" sz="2400" dirty="0"/>
          </a:p>
          <a:p>
            <a:pPr algn="just"/>
            <a:r>
              <a:rPr lang="pl-PL" sz="2400" dirty="0"/>
              <a:t>W wyniku pomiarów cech produktu lub procesu otrzymuje się szereg pomiarowy, który na ogół jest zbiorem nieuporządkowanych wartości. Wartości te należy ułożyć zgodnie z pewną zasadą, np. rosnąco. Tak zbudowana tabela pomiarów jest podstawą do sporządzenia tzw. histogramu i rozkładu zmienności mierzonej cechy. </a:t>
            </a:r>
          </a:p>
        </p:txBody>
      </p:sp>
    </p:spTree>
    <p:extLst>
      <p:ext uri="{BB962C8B-B14F-4D97-AF65-F5344CB8AC3E}">
        <p14:creationId xmlns:p14="http://schemas.microsoft.com/office/powerpoint/2010/main" val="4027475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Narzędzia i metody statystyczne SPC</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412776"/>
            <a:ext cx="7848872" cy="3785652"/>
          </a:xfrm>
          <a:prstGeom prst="rect">
            <a:avLst/>
          </a:prstGeom>
          <a:noFill/>
        </p:spPr>
        <p:txBody>
          <a:bodyPr wrap="square" rtlCol="0">
            <a:spAutoFit/>
          </a:bodyPr>
          <a:lstStyle/>
          <a:p>
            <a:pPr algn="just"/>
            <a:r>
              <a:rPr lang="pl-PL" sz="2400" dirty="0" smtClean="0"/>
              <a:t>Podstawowe </a:t>
            </a:r>
            <a:r>
              <a:rPr lang="pl-PL" sz="2400" dirty="0"/>
              <a:t>znaczenie odgrywają metody i narzędzia należące do tzw. wielkiej siódemki SPC w skład, której wchodzą:</a:t>
            </a:r>
          </a:p>
          <a:p>
            <a:pPr marL="457200" lvl="0" indent="-457200" algn="just">
              <a:buFont typeface="+mj-lt"/>
              <a:buAutoNum type="arabicPeriod"/>
            </a:pPr>
            <a:r>
              <a:rPr lang="pl-PL" sz="2400" dirty="0"/>
              <a:t>Diagram przebiegu procesu,</a:t>
            </a:r>
          </a:p>
          <a:p>
            <a:pPr marL="457200" lvl="0" indent="-457200" algn="just">
              <a:buFont typeface="+mj-lt"/>
              <a:buAutoNum type="arabicPeriod"/>
            </a:pPr>
            <a:r>
              <a:rPr lang="pl-PL" sz="2400" dirty="0"/>
              <a:t>Karta kontrolna,</a:t>
            </a:r>
          </a:p>
          <a:p>
            <a:pPr marL="457200" lvl="0" indent="-457200" algn="just">
              <a:buFont typeface="+mj-lt"/>
              <a:buAutoNum type="arabicPeriod"/>
            </a:pPr>
            <a:r>
              <a:rPr lang="pl-PL" sz="2400" dirty="0"/>
              <a:t>Arkusz analityczny (kontrolny),</a:t>
            </a:r>
          </a:p>
          <a:p>
            <a:pPr marL="457200" lvl="0" indent="-457200" algn="just">
              <a:buFont typeface="+mj-lt"/>
              <a:buAutoNum type="arabicPeriod"/>
            </a:pPr>
            <a:r>
              <a:rPr lang="pl-PL" sz="2400" dirty="0"/>
              <a:t>Diagram Pareto,</a:t>
            </a:r>
          </a:p>
          <a:p>
            <a:pPr marL="457200" lvl="0" indent="-457200" algn="just">
              <a:buFont typeface="+mj-lt"/>
              <a:buAutoNum type="arabicPeriod"/>
            </a:pPr>
            <a:r>
              <a:rPr lang="pl-PL" sz="2400" dirty="0"/>
              <a:t>Diagram Ishikawy,</a:t>
            </a:r>
          </a:p>
          <a:p>
            <a:pPr marL="457200" lvl="0" indent="-457200" algn="just">
              <a:buFont typeface="+mj-lt"/>
              <a:buAutoNum type="arabicPeriod"/>
            </a:pPr>
            <a:r>
              <a:rPr lang="pl-PL" sz="2400" dirty="0"/>
              <a:t>Histogram,</a:t>
            </a:r>
          </a:p>
          <a:p>
            <a:pPr marL="457200" lvl="0" indent="-457200" algn="just">
              <a:buFont typeface="+mj-lt"/>
              <a:buAutoNum type="arabicPeriod"/>
            </a:pPr>
            <a:r>
              <a:rPr lang="pl-PL" sz="2400" dirty="0"/>
              <a:t>Punktowy diagram korelacji.</a:t>
            </a:r>
          </a:p>
        </p:txBody>
      </p:sp>
    </p:spTree>
    <p:extLst>
      <p:ext uri="{BB962C8B-B14F-4D97-AF65-F5344CB8AC3E}">
        <p14:creationId xmlns:p14="http://schemas.microsoft.com/office/powerpoint/2010/main" val="4027475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Analiza zdolności procesu</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5536" y="1772816"/>
            <a:ext cx="8208912" cy="2677656"/>
          </a:xfrm>
          <a:prstGeom prst="rect">
            <a:avLst/>
          </a:prstGeom>
          <a:noFill/>
        </p:spPr>
        <p:txBody>
          <a:bodyPr wrap="square" rtlCol="0">
            <a:spAutoFit/>
          </a:bodyPr>
          <a:lstStyle/>
          <a:p>
            <a:pPr algn="just"/>
            <a:r>
              <a:rPr lang="pl-PL" sz="2400" dirty="0"/>
              <a:t>Metoda oceny procesów za pomocą tego typu miar zaproponowana została w USA przez Jurana w 1974 r. </a:t>
            </a:r>
          </a:p>
          <a:p>
            <a:pPr algn="just"/>
            <a:endParaRPr lang="pl-PL" sz="2400" dirty="0"/>
          </a:p>
          <a:p>
            <a:pPr algn="just"/>
            <a:r>
              <a:rPr lang="pl-PL" sz="2400" dirty="0" smtClean="0"/>
              <a:t>Analiza </a:t>
            </a:r>
            <a:r>
              <a:rPr lang="pl-PL" sz="2400" dirty="0"/>
              <a:t>zdolności procesu odpowiada na pytanie, na ile proces jest zdolny spełniać zadanie wyznaczone specyfikacjami. Jakość procesów wytwarzania określona jest za pomocą tzw. </a:t>
            </a:r>
            <a:r>
              <a:rPr lang="pl-PL" sz="2400" b="1" dirty="0"/>
              <a:t>wskaźników zdolności </a:t>
            </a:r>
            <a:r>
              <a:rPr lang="pl-PL" sz="2400" dirty="0"/>
              <a:t>(WZ). </a:t>
            </a:r>
          </a:p>
        </p:txBody>
      </p:sp>
    </p:spTree>
    <p:extLst>
      <p:ext uri="{BB962C8B-B14F-4D97-AF65-F5344CB8AC3E}">
        <p14:creationId xmlns:p14="http://schemas.microsoft.com/office/powerpoint/2010/main" val="23035477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Analiza zdolności procesu</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340768"/>
            <a:ext cx="8208912" cy="4524315"/>
          </a:xfrm>
          <a:prstGeom prst="rect">
            <a:avLst/>
          </a:prstGeom>
          <a:noFill/>
        </p:spPr>
        <p:txBody>
          <a:bodyPr wrap="square" rtlCol="0">
            <a:spAutoFit/>
          </a:bodyPr>
          <a:lstStyle/>
          <a:p>
            <a:pPr algn="just"/>
            <a:r>
              <a:rPr lang="pl-PL" sz="2400" b="1" dirty="0" smtClean="0"/>
              <a:t>Wskaźniki </a:t>
            </a:r>
            <a:r>
              <a:rPr lang="pl-PL" sz="2400" b="1" dirty="0"/>
              <a:t>zdolności </a:t>
            </a:r>
            <a:r>
              <a:rPr lang="pl-PL" sz="2400" b="1" dirty="0" smtClean="0"/>
              <a:t>procesu </a:t>
            </a:r>
            <a:r>
              <a:rPr lang="pl-PL" sz="2400" dirty="0" smtClean="0"/>
              <a:t>(WZ) - określają stosunek </a:t>
            </a:r>
            <a:r>
              <a:rPr lang="pl-PL" sz="2400" dirty="0"/>
              <a:t>rzeczywistej realizacji procesu wytwarzania do wartości założonej, tj.wartości nominalnej i granic tolerancji. </a:t>
            </a:r>
            <a:endParaRPr lang="pl-PL" sz="2400" dirty="0" smtClean="0"/>
          </a:p>
          <a:p>
            <a:pPr algn="just"/>
            <a:endParaRPr lang="pl-PL" sz="2400" dirty="0"/>
          </a:p>
          <a:p>
            <a:pPr algn="just"/>
            <a:r>
              <a:rPr lang="pl-PL" sz="2400" dirty="0" smtClean="0"/>
              <a:t>Można </a:t>
            </a:r>
            <a:r>
              <a:rPr lang="pl-PL" sz="2400" dirty="0"/>
              <a:t>także powiedzieć, że WZ odpowiada oczekiwanej proporcji części niezgodnych za specyfikacją. </a:t>
            </a:r>
            <a:endParaRPr lang="pl-PL" sz="2400" dirty="0" smtClean="0"/>
          </a:p>
          <a:p>
            <a:pPr algn="just"/>
            <a:endParaRPr lang="pl-PL" sz="2400" dirty="0"/>
          </a:p>
          <a:p>
            <a:pPr algn="just"/>
            <a:r>
              <a:rPr lang="pl-PL" sz="2400" dirty="0" smtClean="0"/>
              <a:t>Idealny </a:t>
            </a:r>
            <a:r>
              <a:rPr lang="pl-PL" sz="2400" dirty="0"/>
              <a:t>proces produkcyjny powinien utrzymać wartość </a:t>
            </a:r>
            <a:r>
              <a:rPr lang="pl-PL" sz="2400" dirty="0" smtClean="0"/>
              <a:t>charakterystyk jakości </a:t>
            </a:r>
            <a:r>
              <a:rPr lang="pl-PL" sz="2400" dirty="0"/>
              <a:t>w wyznaczonym nominale i nie posiadać rozproszenia określanego np. 3 sigma. W rzeczywistości zmienność jest nieunikniona, tzn. wartość charakterystyk obserwowanych procesów będą posiadały pewne rozproszenie. </a:t>
            </a:r>
          </a:p>
        </p:txBody>
      </p:sp>
    </p:spTree>
    <p:extLst>
      <p:ext uri="{BB962C8B-B14F-4D97-AF65-F5344CB8AC3E}">
        <p14:creationId xmlns:p14="http://schemas.microsoft.com/office/powerpoint/2010/main" val="42447640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385894" y="0"/>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1412776"/>
            <a:ext cx="7848872" cy="3046988"/>
          </a:xfrm>
          <a:prstGeom prst="rect">
            <a:avLst/>
          </a:prstGeom>
          <a:noFill/>
        </p:spPr>
        <p:txBody>
          <a:bodyPr wrap="square" rtlCol="0">
            <a:spAutoFit/>
          </a:bodyPr>
          <a:lstStyle/>
          <a:p>
            <a:pPr algn="just"/>
            <a:r>
              <a:rPr lang="pl-PL" sz="2400" dirty="0"/>
              <a:t>Szacując zdolność jakościową procesu/maszyny wykorzystuje się dwa współczynniki: C</a:t>
            </a:r>
            <a:r>
              <a:rPr lang="pl-PL" sz="2400" baseline="-25000" dirty="0"/>
              <a:t>p</a:t>
            </a:r>
            <a:r>
              <a:rPr lang="pl-PL" sz="2400" dirty="0"/>
              <a:t> i </a:t>
            </a:r>
            <a:r>
              <a:rPr lang="pl-PL" sz="2400" dirty="0" smtClean="0"/>
              <a:t>C</a:t>
            </a:r>
            <a:r>
              <a:rPr lang="pl-PL" sz="2400" baseline="-25000" dirty="0" smtClean="0"/>
              <a:t>pk</a:t>
            </a:r>
            <a:r>
              <a:rPr lang="pl-PL" sz="2400" dirty="0" smtClean="0"/>
              <a:t>.</a:t>
            </a:r>
          </a:p>
          <a:p>
            <a:pPr algn="just"/>
            <a:endParaRPr lang="pl-PL" sz="2400" dirty="0"/>
          </a:p>
          <a:p>
            <a:pPr algn="just"/>
            <a:r>
              <a:rPr lang="pl-PL" sz="2400" b="1" dirty="0"/>
              <a:t>C</a:t>
            </a:r>
            <a:r>
              <a:rPr lang="pl-PL" sz="2400" b="1" baseline="-25000" dirty="0"/>
              <a:t>p</a:t>
            </a:r>
            <a:r>
              <a:rPr lang="pl-PL" sz="2400" dirty="0"/>
              <a:t> - określa ogólna zdolność jakościową procesu lub maszyny, zależność między zakresem tolerancji a odchyleniem standardowym. </a:t>
            </a:r>
            <a:endParaRPr lang="pl-PL" sz="2400" dirty="0" smtClean="0"/>
          </a:p>
          <a:p>
            <a:pPr algn="just"/>
            <a:endParaRPr lang="pl-PL" sz="2400" dirty="0"/>
          </a:p>
          <a:p>
            <a:pPr algn="just"/>
            <a:r>
              <a:rPr lang="pl-PL" sz="2400" b="1" dirty="0"/>
              <a:t>C</a:t>
            </a:r>
            <a:r>
              <a:rPr lang="pl-PL" sz="2400" b="1" baseline="-25000" dirty="0"/>
              <a:t>pk</a:t>
            </a:r>
            <a:r>
              <a:rPr lang="pl-PL" sz="2400" b="1" dirty="0"/>
              <a:t> </a:t>
            </a:r>
            <a:r>
              <a:rPr lang="pl-PL" sz="2400" dirty="0"/>
              <a:t>- określa położenie rozkładu cech względem średniej.</a:t>
            </a:r>
          </a:p>
        </p:txBody>
      </p:sp>
    </p:spTree>
    <p:extLst>
      <p:ext uri="{BB962C8B-B14F-4D97-AF65-F5344CB8AC3E}">
        <p14:creationId xmlns:p14="http://schemas.microsoft.com/office/powerpoint/2010/main" val="42447640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908720"/>
            <a:ext cx="7848872" cy="3477875"/>
          </a:xfrm>
          <a:prstGeom prst="rect">
            <a:avLst/>
          </a:prstGeom>
          <a:noFill/>
        </p:spPr>
        <p:txBody>
          <a:bodyPr wrap="square" rtlCol="0">
            <a:spAutoFit/>
          </a:bodyPr>
          <a:lstStyle/>
          <a:p>
            <a:pPr lvl="0"/>
            <a:r>
              <a:rPr lang="pl-PL" sz="2000" b="1" dirty="0"/>
              <a:t>C</a:t>
            </a:r>
            <a:r>
              <a:rPr lang="pl-PL" sz="2000" b="1" baseline="-25000" dirty="0"/>
              <a:t>p </a:t>
            </a:r>
            <a:r>
              <a:rPr lang="pl-PL" sz="2000" b="1" baseline="-25000" dirty="0" smtClean="0"/>
              <a:t> </a:t>
            </a:r>
            <a:r>
              <a:rPr lang="pl-PL" sz="2000" dirty="0" smtClean="0"/>
              <a:t>wskaźnik </a:t>
            </a:r>
            <a:r>
              <a:rPr lang="pl-PL" sz="2000" dirty="0"/>
              <a:t>zdolności (rozrzutu</a:t>
            </a:r>
            <a:r>
              <a:rPr lang="pl-PL" sz="2000" dirty="0" smtClean="0"/>
              <a:t>):</a:t>
            </a:r>
          </a:p>
          <a:p>
            <a:pPr lvl="0"/>
            <a:endParaRPr lang="pl-PL" sz="2000" dirty="0" smtClean="0"/>
          </a:p>
          <a:p>
            <a:pPr lvl="0"/>
            <a:endParaRPr lang="pl-PL" sz="2000" dirty="0"/>
          </a:p>
          <a:p>
            <a:pPr lvl="0"/>
            <a:endParaRPr lang="pl-PL" sz="2000" dirty="0" smtClean="0"/>
          </a:p>
          <a:p>
            <a:pPr lvl="0"/>
            <a:endParaRPr lang="pl-PL" sz="2000" dirty="0"/>
          </a:p>
          <a:p>
            <a:r>
              <a:rPr lang="pl-PL" sz="2000" dirty="0" smtClean="0"/>
              <a:t>gdzie: </a:t>
            </a:r>
            <a:r>
              <a:rPr lang="pl-PL" sz="2000" i="1" dirty="0"/>
              <a:t>USL </a:t>
            </a:r>
            <a:r>
              <a:rPr lang="pl-PL" sz="2000" dirty="0"/>
              <a:t>oznacza górną, </a:t>
            </a:r>
            <a:endParaRPr lang="pl-PL" sz="2000" dirty="0" smtClean="0"/>
          </a:p>
          <a:p>
            <a:r>
              <a:rPr lang="pl-PL" sz="2000" i="1" dirty="0"/>
              <a:t> </a:t>
            </a:r>
            <a:r>
              <a:rPr lang="pl-PL" sz="2000" i="1" dirty="0" smtClean="0"/>
              <a:t>           LSL </a:t>
            </a:r>
            <a:r>
              <a:rPr lang="pl-PL" sz="2000" dirty="0"/>
              <a:t>dolną granicę specyfikacji (tolerancji </a:t>
            </a:r>
            <a:r>
              <a:rPr lang="pl-PL" sz="2000" i="1" dirty="0"/>
              <a:t>T</a:t>
            </a:r>
            <a:r>
              <a:rPr lang="pl-PL" sz="2000" dirty="0"/>
              <a:t>), </a:t>
            </a:r>
            <a:endParaRPr lang="pl-PL" sz="2000" dirty="0" smtClean="0"/>
          </a:p>
          <a:p>
            <a:pPr lvl="1"/>
            <a:r>
              <a:rPr lang="pl-PL" sz="2000" i="1" dirty="0" smtClean="0"/>
              <a:t>σ </a:t>
            </a:r>
            <a:r>
              <a:rPr lang="pl-PL" sz="2000" dirty="0"/>
              <a:t>jest odchyleniem standardowym zmienności własnej </a:t>
            </a:r>
            <a:r>
              <a:rPr lang="pl-PL" sz="2000" dirty="0" smtClean="0"/>
              <a:t>procesu          (zwykle </a:t>
            </a:r>
            <a:r>
              <a:rPr lang="pl-PL" sz="2000" dirty="0"/>
              <a:t>nieznanym i szacowanym na podstawie losowo pobranej próbki, wówczas oznacza się go symbolem </a:t>
            </a:r>
            <a:r>
              <a:rPr lang="pl-PL" sz="2000" i="1" dirty="0"/>
              <a:t>s). </a:t>
            </a:r>
            <a:endParaRPr lang="pl-PL" sz="2000" i="1" dirty="0" smtClean="0"/>
          </a:p>
          <a:p>
            <a:endParaRPr lang="pl-PL" sz="2000" i="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84784"/>
            <a:ext cx="3190508" cy="648072"/>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10/main" val="424476406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7544" y="908720"/>
            <a:ext cx="7848872" cy="5324535"/>
          </a:xfrm>
          <a:prstGeom prst="rect">
            <a:avLst/>
          </a:prstGeom>
          <a:noFill/>
        </p:spPr>
        <p:txBody>
          <a:bodyPr wrap="square" rtlCol="0">
            <a:spAutoFit/>
          </a:bodyPr>
          <a:lstStyle/>
          <a:p>
            <a:pPr algn="just"/>
            <a:endParaRPr lang="pl-PL" sz="2000" i="1" dirty="0"/>
          </a:p>
          <a:p>
            <a:pPr algn="just"/>
            <a:r>
              <a:rPr lang="pl-PL" sz="2000" dirty="0" smtClean="0"/>
              <a:t>Wskaźnik </a:t>
            </a:r>
            <a:r>
              <a:rPr lang="pl-PL" sz="2000" dirty="0"/>
              <a:t>ten mówi jak się ma szerokość pasa tolerancji do szerokości przedziału zmienności własnej procesu i wskazuje na ile dany stabilny proces jest potencjalnie zdolny wykonywać wyspecyfikowane zadanie. Proces jest w oczywisty sposób niezdolny, jeśli C</a:t>
            </a:r>
            <a:r>
              <a:rPr lang="pl-PL" sz="2000" baseline="-25000" dirty="0"/>
              <a:t>p</a:t>
            </a:r>
            <a:r>
              <a:rPr lang="pl-PL" sz="2000" dirty="0"/>
              <a:t>&lt;1 (na ogół wymaga się, aby jego wartość była równa co najmniej 1,33). Jest to tzw. </a:t>
            </a:r>
            <a:r>
              <a:rPr lang="pl-PL" sz="2000" i="1" dirty="0"/>
              <a:t>zdolność potencjalna, </a:t>
            </a:r>
            <a:r>
              <a:rPr lang="pl-PL" sz="2000" dirty="0"/>
              <a:t>bowiem nie analizuje ona odstępstwa średniej procesu w stosunku do wartości docelowej</a:t>
            </a:r>
            <a:r>
              <a:rPr lang="pl-PL" sz="2000" dirty="0" smtClean="0"/>
              <a:t>.</a:t>
            </a:r>
          </a:p>
          <a:p>
            <a:pPr algn="just"/>
            <a:endParaRPr lang="pl-PL" sz="2000" dirty="0" smtClean="0"/>
          </a:p>
          <a:p>
            <a:pPr algn="just"/>
            <a:r>
              <a:rPr lang="pl-PL" sz="2000" dirty="0"/>
              <a:t>Wskaźnik ten jest wskaźnikiem jakościowej zdolności procesu określanym z uwzględnieniem czynników wpływających na ten proces. Jest wyznaczany w warunkach normalnej realizacji procesu (bez zapewnienia warunków optymalnych) i wyraża potencjalne możliwości procesu pełnienia wymagań jakościowych. Wskaźnik zdolności zawsze odnosi się do </a:t>
            </a:r>
            <a:r>
              <a:rPr lang="pl-PL" sz="2000" b="1" dirty="0"/>
              <a:t>konkretnej cechy produktu. </a:t>
            </a:r>
            <a:r>
              <a:rPr lang="pl-PL" sz="2000" dirty="0"/>
              <a:t>Dla procesu krytyczna jest ta cecha, której odpowiada najniższy wskaźnik zdolności.</a:t>
            </a:r>
          </a:p>
          <a:p>
            <a:pPr algn="just"/>
            <a:endParaRPr lang="pl-PL" sz="2000" dirty="0"/>
          </a:p>
        </p:txBody>
      </p:sp>
    </p:spTree>
    <p:extLst>
      <p:ext uri="{BB962C8B-B14F-4D97-AF65-F5344CB8AC3E}">
        <p14:creationId xmlns:p14="http://schemas.microsoft.com/office/powerpoint/2010/main" val="11345526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3528" y="1052736"/>
            <a:ext cx="7848872" cy="4893647"/>
          </a:xfrm>
          <a:prstGeom prst="rect">
            <a:avLst/>
          </a:prstGeom>
          <a:noFill/>
        </p:spPr>
        <p:txBody>
          <a:bodyPr wrap="square" rtlCol="0">
            <a:spAutoFit/>
          </a:bodyPr>
          <a:lstStyle/>
          <a:p>
            <a:pPr algn="just"/>
            <a:r>
              <a:rPr lang="pl-PL" sz="2400" dirty="0"/>
              <a:t>W przypadku, kiedy średnia wartość badanej cechy nie pokrywa się z wartością nominalną, wtedy liczba braków się zwiększa. Z tego powodu dla kolejnych przedmiotów z maszyny i procesu są definiowane korygowane wskaźniki rzeczywistej zdolności C</a:t>
            </a:r>
            <a:r>
              <a:rPr lang="pl-PL" sz="2400" baseline="-25000" dirty="0"/>
              <a:t>pk</a:t>
            </a:r>
            <a:r>
              <a:rPr lang="pl-PL" sz="2400" dirty="0"/>
              <a:t>.</a:t>
            </a:r>
          </a:p>
          <a:p>
            <a:pPr lvl="0" algn="just"/>
            <a:r>
              <a:rPr lang="pl-PL" sz="2400" b="1" dirty="0" smtClean="0"/>
              <a:t>C</a:t>
            </a:r>
            <a:r>
              <a:rPr lang="pl-PL" sz="2400" b="1" baseline="-25000" dirty="0" smtClean="0"/>
              <a:t>pk  </a:t>
            </a:r>
            <a:r>
              <a:rPr lang="pl-PL" sz="2400" dirty="0" smtClean="0"/>
              <a:t>wskaźnik </a:t>
            </a:r>
            <a:r>
              <a:rPr lang="pl-PL" sz="2400" dirty="0"/>
              <a:t>wycentrowania </a:t>
            </a:r>
            <a:r>
              <a:rPr lang="pl-PL" sz="2400" dirty="0" smtClean="0"/>
              <a:t>procesu:</a:t>
            </a:r>
          </a:p>
          <a:p>
            <a:pPr lvl="0" algn="just"/>
            <a:endParaRPr lang="pl-PL" sz="2400" dirty="0"/>
          </a:p>
          <a:p>
            <a:pPr lvl="0" algn="just"/>
            <a:endParaRPr lang="pl-PL" sz="2400" dirty="0" smtClean="0"/>
          </a:p>
          <a:p>
            <a:pPr lvl="0" algn="just"/>
            <a:endParaRPr lang="pl-PL" sz="2400" dirty="0" smtClean="0"/>
          </a:p>
          <a:p>
            <a:pPr lvl="0" algn="just"/>
            <a:endParaRPr lang="pl-PL" sz="2400" dirty="0" smtClean="0"/>
          </a:p>
          <a:p>
            <a:pPr lvl="0" algn="just"/>
            <a:endParaRPr lang="pl-PL" sz="2400" dirty="0"/>
          </a:p>
          <a:p>
            <a:pPr algn="just"/>
            <a:r>
              <a:rPr lang="pl-PL" sz="2400" dirty="0" smtClean="0"/>
              <a:t>gdzie: </a:t>
            </a:r>
            <a:r>
              <a:rPr lang="pl-PL" sz="2400" dirty="0"/>
              <a:t>x oznacza wartość średnią procesu (np. średnią średnic serii 100 wyprodukowanych wałków</a:t>
            </a:r>
            <a:r>
              <a:rPr lang="pl-PL" sz="2400" dirty="0" smtClean="0"/>
              <a:t>).</a:t>
            </a:r>
            <a:endParaRPr lang="pl-PL"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550" y="3429000"/>
            <a:ext cx="4464496" cy="1431718"/>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10/main" val="42447640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6552728" cy="476699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4" name="Rectangle 3"/>
          <p:cNvSpPr/>
          <p:nvPr/>
        </p:nvSpPr>
        <p:spPr>
          <a:xfrm>
            <a:off x="611560" y="5805264"/>
            <a:ext cx="7889530" cy="646331"/>
          </a:xfrm>
          <a:prstGeom prst="rect">
            <a:avLst/>
          </a:prstGeom>
        </p:spPr>
        <p:txBody>
          <a:bodyPr wrap="square">
            <a:spAutoFit/>
          </a:bodyPr>
          <a:lstStyle/>
          <a:p>
            <a:pPr algn="just"/>
            <a:r>
              <a:rPr lang="pl-PL" dirty="0"/>
              <a:t>Zależność między C</a:t>
            </a:r>
            <a:r>
              <a:rPr lang="pl-PL" baseline="-25000" dirty="0"/>
              <a:t>p</a:t>
            </a:r>
            <a:r>
              <a:rPr lang="pl-PL" dirty="0"/>
              <a:t> i Cp</a:t>
            </a:r>
            <a:r>
              <a:rPr lang="pl-PL" baseline="-25000" dirty="0"/>
              <a:t>k</a:t>
            </a:r>
            <a:r>
              <a:rPr lang="pl-PL" dirty="0"/>
              <a:t> w zależności od położenia średniej procesu względem nominalnej i granic tolerancji.</a:t>
            </a:r>
          </a:p>
        </p:txBody>
      </p:sp>
    </p:spTree>
    <p:extLst>
      <p:ext uri="{BB962C8B-B14F-4D97-AF65-F5344CB8AC3E}">
        <p14:creationId xmlns:p14="http://schemas.microsoft.com/office/powerpoint/2010/main" val="2300315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latin typeface="Tahoma" pitchFamily="34" charset="0"/>
                <a:cs typeface="Tahoma" pitchFamily="34" charset="0"/>
              </a:rPr>
              <a:t>Definicja SPC</a:t>
            </a:r>
            <a:endParaRPr lang="pl-PL" sz="2400" dirty="0">
              <a:latin typeface="Tahoma" pitchFamily="34" charset="0"/>
              <a:cs typeface="Tahoma" pitchFamily="34" charset="0"/>
            </a:endParaRPr>
          </a:p>
        </p:txBody>
      </p:sp>
      <p:sp>
        <p:nvSpPr>
          <p:cNvPr id="3" name="Symbol zastępczy zawartości 2"/>
          <p:cNvSpPr>
            <a:spLocks noGrp="1"/>
          </p:cNvSpPr>
          <p:nvPr>
            <p:ph idx="1"/>
          </p:nvPr>
        </p:nvSpPr>
        <p:spPr>
          <a:xfrm>
            <a:off x="467544" y="1268760"/>
            <a:ext cx="8136904" cy="4850350"/>
          </a:xfrm>
        </p:spPr>
        <p:txBody>
          <a:bodyPr>
            <a:normAutofit/>
          </a:bodyPr>
          <a:lstStyle/>
          <a:p>
            <a:pPr marL="0" indent="0" algn="just">
              <a:buNone/>
            </a:pPr>
            <a:r>
              <a:rPr lang="pl-PL" sz="2800" b="1" dirty="0"/>
              <a:t>Statystyczne sterowanie procesem (</a:t>
            </a:r>
            <a:r>
              <a:rPr lang="pl-PL" sz="2800" b="1" dirty="0" smtClean="0"/>
              <a:t>SPC) </a:t>
            </a:r>
            <a:r>
              <a:rPr lang="pl-PL" sz="2800" dirty="0"/>
              <a:t>jest to sterowanie </a:t>
            </a:r>
            <a:r>
              <a:rPr lang="pl-PL" sz="2800" dirty="0" smtClean="0"/>
              <a:t>jakością </a:t>
            </a:r>
            <a:r>
              <a:rPr lang="pl-PL" sz="2800" dirty="0"/>
              <a:t>z </a:t>
            </a:r>
            <a:r>
              <a:rPr lang="pl-PL" sz="2800" dirty="0" smtClean="0"/>
              <a:t>wykorzystaniem metod </a:t>
            </a:r>
            <a:r>
              <a:rPr lang="pl-PL" sz="2800" dirty="0"/>
              <a:t>statystycznych, </a:t>
            </a:r>
            <a:r>
              <a:rPr lang="pl-PL" sz="2800" dirty="0" smtClean="0"/>
              <a:t>dzięki którym możliwe </a:t>
            </a:r>
            <a:r>
              <a:rPr lang="pl-PL" sz="2800" dirty="0"/>
              <a:t>jest </a:t>
            </a:r>
            <a:r>
              <a:rPr lang="pl-PL" sz="2800" dirty="0" smtClean="0"/>
              <a:t>ciągłe </a:t>
            </a:r>
            <a:r>
              <a:rPr lang="pl-PL" sz="2800" dirty="0"/>
              <a:t>doskonalenie </a:t>
            </a:r>
            <a:r>
              <a:rPr lang="pl-PL" sz="2800" dirty="0" smtClean="0"/>
              <a:t>jakości procesów produkcji lub usług</a:t>
            </a:r>
            <a:r>
              <a:rPr lang="pl-PL" sz="2800" dirty="0"/>
              <a:t>. </a:t>
            </a:r>
            <a:r>
              <a:rPr lang="pl-PL" sz="2800" dirty="0" smtClean="0"/>
              <a:t/>
            </a:r>
            <a:br>
              <a:rPr lang="pl-PL" sz="2800" dirty="0" smtClean="0"/>
            </a:br>
            <a:r>
              <a:rPr lang="pl-PL" sz="2800" dirty="0" smtClean="0"/>
              <a:t>W </a:t>
            </a:r>
            <a:r>
              <a:rPr lang="pl-PL" sz="2800" dirty="0"/>
              <a:t>praktyce oznacza to wykorzystanie wszystkich </a:t>
            </a:r>
            <a:r>
              <a:rPr lang="pl-PL" sz="2800" dirty="0" smtClean="0"/>
              <a:t>narzędzi zarządzania jakością, szczególnie </a:t>
            </a:r>
            <a:r>
              <a:rPr lang="pl-PL" sz="2800" dirty="0"/>
              <a:t>tych z grupy </a:t>
            </a:r>
            <a:r>
              <a:rPr lang="pl-PL" sz="2800" dirty="0" smtClean="0"/>
              <a:t>narzędzi </a:t>
            </a:r>
            <a:r>
              <a:rPr lang="pl-PL" sz="2800" dirty="0"/>
              <a:t>tradycyjnych, a </a:t>
            </a:r>
            <a:r>
              <a:rPr lang="pl-PL" sz="2800" dirty="0" smtClean="0"/>
              <a:t>także </a:t>
            </a:r>
            <a:r>
              <a:rPr lang="pl-PL" sz="2800" dirty="0"/>
              <a:t>metod statystycznej kontroli, </a:t>
            </a:r>
            <a:r>
              <a:rPr lang="pl-PL" sz="2800" dirty="0" smtClean="0"/>
              <a:t>metod planowania eksperymentów</a:t>
            </a:r>
            <a:r>
              <a:rPr lang="pl-PL" sz="2800" dirty="0"/>
              <a:t>, metod prewencyjnych itp</a:t>
            </a:r>
            <a:r>
              <a:rPr lang="pl-PL" sz="2800" dirty="0" smtClean="0"/>
              <a:t>.</a:t>
            </a:r>
            <a:endParaRPr lang="pl-PL" sz="3000" dirty="0">
              <a:latin typeface="Tahoma" pitchFamily="34" charset="0"/>
              <a:cs typeface="Tahoma" pitchFamily="34" charset="0"/>
            </a:endParaRPr>
          </a:p>
          <a:p>
            <a:pPr algn="just">
              <a:buNone/>
            </a:pPr>
            <a:endParaRPr lang="pl-PL" dirty="0">
              <a:latin typeface="Tahoma" pitchFamily="34" charset="0"/>
              <a:cs typeface="Tahoma" pitchFamily="34" charset="0"/>
            </a:endParaRP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8420921" cy="3528392"/>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3" name="Rectangle 2"/>
          <p:cNvSpPr/>
          <p:nvPr/>
        </p:nvSpPr>
        <p:spPr>
          <a:xfrm>
            <a:off x="611560" y="1124744"/>
            <a:ext cx="7272808" cy="369332"/>
          </a:xfrm>
          <a:prstGeom prst="rect">
            <a:avLst/>
          </a:prstGeom>
        </p:spPr>
        <p:txBody>
          <a:bodyPr wrap="square">
            <a:spAutoFit/>
          </a:bodyPr>
          <a:lstStyle/>
          <a:p>
            <a:r>
              <a:rPr lang="pl-PL" dirty="0"/>
              <a:t>Ocena procesu na podstawie wskaźników zdolności</a:t>
            </a:r>
            <a:r>
              <a:rPr lang="pl-PL" b="1" dirty="0"/>
              <a:t> </a:t>
            </a:r>
            <a:endParaRPr lang="pl-PL" dirty="0"/>
          </a:p>
        </p:txBody>
      </p:sp>
    </p:spTree>
    <p:extLst>
      <p:ext uri="{BB962C8B-B14F-4D97-AF65-F5344CB8AC3E}">
        <p14:creationId xmlns:p14="http://schemas.microsoft.com/office/powerpoint/2010/main" val="142316823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95536" y="1052736"/>
            <a:ext cx="7889530" cy="369332"/>
          </a:xfrm>
          <a:prstGeom prst="rect">
            <a:avLst/>
          </a:prstGeom>
        </p:spPr>
        <p:txBody>
          <a:bodyPr wrap="square">
            <a:spAutoFit/>
          </a:bodyPr>
          <a:lstStyle/>
          <a:p>
            <a:pPr algn="just"/>
            <a:r>
              <a:rPr lang="pl-PL" b="1" dirty="0"/>
              <a:t>Przykład obliczania wskaźnika zdolności </a:t>
            </a:r>
            <a:endParaRPr lang="pl-PL" dirty="0"/>
          </a:p>
        </p:txBody>
      </p:sp>
      <p:sp>
        <p:nvSpPr>
          <p:cNvPr id="3" name="Rectangle 2"/>
          <p:cNvSpPr/>
          <p:nvPr/>
        </p:nvSpPr>
        <p:spPr>
          <a:xfrm>
            <a:off x="406480" y="1556792"/>
            <a:ext cx="8105554" cy="1477328"/>
          </a:xfrm>
          <a:prstGeom prst="rect">
            <a:avLst/>
          </a:prstGeom>
        </p:spPr>
        <p:txBody>
          <a:bodyPr wrap="square">
            <a:spAutoFit/>
          </a:bodyPr>
          <a:lstStyle/>
          <a:p>
            <a:r>
              <a:rPr lang="pl-PL" dirty="0"/>
              <a:t>Po zmierzeniu średnicy zewnętrznej n = 50 elementów o specyfikacji 60±0,1 mm uzyskano wartość średnią x = 59,95 mm i odchylenie standardowe s = 0,01 mm.</a:t>
            </a:r>
          </a:p>
          <a:p>
            <a:r>
              <a:rPr lang="pl-PL" dirty="0"/>
              <a:t>Ze specyfikacji wynika:</a:t>
            </a:r>
          </a:p>
          <a:p>
            <a:r>
              <a:rPr lang="pl-PL" dirty="0"/>
              <a:t>Dolna Granica Specyfikacji    DGS = 59,9 mm Górna Granica Specyfikacji    GGS = 60,1 mm</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454" y="2924944"/>
            <a:ext cx="5670834" cy="333499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10/main" val="14231682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Analiza zdolności procesu</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7560840" cy="434571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6" name="Rectangle 5"/>
          <p:cNvSpPr/>
          <p:nvPr/>
        </p:nvSpPr>
        <p:spPr>
          <a:xfrm>
            <a:off x="683568" y="5877272"/>
            <a:ext cx="7817522" cy="369332"/>
          </a:xfrm>
          <a:prstGeom prst="rect">
            <a:avLst/>
          </a:prstGeom>
        </p:spPr>
        <p:txBody>
          <a:bodyPr wrap="square">
            <a:spAutoFit/>
          </a:bodyPr>
          <a:lstStyle/>
          <a:p>
            <a:r>
              <a:rPr lang="pl-PL" dirty="0"/>
              <a:t>Rozkład zmienności cechy mierzonej w przykładzie na tle przedziału tolerancji</a:t>
            </a:r>
          </a:p>
        </p:txBody>
      </p:sp>
    </p:spTree>
    <p:extLst>
      <p:ext uri="{BB962C8B-B14F-4D97-AF65-F5344CB8AC3E}">
        <p14:creationId xmlns:p14="http://schemas.microsoft.com/office/powerpoint/2010/main" val="182051941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Zalety stosowania SPC</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67544" y="1052736"/>
            <a:ext cx="7817522" cy="5262979"/>
          </a:xfrm>
          <a:prstGeom prst="rect">
            <a:avLst/>
          </a:prstGeom>
        </p:spPr>
        <p:txBody>
          <a:bodyPr wrap="square">
            <a:spAutoFit/>
          </a:bodyPr>
          <a:lstStyle/>
          <a:p>
            <a:pPr algn="just"/>
            <a:r>
              <a:rPr lang="pl-PL" sz="2400" dirty="0"/>
              <a:t>Wykorzystując podstawy statystyki. SPC ostrzega kierownictwo i operatorów, że określony proces może zacząć produkować braki, jeżeli nic zostanie podjęta odpowiednia akcja korekcyjna celem przywrócenia stanu kontroli procesu. Stwierdzenie to oparte jest na założeniu, ze w produkcji powtarzalnej przy normalnych warunkach operacyjnych proces będzie produko­wał zgodnie z oczekiwaniami określonymi na podstawie danych historycznych. Poprzez pobranie próbek z procesu można z wysokim prawdopodobieństwem określić czy proces zachowuje się normalnie. Jeżeli stwierdzimy, że konieczna jest korekta procesu, zapobiegniemy w ten sposób wyprodukowaniu braków</a:t>
            </a:r>
            <a:r>
              <a:rPr lang="pl-PL" sz="2400" dirty="0" smtClean="0"/>
              <a:t>.</a:t>
            </a:r>
          </a:p>
          <a:p>
            <a:pPr algn="just"/>
            <a:endParaRPr lang="pl-PL" sz="2400" dirty="0"/>
          </a:p>
        </p:txBody>
      </p:sp>
    </p:spTree>
    <p:extLst>
      <p:ext uri="{BB962C8B-B14F-4D97-AF65-F5344CB8AC3E}">
        <p14:creationId xmlns:p14="http://schemas.microsoft.com/office/powerpoint/2010/main" val="270405516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a:t>Zalety stosowania SPC</a:t>
            </a: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67544" y="1052736"/>
            <a:ext cx="8136904" cy="5632311"/>
          </a:xfrm>
          <a:prstGeom prst="rect">
            <a:avLst/>
          </a:prstGeom>
        </p:spPr>
        <p:txBody>
          <a:bodyPr wrap="square">
            <a:spAutoFit/>
          </a:bodyPr>
          <a:lstStyle/>
          <a:p>
            <a:pPr marL="457200" lvl="0" indent="-457200" algn="just">
              <a:buFont typeface="+mj-lt"/>
              <a:buAutoNum type="arabicPeriod"/>
            </a:pPr>
            <a:r>
              <a:rPr lang="pl-PL" sz="2000" dirty="0"/>
              <a:t>SPC  wspomagana przez komputery działające  w czasie rzeczywistym  jest obecnie najnowocześniejszą metodą zapewnienia wysokiej jakości.</a:t>
            </a:r>
          </a:p>
          <a:p>
            <a:pPr marL="457200" lvl="0" indent="-457200" algn="just">
              <a:buFont typeface="+mj-lt"/>
              <a:buAutoNum type="arabicPeriod"/>
            </a:pPr>
            <a:r>
              <a:rPr lang="pl-PL" sz="2000" dirty="0"/>
              <a:t>SPC minimalizuje stosowanie tradycyjnych i drogich metod zapewnienia jakości opartych na inspekcji.</a:t>
            </a:r>
          </a:p>
          <a:p>
            <a:pPr marL="457200" lvl="0" indent="-457200" algn="just">
              <a:buFont typeface="+mj-lt"/>
              <a:buAutoNum type="arabicPeriod"/>
            </a:pPr>
            <a:r>
              <a:rPr lang="pl-PL" sz="2000" dirty="0"/>
              <a:t>SPC umożliwia wczesne wykrycie problemów jakościowych, co prowadzi do redukcji poziomu odpadów i braków.</a:t>
            </a:r>
          </a:p>
          <a:p>
            <a:pPr marL="457200" lvl="0" indent="-457200" algn="just">
              <a:buFont typeface="+mj-lt"/>
              <a:buAutoNum type="arabicPeriod"/>
            </a:pPr>
            <a:r>
              <a:rPr lang="pl-PL" sz="2000" dirty="0"/>
              <a:t>SPC umożliwia lepsze wykorzystanie narzędzi i maszyn poprzez ciągle śledzenie </a:t>
            </a:r>
            <a:r>
              <a:rPr lang="pl-PL" sz="2000" b="1" dirty="0"/>
              <a:t>poziomu </a:t>
            </a:r>
            <a:r>
              <a:rPr lang="pl-PL" sz="2000" dirty="0"/>
              <a:t>procesu i wprowadzanie zmian w przypadkach, kiedy jest to konieczne.</a:t>
            </a:r>
          </a:p>
          <a:p>
            <a:pPr marL="457200" lvl="0" indent="-457200" algn="just">
              <a:buFont typeface="+mj-lt"/>
              <a:buAutoNum type="arabicPeriod"/>
            </a:pPr>
            <a:r>
              <a:rPr lang="pl-PL" sz="2000" dirty="0"/>
              <a:t>SPC umożliwia liczbowe określenie potencjalnej i rzeczywistej wydolności procesu, co prowadzi do lepszego doboru tolerancji wymiarowych, konstrukcji i metod produkcji.</a:t>
            </a:r>
          </a:p>
          <a:p>
            <a:pPr marL="457200" lvl="0" indent="-457200" algn="just">
              <a:buFont typeface="+mj-lt"/>
              <a:buAutoNum type="arabicPeriod"/>
            </a:pPr>
            <a:r>
              <a:rPr lang="pl-PL" sz="2000" dirty="0"/>
              <a:t>SPC umożliwia nadanie priorytetów problemom jakościowym związanym z procesami oraz ułatwia komunikację między kierownictwem, personelem wykonawczym i technicznym w celu rozwiązania tych problemów.</a:t>
            </a:r>
          </a:p>
          <a:p>
            <a:pPr marL="457200" lvl="0" indent="-457200" algn="just">
              <a:buFont typeface="+mj-lt"/>
              <a:buAutoNum type="arabicPeriod"/>
            </a:pPr>
            <a:r>
              <a:rPr lang="pl-PL" sz="2000" dirty="0"/>
              <a:t>SPC jest jednym z narzędzi umożliwiającym utrzymanie wysokiego poziomu jakości i niezawodności żądanych przez klientów</a:t>
            </a:r>
            <a:r>
              <a:rPr lang="pl-PL" sz="2000" dirty="0" smtClean="0"/>
              <a:t>.</a:t>
            </a:r>
            <a:endParaRPr lang="pl-PL" sz="2000" dirty="0"/>
          </a:p>
        </p:txBody>
      </p:sp>
    </p:spTree>
    <p:extLst>
      <p:ext uri="{BB962C8B-B14F-4D97-AF65-F5344CB8AC3E}">
        <p14:creationId xmlns:p14="http://schemas.microsoft.com/office/powerpoint/2010/main" val="17202805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latin typeface="Tahoma" pitchFamily="34" charset="0"/>
                <a:cs typeface="Tahoma" pitchFamily="34" charset="0"/>
              </a:rPr>
              <a:t>Definicja </a:t>
            </a:r>
            <a:r>
              <a:rPr lang="pl-PL" sz="2400" dirty="0">
                <a:latin typeface="Tahoma" pitchFamily="34" charset="0"/>
                <a:cs typeface="Tahoma" pitchFamily="34" charset="0"/>
              </a:rPr>
              <a:t>SPC</a:t>
            </a:r>
          </a:p>
        </p:txBody>
      </p:sp>
      <p:sp>
        <p:nvSpPr>
          <p:cNvPr id="3" name="Symbol zastępczy zawartości 2"/>
          <p:cNvSpPr>
            <a:spLocks noGrp="1"/>
          </p:cNvSpPr>
          <p:nvPr>
            <p:ph idx="1"/>
          </p:nvPr>
        </p:nvSpPr>
        <p:spPr>
          <a:xfrm>
            <a:off x="285720" y="1071546"/>
            <a:ext cx="8258204" cy="5786454"/>
          </a:xfrm>
        </p:spPr>
        <p:txBody>
          <a:bodyPr>
            <a:normAutofit/>
          </a:bodyPr>
          <a:lstStyle/>
          <a:p>
            <a:pPr marL="0" indent="0" algn="just">
              <a:buNone/>
            </a:pPr>
            <a:r>
              <a:rPr lang="pl-PL" sz="2800" b="1" i="1" dirty="0" smtClean="0"/>
              <a:t>Statystyczne </a:t>
            </a:r>
            <a:r>
              <a:rPr lang="pl-PL" sz="2800" b="1" i="1" dirty="0"/>
              <a:t>sterowanie procesem </a:t>
            </a:r>
            <a:r>
              <a:rPr lang="pl-PL" sz="2800" dirty="0"/>
              <a:t>(ang. </a:t>
            </a:r>
            <a:r>
              <a:rPr lang="pl-PL" sz="2800" i="1" dirty="0"/>
              <a:t>SPC: Statistical Process Control</a:t>
            </a:r>
            <a:r>
              <a:rPr lang="pl-PL" sz="2800" dirty="0"/>
              <a:t>) to bieżąca, czyli realizowana w rzeczywistym czasie przebiegu (</a:t>
            </a:r>
            <a:r>
              <a:rPr lang="pl-PL" sz="2800" i="1" dirty="0"/>
              <a:t>online</a:t>
            </a:r>
            <a:r>
              <a:rPr lang="pl-PL" sz="2800" dirty="0"/>
              <a:t>) – kontrola procesu, służąca do wykrywania jego ewentualnych rozregulowań i w konsekwencji służąca stałej poprawie jego jakości. </a:t>
            </a:r>
          </a:p>
          <a:p>
            <a:pPr marL="0" indent="0" algn="just">
              <a:buNone/>
            </a:pPr>
            <a:r>
              <a:rPr lang="pl-PL" sz="2800" dirty="0"/>
              <a:t>W ramach </a:t>
            </a:r>
            <a:r>
              <a:rPr lang="pl-PL" sz="2800" b="1" i="1" dirty="0"/>
              <a:t>SPC </a:t>
            </a:r>
            <a:r>
              <a:rPr lang="pl-PL" sz="2800" dirty="0"/>
              <a:t>bada się z jaką naturalną zmiennością, czyli z jakim rozproszeniem wyników pomiaru wykonywany jest proces produkcyjny i jaka jest jego zdolność do spełnienia wymagań określonych specyfikacjami. </a:t>
            </a:r>
          </a:p>
          <a:p>
            <a:pPr algn="just">
              <a:buNone/>
            </a:pPr>
            <a:endParaRPr lang="pl-PL" sz="2800" dirty="0" smtClean="0">
              <a:latin typeface="Tahoma" pitchFamily="34" charset="0"/>
              <a:cs typeface="Tahoma" pitchFamily="34" charset="0"/>
            </a:endParaRPr>
          </a:p>
          <a:p>
            <a:pPr algn="just">
              <a:buNone/>
            </a:pPr>
            <a:endParaRPr lang="pl-PL" sz="2800" dirty="0">
              <a:latin typeface="Tahoma" pitchFamily="34" charset="0"/>
              <a:cs typeface="Tahoma" pitchFamily="34" charset="0"/>
            </a:endParaRPr>
          </a:p>
          <a:p>
            <a:pPr algn="just">
              <a:buNone/>
            </a:pPr>
            <a:endParaRPr lang="pl-PL" sz="2800" dirty="0">
              <a:latin typeface="Tahoma" pitchFamily="34" charset="0"/>
              <a:cs typeface="Tahoma" pitchFamily="34" charset="0"/>
            </a:endParaRP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Źródła zmienności</a:t>
            </a:r>
            <a:endParaRPr lang="pl-PL" sz="2400" dirty="0"/>
          </a:p>
        </p:txBody>
      </p:sp>
      <p:sp>
        <p:nvSpPr>
          <p:cNvPr id="3" name="Symbol zastępczy zawartości 2"/>
          <p:cNvSpPr>
            <a:spLocks noGrp="1"/>
          </p:cNvSpPr>
          <p:nvPr>
            <p:ph idx="1"/>
          </p:nvPr>
        </p:nvSpPr>
        <p:spPr>
          <a:xfrm>
            <a:off x="323528" y="980728"/>
            <a:ext cx="8258204" cy="5786454"/>
          </a:xfrm>
        </p:spPr>
        <p:txBody>
          <a:bodyPr>
            <a:noAutofit/>
          </a:bodyPr>
          <a:lstStyle/>
          <a:p>
            <a:pPr marL="0" indent="0" algn="just">
              <a:buNone/>
            </a:pPr>
            <a:r>
              <a:rPr lang="pl-PL" sz="2800" dirty="0" smtClean="0"/>
              <a:t>W </a:t>
            </a:r>
            <a:r>
              <a:rPr lang="pl-PL" sz="2800" dirty="0"/>
              <a:t>każdym procesie występują odchylenia od wartości pożądanej. Istnieje wiele potencjalnych przyczyn odchyleń w procesie pracy, np. w procesie produkcyjnym są to m.in.: system zarządzania, dobór narzędzi, technologia, surowce, maszyny, błędy pracowników</a:t>
            </a:r>
          </a:p>
          <a:p>
            <a:pPr marL="0" indent="0" algn="just">
              <a:buNone/>
            </a:pPr>
            <a:r>
              <a:rPr lang="pl-PL" sz="2800" dirty="0"/>
              <a:t>Natomiast, jeśli chodzi o przyczyny tych wszystkich odchyleń to wyróżnia się dwa źródła zmienności procesu:</a:t>
            </a:r>
          </a:p>
          <a:p>
            <a:pPr lvl="0" algn="just"/>
            <a:r>
              <a:rPr lang="pl-PL" sz="2800" b="1" dirty="0"/>
              <a:t>Przyczyny losowe </a:t>
            </a:r>
            <a:r>
              <a:rPr lang="pl-PL" sz="2800" dirty="0"/>
              <a:t>(przypadkowe)</a:t>
            </a:r>
          </a:p>
          <a:p>
            <a:pPr lvl="0" algn="just"/>
            <a:r>
              <a:rPr lang="pl-PL" sz="2800" b="1" dirty="0"/>
              <a:t>Przyczyny wyznaczalne </a:t>
            </a:r>
            <a:r>
              <a:rPr lang="pl-PL" sz="2800" dirty="0"/>
              <a:t>(systematyczne)</a:t>
            </a:r>
          </a:p>
          <a:p>
            <a:pPr algn="just">
              <a:buNone/>
            </a:pPr>
            <a:r>
              <a:rPr lang="pl-PL" sz="2000" dirty="0" smtClean="0">
                <a:latin typeface="Tahoma" pitchFamily="34" charset="0"/>
                <a:cs typeface="Tahoma" pitchFamily="34" charset="0"/>
              </a:rPr>
              <a:t>	</a:t>
            </a:r>
          </a:p>
          <a:p>
            <a:pPr algn="just">
              <a:buNone/>
            </a:pPr>
            <a:endParaRPr lang="pl-PL" sz="2000" dirty="0">
              <a:latin typeface="Tahoma" pitchFamily="34" charset="0"/>
              <a:cs typeface="Tahoma" pitchFamily="34" charset="0"/>
            </a:endParaRPr>
          </a:p>
          <a:p>
            <a:pPr algn="just">
              <a:buNone/>
            </a:pPr>
            <a:endParaRPr lang="pl-PL" sz="2400" dirty="0">
              <a:latin typeface="Tahoma" pitchFamily="34" charset="0"/>
              <a:cs typeface="Tahoma" pitchFamily="34" charset="0"/>
            </a:endParaRP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Źródła zmienności</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6"/>
            <a:ext cx="5673710" cy="3172247"/>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6" name="Rectangle 2"/>
          <p:cNvSpPr>
            <a:spLocks noChangeArrowheads="1"/>
          </p:cNvSpPr>
          <p:nvPr/>
        </p:nvSpPr>
        <p:spPr bwMode="auto">
          <a:xfrm>
            <a:off x="6191874" y="1916832"/>
            <a:ext cx="176450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Granica naturalna </a:t>
            </a: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smtClean="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Linia środkowa </a:t>
            </a: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1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Granica naturalna</a:t>
            </a:r>
            <a:endParaRPr kumimoji="0" lang="pl-PL"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1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Granica nauralna</a:t>
            </a: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1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Linia środkowa </a:t>
            </a:r>
          </a:p>
          <a:p>
            <a:pPr marL="0" marR="0" lvl="0" indent="0" algn="l" defTabSz="914400" rtl="0" eaLnBrk="0" fontAlgn="base" latinLnBrk="0" hangingPunct="0">
              <a:lnSpc>
                <a:spcPct val="100000"/>
              </a:lnSpc>
              <a:spcBef>
                <a:spcPct val="0"/>
              </a:spcBef>
              <a:spcAft>
                <a:spcPct val="0"/>
              </a:spcAft>
              <a:buClrTx/>
              <a:buSzTx/>
              <a:buFontTx/>
              <a:buNone/>
              <a:tabLst/>
            </a:pPr>
            <a:endParaRPr lang="pl-PL" sz="1100" b="1" dirty="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1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100" b="1" i="0" u="none" strike="noStrike" cap="none" normalizeH="0" baseline="0" dirty="0" smtClean="0">
                <a:ln>
                  <a:noFill/>
                </a:ln>
                <a:solidFill>
                  <a:schemeClr val="tx1"/>
                </a:solidFill>
                <a:effectLst/>
                <a:ea typeface="Times New Roman" pitchFamily="18" charset="0"/>
                <a:cs typeface="Arial" pitchFamily="34" charset="0"/>
              </a:rPr>
              <a:t>Granica naturalna</a:t>
            </a:r>
            <a:endParaRPr kumimoji="0" lang="pl-PL" sz="12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8725927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Funkcja strat</a:t>
            </a:r>
            <a:endParaRPr lang="pl-PL" sz="2400" dirty="0"/>
          </a:p>
        </p:txBody>
      </p:sp>
      <p:sp>
        <p:nvSpPr>
          <p:cNvPr id="3" name="Symbol zastępczy zawartości 2"/>
          <p:cNvSpPr>
            <a:spLocks noGrp="1"/>
          </p:cNvSpPr>
          <p:nvPr>
            <p:ph idx="1"/>
          </p:nvPr>
        </p:nvSpPr>
        <p:spPr>
          <a:xfrm>
            <a:off x="107504" y="980728"/>
            <a:ext cx="8474228" cy="5786454"/>
          </a:xfrm>
        </p:spPr>
        <p:txBody>
          <a:bodyPr>
            <a:noAutofit/>
          </a:bodyPr>
          <a:lstStyle/>
          <a:p>
            <a:pPr algn="just">
              <a:buNone/>
            </a:pPr>
            <a:r>
              <a:rPr lang="pl-PL" sz="2000" dirty="0" smtClean="0"/>
              <a:t>	</a:t>
            </a:r>
            <a:r>
              <a:rPr lang="pl-PL" sz="2400" dirty="0" smtClean="0"/>
              <a:t>Według Taguchiego </a:t>
            </a:r>
            <a:r>
              <a:rPr lang="pl-PL" sz="2400" dirty="0"/>
              <a:t>strata to wielkość ciągła, której minimum odpowiada wartości docelowej. Wartość docelowa jest parametrem zależnym od przeznaczenia wyrobu (np. średnica wałka lub otworu), a jego wartość optymalna odpowiada oczekiwaniu klienta. Przy poprawnym planowaniu i realizacji produkcji wartość docelowa (najczęściej jest to środek przedziału tolerancji T=USL-LSL) odpowiada wartości oczekiwanej ze specyfikacji produktu. Im bardziej cecha wyrobu odbiega od zadanej wartości docelowej, tym większa jest strata spowodowana taką odchyłką. Na podstawie tego modelu widać jak ważne jest ukierunkowanie procesów wytwarzania na wartość docelową, minimalizacja rozrzutu i ograniczenie w ten sposób strat do minimum.</a:t>
            </a:r>
          </a:p>
          <a:p>
            <a:pPr algn="just">
              <a:buNone/>
            </a:pPr>
            <a:endParaRPr lang="pl-PL" sz="2000" dirty="0">
              <a:latin typeface="Tahoma" pitchFamily="34" charset="0"/>
              <a:cs typeface="Tahoma" pitchFamily="34" charset="0"/>
            </a:endParaRPr>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927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Funkcja strat</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7560840" cy="296319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6" name="Rectangle 5"/>
          <p:cNvSpPr/>
          <p:nvPr/>
        </p:nvSpPr>
        <p:spPr>
          <a:xfrm>
            <a:off x="971600" y="4437112"/>
            <a:ext cx="7416824" cy="923330"/>
          </a:xfrm>
          <a:prstGeom prst="rect">
            <a:avLst/>
          </a:prstGeom>
        </p:spPr>
        <p:txBody>
          <a:bodyPr wrap="square">
            <a:spAutoFit/>
          </a:bodyPr>
          <a:lstStyle/>
          <a:p>
            <a:r>
              <a:rPr lang="pl-PL" dirty="0"/>
              <a:t>Straty powstałe w procesie w zależności od wielkości rozrzutu: </a:t>
            </a:r>
            <a:endParaRPr lang="pl-PL" dirty="0" smtClean="0"/>
          </a:p>
          <a:p>
            <a:r>
              <a:rPr lang="pl-PL" dirty="0" smtClean="0"/>
              <a:t>a</a:t>
            </a:r>
            <a:r>
              <a:rPr lang="pl-PL" dirty="0"/>
              <a:t>) pewna liczba produktów leży poza granicami specyfikacji powodując straty, b) bardzo mały rozrzut procesu produkcyjnego</a:t>
            </a:r>
            <a:r>
              <a:rPr lang="pl-PL" dirty="0" smtClean="0"/>
              <a:t>, straty minimalne.</a:t>
            </a:r>
            <a:endParaRPr lang="pl-PL" dirty="0"/>
          </a:p>
        </p:txBody>
      </p:sp>
    </p:spTree>
    <p:extLst>
      <p:ext uri="{BB962C8B-B14F-4D97-AF65-F5344CB8AC3E}">
        <p14:creationId xmlns:p14="http://schemas.microsoft.com/office/powerpoint/2010/main" val="2816542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8728" y="-24"/>
            <a:ext cx="7229468" cy="642942"/>
          </a:xfrm>
        </p:spPr>
        <p:txBody>
          <a:bodyPr>
            <a:noAutofit/>
          </a:bodyPr>
          <a:lstStyle/>
          <a:p>
            <a:pPr algn="l"/>
            <a:r>
              <a:rPr lang="pl-PL" sz="2400" dirty="0" smtClean="0"/>
              <a:t>Reguła „sześć sigma”</a:t>
            </a:r>
            <a:endParaRPr lang="pl-PL" sz="2400" dirty="0"/>
          </a:p>
        </p:txBody>
      </p:sp>
      <p:cxnSp>
        <p:nvCxnSpPr>
          <p:cNvPr id="5" name="Łącznik prosty 4"/>
          <p:cNvCxnSpPr/>
          <p:nvPr/>
        </p:nvCxnSpPr>
        <p:spPr>
          <a:xfrm>
            <a:off x="1500166" y="500042"/>
            <a:ext cx="7000924" cy="1588"/>
          </a:xfrm>
          <a:prstGeom prst="line">
            <a:avLst/>
          </a:prstGeom>
          <a:ln w="25400" cmpd="thickThin"/>
          <a:effectLst>
            <a:innerShdw blurRad="114300">
              <a:schemeClr val="tx1"/>
            </a:inn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67544" y="1124744"/>
            <a:ext cx="8352928" cy="4893647"/>
          </a:xfrm>
          <a:prstGeom prst="rect">
            <a:avLst/>
          </a:prstGeom>
        </p:spPr>
        <p:txBody>
          <a:bodyPr wrap="square">
            <a:spAutoFit/>
          </a:bodyPr>
          <a:lstStyle/>
          <a:p>
            <a:pPr algn="just"/>
            <a:r>
              <a:rPr lang="pl-PL" sz="2400" dirty="0"/>
              <a:t>W procesach, w których jakość jest sprawą priorytetową, stosuje się tzw. </a:t>
            </a:r>
            <a:r>
              <a:rPr lang="pl-PL" sz="2400" i="1" dirty="0"/>
              <a:t>regułę 6σ </a:t>
            </a:r>
            <a:r>
              <a:rPr lang="pl-PL" sz="2400" dirty="0"/>
              <a:t>(sześć sigma), wg której w granicach tolerancji powinien zawierać się proces o rozrzucie ±6σ. Powoduje to, że tradycyjnie rozumiany przedział ±3σ zajmuje tylko część przedziału T, z zapasem ±1,5σ do granic tolerancji na tzw. dryfowanie średniej x procesu. Jest to rozsądne podejście, z uwagi na to, że nigdy nie uda się uzyskać średniej x zgodnej w 100% z wartością docelową. Efektem takiego nowego podejścia jest produkcja, nie tylko bezbrakowa, ale również podwyższenie trwałości i niezawodności wykonywanych wyrobów. Należy jednak pamiętać, że utrzymanie bardzo wąskiego rozrzutu,  zgodnie z  powyższą regułą, wiąże się z  dodatkowymi udoskonaleniem procesu (np. z zakupem nowych maszyn i urządzeń).</a:t>
            </a:r>
          </a:p>
        </p:txBody>
      </p:sp>
    </p:spTree>
    <p:extLst>
      <p:ext uri="{BB962C8B-B14F-4D97-AF65-F5344CB8AC3E}">
        <p14:creationId xmlns:p14="http://schemas.microsoft.com/office/powerpoint/2010/main" val="19538664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TotalTime>
  <Words>2340</Words>
  <Application>Microsoft Office PowerPoint</Application>
  <PresentationFormat>On-screen Show (4:3)</PresentationFormat>
  <Paragraphs>161</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Motyw pakietu Office</vt:lpstr>
      <vt:lpstr>Metody zarządzania i sterowania jakością</vt:lpstr>
      <vt:lpstr>Geneza</vt:lpstr>
      <vt:lpstr>Definicja SPC</vt:lpstr>
      <vt:lpstr>Definicja SPC</vt:lpstr>
      <vt:lpstr>Źródła zmienności</vt:lpstr>
      <vt:lpstr>Źródła zmienności</vt:lpstr>
      <vt:lpstr>Funkcja strat</vt:lpstr>
      <vt:lpstr>Funkcja strat</vt:lpstr>
      <vt:lpstr>Reguła „sześć sigma”</vt:lpstr>
      <vt:lpstr>Reguła „sześć sigma”</vt:lpstr>
      <vt:lpstr>Reguła „sześć sigma”</vt:lpstr>
      <vt:lpstr>Reguła „sześć sigma”</vt:lpstr>
      <vt:lpstr>Reguła „sześć sigma”</vt:lpstr>
      <vt:lpstr>Reguła „sześć sigma”</vt:lpstr>
      <vt:lpstr>Etapy wprowadzenia SPC</vt:lpstr>
      <vt:lpstr>Etapy wprowadzenia SPC</vt:lpstr>
      <vt:lpstr>Etapy wprowadzenia SPC</vt:lpstr>
      <vt:lpstr>Etapy wprowadzenia SPC</vt:lpstr>
      <vt:lpstr>Etapy wprowadzenia SPC</vt:lpstr>
      <vt:lpstr>Etapy wprowadzenia SPC</vt:lpstr>
      <vt:lpstr>Etapy wprowadzenia SPC</vt:lpstr>
      <vt:lpstr>Narzędzia i metody statystyczne SPC</vt:lpstr>
      <vt:lpstr>Analiza zdolności procesu</vt:lpstr>
      <vt:lpstr>Analiza zdolności procesu</vt:lpstr>
      <vt:lpstr>Analiza zdolności procesu</vt:lpstr>
      <vt:lpstr>Analiza zdolności procesu</vt:lpstr>
      <vt:lpstr>Analiza zdolności procesu</vt:lpstr>
      <vt:lpstr>Analiza zdolności procesu</vt:lpstr>
      <vt:lpstr>Analiza zdolności procesu</vt:lpstr>
      <vt:lpstr>Analiza zdolności procesu</vt:lpstr>
      <vt:lpstr>Analiza zdolności procesu</vt:lpstr>
      <vt:lpstr>Analiza zdolności procesu</vt:lpstr>
      <vt:lpstr>Zalety stosowania SPC</vt:lpstr>
      <vt:lpstr>Zalety stosowania SPC</vt:lpstr>
    </vt:vector>
  </TitlesOfParts>
  <Company>Cobra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Inwentyka</dc:title>
  <dc:creator>Cobra</dc:creator>
  <cp:lastModifiedBy>Agnieszka</cp:lastModifiedBy>
  <cp:revision>94</cp:revision>
  <dcterms:created xsi:type="dcterms:W3CDTF">2009-10-03T22:18:18Z</dcterms:created>
  <dcterms:modified xsi:type="dcterms:W3CDTF">2010-04-05T10:13:52Z</dcterms:modified>
</cp:coreProperties>
</file>