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30.xml" ContentType="application/vnd.openxmlformats-officedocument.presentationml.notesSlide+xml"/>
  <Override PartName="/ppt/slides/slide99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slides/slide108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Layouts/slideLayout3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slides/slide98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slides/slide32.xml" ContentType="application/vnd.openxmlformats-officedocument.presentationml.slide+xml"/>
  <Default Extension="docx" ContentType="application/vnd.openxmlformats-officedocument.wordprocessingml.document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3"/>
  </p:notesMasterIdLst>
  <p:handoutMasterIdLst>
    <p:handoutMasterId r:id="rId114"/>
  </p:handoutMasterIdLst>
  <p:sldIdLst>
    <p:sldId id="256" r:id="rId2"/>
    <p:sldId id="262" r:id="rId3"/>
    <p:sldId id="263" r:id="rId4"/>
    <p:sldId id="257" r:id="rId5"/>
    <p:sldId id="265" r:id="rId6"/>
    <p:sldId id="264" r:id="rId7"/>
    <p:sldId id="266" r:id="rId8"/>
    <p:sldId id="267" r:id="rId9"/>
    <p:sldId id="281" r:id="rId10"/>
    <p:sldId id="292" r:id="rId11"/>
    <p:sldId id="293" r:id="rId12"/>
    <p:sldId id="294" r:id="rId13"/>
    <p:sldId id="295" r:id="rId14"/>
    <p:sldId id="409" r:id="rId15"/>
    <p:sldId id="296" r:id="rId16"/>
    <p:sldId id="297" r:id="rId17"/>
    <p:sldId id="298" r:id="rId18"/>
    <p:sldId id="299" r:id="rId19"/>
    <p:sldId id="300" r:id="rId20"/>
    <p:sldId id="301" r:id="rId21"/>
    <p:sldId id="303" r:id="rId22"/>
    <p:sldId id="302" r:id="rId23"/>
    <p:sldId id="304" r:id="rId24"/>
    <p:sldId id="305" r:id="rId25"/>
    <p:sldId id="306" r:id="rId26"/>
    <p:sldId id="307" r:id="rId27"/>
    <p:sldId id="308" r:id="rId28"/>
    <p:sldId id="309" r:id="rId29"/>
    <p:sldId id="310" r:id="rId30"/>
    <p:sldId id="311" r:id="rId31"/>
    <p:sldId id="312" r:id="rId32"/>
    <p:sldId id="313" r:id="rId33"/>
    <p:sldId id="410" r:id="rId34"/>
    <p:sldId id="411" r:id="rId35"/>
    <p:sldId id="335" r:id="rId36"/>
    <p:sldId id="336" r:id="rId37"/>
    <p:sldId id="337" r:id="rId38"/>
    <p:sldId id="338" r:id="rId39"/>
    <p:sldId id="339" r:id="rId40"/>
    <p:sldId id="340" r:id="rId41"/>
    <p:sldId id="341" r:id="rId42"/>
    <p:sldId id="343" r:id="rId43"/>
    <p:sldId id="342" r:id="rId44"/>
    <p:sldId id="344" r:id="rId45"/>
    <p:sldId id="345" r:id="rId46"/>
    <p:sldId id="346" r:id="rId47"/>
    <p:sldId id="347" r:id="rId48"/>
    <p:sldId id="348" r:id="rId49"/>
    <p:sldId id="349" r:id="rId50"/>
    <p:sldId id="350" r:id="rId51"/>
    <p:sldId id="351" r:id="rId52"/>
    <p:sldId id="352" r:id="rId53"/>
    <p:sldId id="353" r:id="rId54"/>
    <p:sldId id="354" r:id="rId55"/>
    <p:sldId id="355" r:id="rId56"/>
    <p:sldId id="356" r:id="rId57"/>
    <p:sldId id="357" r:id="rId58"/>
    <p:sldId id="358" r:id="rId59"/>
    <p:sldId id="359" r:id="rId60"/>
    <p:sldId id="360" r:id="rId61"/>
    <p:sldId id="362" r:id="rId62"/>
    <p:sldId id="363" r:id="rId63"/>
    <p:sldId id="364" r:id="rId64"/>
    <p:sldId id="367" r:id="rId65"/>
    <p:sldId id="365" r:id="rId66"/>
    <p:sldId id="366" r:id="rId67"/>
    <p:sldId id="368" r:id="rId68"/>
    <p:sldId id="369" r:id="rId69"/>
    <p:sldId id="371" r:id="rId70"/>
    <p:sldId id="372" r:id="rId71"/>
    <p:sldId id="382" r:id="rId72"/>
    <p:sldId id="383" r:id="rId73"/>
    <p:sldId id="384" r:id="rId74"/>
    <p:sldId id="385" r:id="rId75"/>
    <p:sldId id="386" r:id="rId76"/>
    <p:sldId id="387" r:id="rId77"/>
    <p:sldId id="388" r:id="rId78"/>
    <p:sldId id="389" r:id="rId79"/>
    <p:sldId id="390" r:id="rId80"/>
    <p:sldId id="391" r:id="rId81"/>
    <p:sldId id="392" r:id="rId82"/>
    <p:sldId id="393" r:id="rId83"/>
    <p:sldId id="394" r:id="rId84"/>
    <p:sldId id="395" r:id="rId85"/>
    <p:sldId id="397" r:id="rId86"/>
    <p:sldId id="398" r:id="rId87"/>
    <p:sldId id="399" r:id="rId88"/>
    <p:sldId id="400" r:id="rId89"/>
    <p:sldId id="401" r:id="rId90"/>
    <p:sldId id="402" r:id="rId91"/>
    <p:sldId id="403" r:id="rId92"/>
    <p:sldId id="404" r:id="rId93"/>
    <p:sldId id="405" r:id="rId94"/>
    <p:sldId id="406" r:id="rId95"/>
    <p:sldId id="407" r:id="rId96"/>
    <p:sldId id="408" r:id="rId97"/>
    <p:sldId id="330" r:id="rId98"/>
    <p:sldId id="316" r:id="rId99"/>
    <p:sldId id="317" r:id="rId100"/>
    <p:sldId id="315" r:id="rId101"/>
    <p:sldId id="318" r:id="rId102"/>
    <p:sldId id="319" r:id="rId103"/>
    <p:sldId id="324" r:id="rId104"/>
    <p:sldId id="320" r:id="rId105"/>
    <p:sldId id="321" r:id="rId106"/>
    <p:sldId id="325" r:id="rId107"/>
    <p:sldId id="326" r:id="rId108"/>
    <p:sldId id="327" r:id="rId109"/>
    <p:sldId id="322" r:id="rId110"/>
    <p:sldId id="328" r:id="rId111"/>
    <p:sldId id="329" r:id="rId112"/>
  </p:sldIdLst>
  <p:sldSz cx="9144000" cy="6858000" type="screen4x3"/>
  <p:notesSz cx="6815138" cy="9942513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3656" autoAdjust="0"/>
  </p:normalViewPr>
  <p:slideViewPr>
    <p:cSldViewPr>
      <p:cViewPr>
        <p:scale>
          <a:sx n="90" d="100"/>
          <a:sy n="90" d="100"/>
        </p:scale>
        <p:origin x="-594" y="5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heme" Target="theme/theme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notesMaster" Target="notesMasters/notesMaster1.xml"/><Relationship Id="rId118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3227" cy="497126"/>
          </a:xfrm>
          <a:prstGeom prst="rect">
            <a:avLst/>
          </a:prstGeom>
        </p:spPr>
        <p:txBody>
          <a:bodyPr vert="horz" lIns="95754" tIns="47877" rIns="95754" bIns="47877" rtlCol="0"/>
          <a:lstStyle>
            <a:lvl1pPr algn="l">
              <a:defRPr sz="13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60334" y="0"/>
            <a:ext cx="2953227" cy="497126"/>
          </a:xfrm>
          <a:prstGeom prst="rect">
            <a:avLst/>
          </a:prstGeom>
        </p:spPr>
        <p:txBody>
          <a:bodyPr vert="horz" lIns="95754" tIns="47877" rIns="95754" bIns="47877" rtlCol="0"/>
          <a:lstStyle>
            <a:lvl1pPr algn="r">
              <a:defRPr sz="1300"/>
            </a:lvl1pPr>
          </a:lstStyle>
          <a:p>
            <a:fld id="{90B91121-8A40-4260-9A07-699B443C7CCC}" type="datetimeFigureOut">
              <a:rPr lang="pl-PL" smtClean="0"/>
              <a:pPr/>
              <a:t>10-02-25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9443661"/>
            <a:ext cx="2953227" cy="497126"/>
          </a:xfrm>
          <a:prstGeom prst="rect">
            <a:avLst/>
          </a:prstGeom>
        </p:spPr>
        <p:txBody>
          <a:bodyPr vert="horz" lIns="95754" tIns="47877" rIns="95754" bIns="47877" rtlCol="0" anchor="b"/>
          <a:lstStyle>
            <a:lvl1pPr algn="l">
              <a:defRPr sz="13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60334" y="9443661"/>
            <a:ext cx="2953227" cy="497126"/>
          </a:xfrm>
          <a:prstGeom prst="rect">
            <a:avLst/>
          </a:prstGeom>
        </p:spPr>
        <p:txBody>
          <a:bodyPr vert="horz" lIns="95754" tIns="47877" rIns="95754" bIns="47877" rtlCol="0" anchor="b"/>
          <a:lstStyle>
            <a:lvl1pPr algn="r">
              <a:defRPr sz="1300"/>
            </a:lvl1pPr>
          </a:lstStyle>
          <a:p>
            <a:fld id="{79D09AF9-3F6B-4242-A077-8B6AD049403D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3227" cy="496740"/>
          </a:xfrm>
          <a:prstGeom prst="rect">
            <a:avLst/>
          </a:prstGeom>
        </p:spPr>
        <p:txBody>
          <a:bodyPr vert="horz" lIns="88432" tIns="44216" rIns="88432" bIns="44216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60387" y="0"/>
            <a:ext cx="2953227" cy="496740"/>
          </a:xfrm>
          <a:prstGeom prst="rect">
            <a:avLst/>
          </a:prstGeom>
        </p:spPr>
        <p:txBody>
          <a:bodyPr vert="horz" lIns="88432" tIns="44216" rIns="88432" bIns="44216" rtlCol="0"/>
          <a:lstStyle>
            <a:lvl1pPr algn="r">
              <a:defRPr sz="1200"/>
            </a:lvl1pPr>
          </a:lstStyle>
          <a:p>
            <a:fld id="{17DCA1E6-0271-421C-95DE-09CAD52788F1}" type="datetimeFigureOut">
              <a:rPr lang="pl-PL" smtClean="0"/>
              <a:pPr/>
              <a:t>10-02-25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922338" y="744538"/>
            <a:ext cx="4970462" cy="3729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432" tIns="44216" rIns="88432" bIns="44216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1514" y="4722116"/>
            <a:ext cx="5452110" cy="4475287"/>
          </a:xfrm>
          <a:prstGeom prst="rect">
            <a:avLst/>
          </a:prstGeom>
        </p:spPr>
        <p:txBody>
          <a:bodyPr vert="horz" lIns="88432" tIns="44216" rIns="88432" bIns="44216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9444230"/>
            <a:ext cx="2953227" cy="496740"/>
          </a:xfrm>
          <a:prstGeom prst="rect">
            <a:avLst/>
          </a:prstGeom>
        </p:spPr>
        <p:txBody>
          <a:bodyPr vert="horz" lIns="88432" tIns="44216" rIns="88432" bIns="44216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60387" y="9444230"/>
            <a:ext cx="2953227" cy="496740"/>
          </a:xfrm>
          <a:prstGeom prst="rect">
            <a:avLst/>
          </a:prstGeom>
        </p:spPr>
        <p:txBody>
          <a:bodyPr vert="horz" lIns="88432" tIns="44216" rIns="88432" bIns="44216" rtlCol="0" anchor="b"/>
          <a:lstStyle>
            <a:lvl1pPr algn="r">
              <a:defRPr sz="1200"/>
            </a:lvl1pPr>
          </a:lstStyle>
          <a:p>
            <a:fld id="{EBE95DF6-421E-4BEF-9A17-ECDBF544BB49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46C86BC-7B1C-4512-912C-964A4FAC640F}" type="slidenum">
              <a:rPr lang="pl-PL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pl-PL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l-PL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C6E9281-A8CD-44D7-8CEC-068B95706235}" type="slidenum">
              <a:rPr lang="pl-PL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44</a:t>
            </a:fld>
            <a:endParaRPr lang="pl-PL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l-PL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CDE145F-1B50-4C96-BE01-A607D867F522}" type="slidenum">
              <a:rPr lang="pl-PL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45</a:t>
            </a:fld>
            <a:endParaRPr lang="pl-PL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l-PL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69EBD1D-0CFD-4D57-BCDD-43E968231C6B}" type="slidenum">
              <a:rPr lang="pl-PL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46</a:t>
            </a:fld>
            <a:endParaRPr lang="pl-PL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l-PL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2D2899A-9B22-4437-BA34-3FE0851086B3}" type="slidenum">
              <a:rPr lang="pl-PL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47</a:t>
            </a:fld>
            <a:endParaRPr lang="pl-PL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l-PL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1D74BE0-0CCE-4A17-925B-764F28A2E252}" type="slidenum">
              <a:rPr lang="pl-PL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48</a:t>
            </a:fld>
            <a:endParaRPr lang="pl-PL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l-PL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BFB6DED-C9F3-4234-B93F-0845E3FF4CB4}" type="slidenum">
              <a:rPr lang="pl-PL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49</a:t>
            </a:fld>
            <a:endParaRPr lang="pl-PL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l-PL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3E6DE1F-0173-4688-85E4-C9F50FE6AFC6}" type="slidenum">
              <a:rPr lang="pl-PL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50</a:t>
            </a:fld>
            <a:endParaRPr lang="pl-PL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l-PL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0F6F026-3C0E-4143-B475-9BC3422C7C87}" type="slidenum">
              <a:rPr lang="pl-PL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51</a:t>
            </a:fld>
            <a:endParaRPr lang="pl-PL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l-PL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B30E791-8D86-4993-BB48-1A755CA1C1CB}" type="slidenum">
              <a:rPr lang="pl-PL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52</a:t>
            </a:fld>
            <a:endParaRPr lang="pl-PL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l-PL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C77515-9D8B-4BCA-8C4F-6224502DBF3A}" type="slidenum">
              <a:rPr lang="pl-PL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53</a:t>
            </a:fld>
            <a:endParaRPr lang="pl-PL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l-PL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DF936F-DB03-4331-A50E-4744334AB223}" type="slidenum">
              <a:rPr lang="pl-PL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pl-PL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l-PL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801316-F054-493F-B613-F3B03AFE8CBB}" type="slidenum">
              <a:rPr lang="pl-PL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54</a:t>
            </a:fld>
            <a:endParaRPr lang="pl-PL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l-PL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5FA3A51-20B4-4613-BFE2-B33051CE1176}" type="slidenum">
              <a:rPr lang="pl-PL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55</a:t>
            </a:fld>
            <a:endParaRPr lang="pl-PL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l-PL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1DC45B1-E728-4FE3-AE86-BBA7AB3067D7}" type="slidenum">
              <a:rPr lang="pl-PL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56</a:t>
            </a:fld>
            <a:endParaRPr lang="pl-PL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l-PL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413250F-C5BB-4844-AFE1-F514F44DB793}" type="slidenum">
              <a:rPr lang="pl-PL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57</a:t>
            </a:fld>
            <a:endParaRPr lang="pl-PL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l-PL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A978558-1464-402E-8168-B08E1D125E3B}" type="slidenum">
              <a:rPr lang="pl-PL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58</a:t>
            </a:fld>
            <a:endParaRPr lang="pl-PL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l-PL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B66D12A-C448-414C-A78F-2B1367174090}" type="slidenum">
              <a:rPr lang="pl-PL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59</a:t>
            </a:fld>
            <a:endParaRPr lang="pl-PL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l-PL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3C799AD-EC08-46D4-BBCE-613E330BFD19}" type="slidenum">
              <a:rPr lang="pl-PL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60</a:t>
            </a:fld>
            <a:endParaRPr lang="pl-PL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l-PL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0EE8913-DA25-4676-9069-31A307287A58}" type="slidenum">
              <a:rPr lang="pl-PL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61</a:t>
            </a:fld>
            <a:endParaRPr lang="pl-PL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l-PL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8677DC9-BACE-4B34-A496-5548FC8FC8EC}" type="slidenum">
              <a:rPr lang="pl-PL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62</a:t>
            </a:fld>
            <a:endParaRPr lang="pl-PL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l-PL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276AD3-5753-4B51-B8A4-08391E02306E}" type="slidenum">
              <a:rPr lang="pl-PL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63</a:t>
            </a:fld>
            <a:endParaRPr lang="pl-PL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l-PL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607A344-DF80-49D3-B1C0-FC8ED264C968}" type="slidenum">
              <a:rPr lang="pl-PL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pl-PL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l-PL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058DF12-D4A0-4E49-8440-DE7ABDEE6914}" type="slidenum">
              <a:rPr lang="pl-PL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64</a:t>
            </a:fld>
            <a:endParaRPr lang="pl-PL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l-PL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D8288A6-649D-42BC-8E50-662752DB3ABE}" type="slidenum">
              <a:rPr lang="pl-PL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65</a:t>
            </a:fld>
            <a:endParaRPr lang="pl-PL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l-PL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714047-A8A5-4F70-B93B-0D9504348DA4}" type="slidenum">
              <a:rPr lang="pl-PL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66</a:t>
            </a:fld>
            <a:endParaRPr lang="pl-PL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l-PL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7031BDD-EDA4-499A-97A2-C2DB9D7887BD}" type="slidenum">
              <a:rPr lang="pl-PL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67</a:t>
            </a:fld>
            <a:endParaRPr lang="pl-PL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l-PL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2BA5D26-3FC6-47B8-AEB6-51BA02BCC4E6}" type="slidenum">
              <a:rPr lang="pl-PL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68</a:t>
            </a:fld>
            <a:endParaRPr lang="pl-PL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l-PL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9DAFAB3-CE84-4C4F-8B2D-FDCAC4D95407}" type="slidenum">
              <a:rPr lang="pl-PL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69</a:t>
            </a:fld>
            <a:endParaRPr lang="pl-PL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l-PL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68FAD3-4916-4669-99AE-13EDD6926EAE}" type="slidenum">
              <a:rPr lang="pl-PL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70</a:t>
            </a:fld>
            <a:endParaRPr lang="pl-PL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l-PL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E83011-E000-4C9D-83C0-0A8DCA4B923D}" type="slidenum">
              <a:rPr lang="pl-PL"/>
              <a:pPr/>
              <a:t>71</a:t>
            </a:fld>
            <a:endParaRPr lang="pl-PL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E83011-E000-4C9D-83C0-0A8DCA4B923D}" type="slidenum">
              <a:rPr lang="pl-PL"/>
              <a:pPr/>
              <a:t>72</a:t>
            </a:fld>
            <a:endParaRPr lang="pl-PL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E83011-E000-4C9D-83C0-0A8DCA4B923D}" type="slidenum">
              <a:rPr lang="pl-PL"/>
              <a:pPr/>
              <a:t>73</a:t>
            </a:fld>
            <a:endParaRPr lang="pl-PL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A1B02C5-7D7F-4F03-A93A-AB9B10CD732A}" type="slidenum">
              <a:rPr lang="pl-PL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pl-PL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l-PL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E83011-E000-4C9D-83C0-0A8DCA4B923D}" type="slidenum">
              <a:rPr lang="pl-PL"/>
              <a:pPr/>
              <a:t>74</a:t>
            </a:fld>
            <a:endParaRPr lang="pl-PL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E83011-E000-4C9D-83C0-0A8DCA4B923D}" type="slidenum">
              <a:rPr lang="pl-PL"/>
              <a:pPr/>
              <a:t>75</a:t>
            </a:fld>
            <a:endParaRPr lang="pl-PL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E83011-E000-4C9D-83C0-0A8DCA4B923D}" type="slidenum">
              <a:rPr lang="pl-PL"/>
              <a:pPr/>
              <a:t>76</a:t>
            </a:fld>
            <a:endParaRPr lang="pl-PL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E83011-E000-4C9D-83C0-0A8DCA4B923D}" type="slidenum">
              <a:rPr lang="pl-PL"/>
              <a:pPr/>
              <a:t>77</a:t>
            </a:fld>
            <a:endParaRPr lang="pl-PL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E83011-E000-4C9D-83C0-0A8DCA4B923D}" type="slidenum">
              <a:rPr lang="pl-PL"/>
              <a:pPr/>
              <a:t>78</a:t>
            </a:fld>
            <a:endParaRPr lang="pl-PL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E83011-E000-4C9D-83C0-0A8DCA4B923D}" type="slidenum">
              <a:rPr lang="pl-PL"/>
              <a:pPr/>
              <a:t>79</a:t>
            </a:fld>
            <a:endParaRPr lang="pl-PL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E83011-E000-4C9D-83C0-0A8DCA4B923D}" type="slidenum">
              <a:rPr lang="pl-PL"/>
              <a:pPr/>
              <a:t>80</a:t>
            </a:fld>
            <a:endParaRPr lang="pl-PL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E83011-E000-4C9D-83C0-0A8DCA4B923D}" type="slidenum">
              <a:rPr lang="pl-PL"/>
              <a:pPr/>
              <a:t>81</a:t>
            </a:fld>
            <a:endParaRPr lang="pl-PL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E83011-E000-4C9D-83C0-0A8DCA4B923D}" type="slidenum">
              <a:rPr lang="pl-PL"/>
              <a:pPr/>
              <a:t>82</a:t>
            </a:fld>
            <a:endParaRPr lang="pl-PL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E83011-E000-4C9D-83C0-0A8DCA4B923D}" type="slidenum">
              <a:rPr lang="pl-PL"/>
              <a:pPr/>
              <a:t>83</a:t>
            </a:fld>
            <a:endParaRPr lang="pl-PL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28FD6E-DDBA-4A1B-BCB4-2376D5879136}" type="slidenum">
              <a:rPr lang="pl-PL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pl-PL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l-PL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E83011-E000-4C9D-83C0-0A8DCA4B923D}" type="slidenum">
              <a:rPr lang="pl-PL"/>
              <a:pPr/>
              <a:t>84</a:t>
            </a:fld>
            <a:endParaRPr lang="pl-PL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E83011-E000-4C9D-83C0-0A8DCA4B923D}" type="slidenum">
              <a:rPr lang="pl-PL"/>
              <a:pPr/>
              <a:t>85</a:t>
            </a:fld>
            <a:endParaRPr lang="pl-PL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E83011-E000-4C9D-83C0-0A8DCA4B923D}" type="slidenum">
              <a:rPr lang="pl-PL"/>
              <a:pPr/>
              <a:t>86</a:t>
            </a:fld>
            <a:endParaRPr lang="pl-PL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E83011-E000-4C9D-83C0-0A8DCA4B923D}" type="slidenum">
              <a:rPr lang="pl-PL"/>
              <a:pPr/>
              <a:t>87</a:t>
            </a:fld>
            <a:endParaRPr lang="pl-PL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E83011-E000-4C9D-83C0-0A8DCA4B923D}" type="slidenum">
              <a:rPr lang="pl-PL"/>
              <a:pPr/>
              <a:t>88</a:t>
            </a:fld>
            <a:endParaRPr lang="pl-PL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E83011-E000-4C9D-83C0-0A8DCA4B923D}" type="slidenum">
              <a:rPr lang="pl-PL"/>
              <a:pPr/>
              <a:t>89</a:t>
            </a:fld>
            <a:endParaRPr lang="pl-PL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E83011-E000-4C9D-83C0-0A8DCA4B923D}" type="slidenum">
              <a:rPr lang="pl-PL"/>
              <a:pPr/>
              <a:t>90</a:t>
            </a:fld>
            <a:endParaRPr lang="pl-PL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E83011-E000-4C9D-83C0-0A8DCA4B923D}" type="slidenum">
              <a:rPr lang="pl-PL"/>
              <a:pPr/>
              <a:t>91</a:t>
            </a:fld>
            <a:endParaRPr lang="pl-PL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E83011-E000-4C9D-83C0-0A8DCA4B923D}" type="slidenum">
              <a:rPr lang="pl-PL"/>
              <a:pPr/>
              <a:t>92</a:t>
            </a:fld>
            <a:endParaRPr lang="pl-PL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E83011-E000-4C9D-83C0-0A8DCA4B923D}" type="slidenum">
              <a:rPr lang="pl-PL"/>
              <a:pPr/>
              <a:t>93</a:t>
            </a:fld>
            <a:endParaRPr lang="pl-PL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D3FB98B-ABC0-4FA2-9DA2-1023BB2D1FA6}" type="slidenum">
              <a:rPr lang="pl-PL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pl-PL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l-PL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E83011-E000-4C9D-83C0-0A8DCA4B923D}" type="slidenum">
              <a:rPr lang="pl-PL"/>
              <a:pPr/>
              <a:t>94</a:t>
            </a:fld>
            <a:endParaRPr lang="pl-PL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E83011-E000-4C9D-83C0-0A8DCA4B923D}" type="slidenum">
              <a:rPr lang="pl-PL"/>
              <a:pPr/>
              <a:t>95</a:t>
            </a:fld>
            <a:endParaRPr lang="pl-PL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E83011-E000-4C9D-83C0-0A8DCA4B923D}" type="slidenum">
              <a:rPr lang="pl-PL"/>
              <a:pPr/>
              <a:t>96</a:t>
            </a:fld>
            <a:endParaRPr lang="pl-PL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7195C53-1B81-4DA8-B6DD-39ED7043DAC5}" type="slidenum">
              <a:rPr lang="pl-PL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lang="pl-PL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l-PL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564A18E-062B-44B8-A0A6-E3D5E3A84A92}" type="slidenum">
              <a:rPr lang="pl-PL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pl-PL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l-PL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E27C85E-B2DE-4870-81EB-8808A144C40F}" type="slidenum">
              <a:rPr lang="pl-PL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lang="pl-PL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l-PL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6.bin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7.bin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8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9.bin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0.bin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11.bin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12.bin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13.bin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14.bin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15.bin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16.bin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17.bin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8.vml"/><Relationship Id="rId4" Type="http://schemas.openxmlformats.org/officeDocument/2006/relationships/oleObject" Target="../embeddings/oleObject18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9.vml"/><Relationship Id="rId4" Type="http://schemas.openxmlformats.org/officeDocument/2006/relationships/oleObject" Target="../embeddings/oleObject19.bin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0.vml"/><Relationship Id="rId4" Type="http://schemas.openxmlformats.org/officeDocument/2006/relationships/oleObject" Target="../embeddings/oleObject20.bin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1.vml"/><Relationship Id="rId4" Type="http://schemas.openxmlformats.org/officeDocument/2006/relationships/oleObject" Target="../embeddings/oleObject21.bin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2.vml"/><Relationship Id="rId4" Type="http://schemas.openxmlformats.org/officeDocument/2006/relationships/oleObject" Target="../embeddings/oleObject22.bin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3.vml"/><Relationship Id="rId4" Type="http://schemas.openxmlformats.org/officeDocument/2006/relationships/oleObject" Target="../embeddings/oleObject23.bin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4.vml"/><Relationship Id="rId4" Type="http://schemas.openxmlformats.org/officeDocument/2006/relationships/oleObject" Target="../embeddings/oleObject24.bin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5.vml"/><Relationship Id="rId4" Type="http://schemas.openxmlformats.org/officeDocument/2006/relationships/oleObject" Target="../embeddings/oleObject25.bin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6.vml"/><Relationship Id="rId4" Type="http://schemas.openxmlformats.org/officeDocument/2006/relationships/oleObject" Target="../embeddings/oleObject26.bin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7.vml"/><Relationship Id="rId4" Type="http://schemas.openxmlformats.org/officeDocument/2006/relationships/oleObject" Target="../embeddings/oleObject27.bin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72D0-15ED-4EB3-A2E3-B40F2BDC2754}" type="datetimeFigureOut">
              <a:rPr lang="pl-PL" smtClean="0"/>
              <a:pPr/>
              <a:t>10-02-25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1ED82-A325-4324-B1B7-EA48F6CDDE51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pole tekstowe 6"/>
          <p:cNvSpPr txBox="1"/>
          <p:nvPr userDrawn="1"/>
        </p:nvSpPr>
        <p:spPr>
          <a:xfrm>
            <a:off x="1285852" y="0"/>
            <a:ext cx="75724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 smtClean="0"/>
              <a:t>Zachodniopomorski Uniwersytet</a:t>
            </a:r>
            <a:r>
              <a:rPr lang="pl-PL" sz="2000" baseline="0" dirty="0" smtClean="0"/>
              <a:t> Technologiczny w Szczecinie</a:t>
            </a:r>
          </a:p>
          <a:p>
            <a:pPr algn="ctr"/>
            <a:r>
              <a:rPr lang="pl-PL" sz="2000" baseline="0" dirty="0" smtClean="0"/>
              <a:t>Wydział Inżynierii Mechanicznej i Mechatroniki</a:t>
            </a:r>
            <a:endParaRPr lang="pl-PL" sz="2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72D0-15ED-4EB3-A2E3-B40F2BDC2754}" type="datetimeFigureOut">
              <a:rPr lang="pl-PL" smtClean="0"/>
              <a:pPr/>
              <a:t>10-02-25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1ED82-A325-4324-B1B7-EA48F6CDDE5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72D0-15ED-4EB3-A2E3-B40F2BDC2754}" type="datetimeFigureOut">
              <a:rPr lang="pl-PL" smtClean="0"/>
              <a:pPr/>
              <a:t>10-02-25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1ED82-A325-4324-B1B7-EA48F6CDDE5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8525" y="106343"/>
            <a:ext cx="8245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en-GB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BF837-7DE9-495E-A309-1CDFF6B44E13}" type="datetimeFigureOut">
              <a:rPr lang="pl-PL" smtClean="0"/>
              <a:pPr/>
              <a:t>10-02-25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5D73-6FC2-4F26-AE55-90A6FD0C4270}" type="slidenum">
              <a:rPr lang="en-GB" smtClean="0"/>
              <a:pPr/>
              <a:t>‹#›</a:t>
            </a:fld>
            <a:endParaRPr lang="en-GB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0" y="65088"/>
          <a:ext cx="1143000" cy="652462"/>
        </p:xfrm>
        <a:graphic>
          <a:graphicData uri="http://schemas.openxmlformats.org/presentationml/2006/ole">
            <p:oleObj spid="_x0000_s2050" name="Klip" r:id="rId4" imgW="6057143" imgH="3476190" progId="">
              <p:embed/>
            </p:oleObj>
          </a:graphicData>
        </a:graphic>
      </p:graphicFrame>
      <p:sp>
        <p:nvSpPr>
          <p:cNvPr id="8" name="pole tekstowe 7"/>
          <p:cNvSpPr txBox="1"/>
          <p:nvPr userDrawn="1"/>
        </p:nvSpPr>
        <p:spPr>
          <a:xfrm>
            <a:off x="0" y="642918"/>
            <a:ext cx="9144000" cy="642942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7001">
                <a:srgbClr val="E6E6E6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1"/>
            <a:tileRect/>
          </a:gradFill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square" rtlCol="0" anchor="ctr" anchorCtr="0">
            <a:noAutofit/>
          </a:bodyPr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8525" y="106343"/>
            <a:ext cx="8245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en-GB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BF837-7DE9-495E-A309-1CDFF6B44E13}" type="datetimeFigureOut">
              <a:rPr lang="pl-PL" smtClean="0"/>
              <a:pPr/>
              <a:t>10-02-25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5D73-6FC2-4F26-AE55-90A6FD0C4270}" type="slidenum">
              <a:rPr lang="en-GB" smtClean="0"/>
              <a:pPr/>
              <a:t>‹#›</a:t>
            </a:fld>
            <a:endParaRPr lang="en-GB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0" y="65088"/>
          <a:ext cx="1143000" cy="652462"/>
        </p:xfrm>
        <a:graphic>
          <a:graphicData uri="http://schemas.openxmlformats.org/presentationml/2006/ole">
            <p:oleObj spid="_x0000_s3074" name="Klip" r:id="rId4" imgW="6057143" imgH="3476190" progId="">
              <p:embed/>
            </p:oleObj>
          </a:graphicData>
        </a:graphic>
      </p:graphicFrame>
      <p:sp>
        <p:nvSpPr>
          <p:cNvPr id="8" name="pole tekstowe 7"/>
          <p:cNvSpPr txBox="1"/>
          <p:nvPr userDrawn="1"/>
        </p:nvSpPr>
        <p:spPr>
          <a:xfrm>
            <a:off x="0" y="642918"/>
            <a:ext cx="9144000" cy="642942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7001">
                <a:srgbClr val="E6E6E6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1"/>
            <a:tileRect/>
          </a:gradFill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square" rtlCol="0" anchor="ctr" anchorCtr="0">
            <a:noAutofit/>
          </a:bodyPr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8525" y="106343"/>
            <a:ext cx="8245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en-GB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BF837-7DE9-495E-A309-1CDFF6B44E13}" type="datetimeFigureOut">
              <a:rPr lang="pl-PL" smtClean="0"/>
              <a:pPr/>
              <a:t>10-02-25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5D73-6FC2-4F26-AE55-90A6FD0C4270}" type="slidenum">
              <a:rPr lang="en-GB" smtClean="0"/>
              <a:pPr/>
              <a:t>‹#›</a:t>
            </a:fld>
            <a:endParaRPr lang="en-GB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0" y="65088"/>
          <a:ext cx="1143000" cy="652462"/>
        </p:xfrm>
        <a:graphic>
          <a:graphicData uri="http://schemas.openxmlformats.org/presentationml/2006/ole">
            <p:oleObj spid="_x0000_s4098" name="Klip" r:id="rId4" imgW="6057143" imgH="3476190" progId="">
              <p:embed/>
            </p:oleObj>
          </a:graphicData>
        </a:graphic>
      </p:graphicFrame>
      <p:sp>
        <p:nvSpPr>
          <p:cNvPr id="8" name="pole tekstowe 7"/>
          <p:cNvSpPr txBox="1"/>
          <p:nvPr userDrawn="1"/>
        </p:nvSpPr>
        <p:spPr>
          <a:xfrm>
            <a:off x="0" y="642918"/>
            <a:ext cx="9144000" cy="642942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7001">
                <a:srgbClr val="E6E6E6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1"/>
            <a:tileRect/>
          </a:gradFill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square" rtlCol="0" anchor="ctr" anchorCtr="0">
            <a:noAutofit/>
          </a:bodyPr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8525" y="106343"/>
            <a:ext cx="8245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en-GB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BF837-7DE9-495E-A309-1CDFF6B44E13}" type="datetimeFigureOut">
              <a:rPr lang="pl-PL" smtClean="0"/>
              <a:pPr/>
              <a:t>10-02-25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5D73-6FC2-4F26-AE55-90A6FD0C4270}" type="slidenum">
              <a:rPr lang="en-GB" smtClean="0"/>
              <a:pPr/>
              <a:t>‹#›</a:t>
            </a:fld>
            <a:endParaRPr lang="en-GB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0" y="65088"/>
          <a:ext cx="1143000" cy="652462"/>
        </p:xfrm>
        <a:graphic>
          <a:graphicData uri="http://schemas.openxmlformats.org/presentationml/2006/ole">
            <p:oleObj spid="_x0000_s5122" name="Klip" r:id="rId4" imgW="6057143" imgH="3476190" progId="">
              <p:embed/>
            </p:oleObj>
          </a:graphicData>
        </a:graphic>
      </p:graphicFrame>
      <p:sp>
        <p:nvSpPr>
          <p:cNvPr id="8" name="pole tekstowe 7"/>
          <p:cNvSpPr txBox="1"/>
          <p:nvPr userDrawn="1"/>
        </p:nvSpPr>
        <p:spPr>
          <a:xfrm>
            <a:off x="0" y="642918"/>
            <a:ext cx="9144000" cy="642942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7001">
                <a:srgbClr val="E6E6E6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1"/>
            <a:tileRect/>
          </a:gradFill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square" rtlCol="0" anchor="ctr" anchorCtr="0">
            <a:noAutofit/>
          </a:bodyPr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8525" y="106343"/>
            <a:ext cx="8245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en-GB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BF837-7DE9-495E-A309-1CDFF6B44E13}" type="datetimeFigureOut">
              <a:rPr lang="pl-PL" smtClean="0"/>
              <a:pPr/>
              <a:t>10-02-25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5D73-6FC2-4F26-AE55-90A6FD0C4270}" type="slidenum">
              <a:rPr lang="en-GB" smtClean="0"/>
              <a:pPr/>
              <a:t>‹#›</a:t>
            </a:fld>
            <a:endParaRPr lang="en-GB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0" y="65088"/>
          <a:ext cx="1143000" cy="652462"/>
        </p:xfrm>
        <a:graphic>
          <a:graphicData uri="http://schemas.openxmlformats.org/presentationml/2006/ole">
            <p:oleObj spid="_x0000_s6146" name="Klip" r:id="rId4" imgW="6057143" imgH="3476190" progId="">
              <p:embed/>
            </p:oleObj>
          </a:graphicData>
        </a:graphic>
      </p:graphicFrame>
      <p:sp>
        <p:nvSpPr>
          <p:cNvPr id="8" name="pole tekstowe 7"/>
          <p:cNvSpPr txBox="1"/>
          <p:nvPr userDrawn="1"/>
        </p:nvSpPr>
        <p:spPr>
          <a:xfrm>
            <a:off x="0" y="642918"/>
            <a:ext cx="9144000" cy="642942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7001">
                <a:srgbClr val="E6E6E6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1"/>
            <a:tileRect/>
          </a:gradFill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square" rtlCol="0" anchor="ctr" anchorCtr="0">
            <a:noAutofit/>
          </a:bodyPr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8525" y="106343"/>
            <a:ext cx="8245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en-GB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BF837-7DE9-495E-A309-1CDFF6B44E13}" type="datetimeFigureOut">
              <a:rPr lang="pl-PL" smtClean="0"/>
              <a:pPr/>
              <a:t>10-02-25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5D73-6FC2-4F26-AE55-90A6FD0C4270}" type="slidenum">
              <a:rPr lang="en-GB" smtClean="0"/>
              <a:pPr/>
              <a:t>‹#›</a:t>
            </a:fld>
            <a:endParaRPr lang="en-GB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0" y="65088"/>
          <a:ext cx="1143000" cy="652462"/>
        </p:xfrm>
        <a:graphic>
          <a:graphicData uri="http://schemas.openxmlformats.org/presentationml/2006/ole">
            <p:oleObj spid="_x0000_s7170" name="Klip" r:id="rId4" imgW="6057143" imgH="3476190" progId="">
              <p:embed/>
            </p:oleObj>
          </a:graphicData>
        </a:graphic>
      </p:graphicFrame>
      <p:sp>
        <p:nvSpPr>
          <p:cNvPr id="8" name="pole tekstowe 7"/>
          <p:cNvSpPr txBox="1"/>
          <p:nvPr userDrawn="1"/>
        </p:nvSpPr>
        <p:spPr>
          <a:xfrm>
            <a:off x="0" y="642918"/>
            <a:ext cx="9144000" cy="642942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7001">
                <a:srgbClr val="E6E6E6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1"/>
            <a:tileRect/>
          </a:gradFill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square" rtlCol="0" anchor="ctr" anchorCtr="0">
            <a:noAutofit/>
          </a:bodyPr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8525" y="106343"/>
            <a:ext cx="8245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en-GB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BF837-7DE9-495E-A309-1CDFF6B44E13}" type="datetimeFigureOut">
              <a:rPr lang="pl-PL" smtClean="0"/>
              <a:pPr/>
              <a:t>10-02-25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5D73-6FC2-4F26-AE55-90A6FD0C4270}" type="slidenum">
              <a:rPr lang="en-GB" smtClean="0"/>
              <a:pPr/>
              <a:t>‹#›</a:t>
            </a:fld>
            <a:endParaRPr lang="en-GB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0" y="65088"/>
          <a:ext cx="1143000" cy="652462"/>
        </p:xfrm>
        <a:graphic>
          <a:graphicData uri="http://schemas.openxmlformats.org/presentationml/2006/ole">
            <p:oleObj spid="_x0000_s8194" name="Klip" r:id="rId4" imgW="6057143" imgH="3476190" progId="">
              <p:embed/>
            </p:oleObj>
          </a:graphicData>
        </a:graphic>
      </p:graphicFrame>
      <p:sp>
        <p:nvSpPr>
          <p:cNvPr id="8" name="pole tekstowe 7"/>
          <p:cNvSpPr txBox="1"/>
          <p:nvPr userDrawn="1"/>
        </p:nvSpPr>
        <p:spPr>
          <a:xfrm>
            <a:off x="0" y="642918"/>
            <a:ext cx="9144000" cy="642942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7001">
                <a:srgbClr val="E6E6E6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1"/>
            <a:tileRect/>
          </a:gradFill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square" rtlCol="0" anchor="ctr" anchorCtr="0">
            <a:noAutofit/>
          </a:bodyPr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8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8525" y="106343"/>
            <a:ext cx="8245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en-GB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BF837-7DE9-495E-A309-1CDFF6B44E13}" type="datetimeFigureOut">
              <a:rPr lang="pl-PL" smtClean="0"/>
              <a:pPr/>
              <a:t>10-02-25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5D73-6FC2-4F26-AE55-90A6FD0C4270}" type="slidenum">
              <a:rPr lang="en-GB" smtClean="0"/>
              <a:pPr/>
              <a:t>‹#›</a:t>
            </a:fld>
            <a:endParaRPr lang="en-GB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0" y="65088"/>
          <a:ext cx="1143000" cy="652462"/>
        </p:xfrm>
        <a:graphic>
          <a:graphicData uri="http://schemas.openxmlformats.org/presentationml/2006/ole">
            <p:oleObj spid="_x0000_s9218" name="Klip" r:id="rId4" imgW="6057143" imgH="3476190" progId="">
              <p:embed/>
            </p:oleObj>
          </a:graphicData>
        </a:graphic>
      </p:graphicFrame>
      <p:sp>
        <p:nvSpPr>
          <p:cNvPr id="8" name="pole tekstowe 7"/>
          <p:cNvSpPr txBox="1"/>
          <p:nvPr userDrawn="1"/>
        </p:nvSpPr>
        <p:spPr>
          <a:xfrm>
            <a:off x="0" y="642918"/>
            <a:ext cx="9144000" cy="642942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7001">
                <a:srgbClr val="E6E6E6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1"/>
            <a:tileRect/>
          </a:gradFill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square" rtlCol="0" anchor="ctr" anchorCtr="0">
            <a:noAutofit/>
          </a:bodyPr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72D0-15ED-4EB3-A2E3-B40F2BDC2754}" type="datetimeFigureOut">
              <a:rPr lang="pl-PL" smtClean="0"/>
              <a:pPr/>
              <a:t>10-02-25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1ED82-A325-4324-B1B7-EA48F6CDDE5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9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8525" y="106343"/>
            <a:ext cx="8245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en-GB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BF837-7DE9-495E-A309-1CDFF6B44E13}" type="datetimeFigureOut">
              <a:rPr lang="pl-PL" smtClean="0"/>
              <a:pPr/>
              <a:t>10-02-25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5D73-6FC2-4F26-AE55-90A6FD0C4270}" type="slidenum">
              <a:rPr lang="en-GB" smtClean="0"/>
              <a:pPr/>
              <a:t>‹#›</a:t>
            </a:fld>
            <a:endParaRPr lang="en-GB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0" y="65088"/>
          <a:ext cx="1143000" cy="652462"/>
        </p:xfrm>
        <a:graphic>
          <a:graphicData uri="http://schemas.openxmlformats.org/presentationml/2006/ole">
            <p:oleObj spid="_x0000_s10242" name="Klip" r:id="rId4" imgW="6057143" imgH="3476190" progId="">
              <p:embed/>
            </p:oleObj>
          </a:graphicData>
        </a:graphic>
      </p:graphicFrame>
      <p:sp>
        <p:nvSpPr>
          <p:cNvPr id="8" name="pole tekstowe 7"/>
          <p:cNvSpPr txBox="1"/>
          <p:nvPr userDrawn="1"/>
        </p:nvSpPr>
        <p:spPr>
          <a:xfrm>
            <a:off x="0" y="642918"/>
            <a:ext cx="9144000" cy="642942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7001">
                <a:srgbClr val="E6E6E6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1"/>
            <a:tileRect/>
          </a:gradFill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square" rtlCol="0" anchor="ctr" anchorCtr="0">
            <a:noAutofit/>
          </a:bodyPr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0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8525" y="106343"/>
            <a:ext cx="8245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en-GB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BF837-7DE9-495E-A309-1CDFF6B44E13}" type="datetimeFigureOut">
              <a:rPr lang="pl-PL" smtClean="0"/>
              <a:pPr/>
              <a:t>10-02-25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5D73-6FC2-4F26-AE55-90A6FD0C4270}" type="slidenum">
              <a:rPr lang="en-GB" smtClean="0"/>
              <a:pPr/>
              <a:t>‹#›</a:t>
            </a:fld>
            <a:endParaRPr lang="en-GB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0" y="65088"/>
          <a:ext cx="1143000" cy="652462"/>
        </p:xfrm>
        <a:graphic>
          <a:graphicData uri="http://schemas.openxmlformats.org/presentationml/2006/ole">
            <p:oleObj spid="_x0000_s11266" name="Klip" r:id="rId4" imgW="6057143" imgH="3476190" progId="">
              <p:embed/>
            </p:oleObj>
          </a:graphicData>
        </a:graphic>
      </p:graphicFrame>
      <p:sp>
        <p:nvSpPr>
          <p:cNvPr id="8" name="pole tekstowe 7"/>
          <p:cNvSpPr txBox="1"/>
          <p:nvPr userDrawn="1"/>
        </p:nvSpPr>
        <p:spPr>
          <a:xfrm>
            <a:off x="0" y="642918"/>
            <a:ext cx="9144000" cy="642942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7001">
                <a:srgbClr val="E6E6E6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1"/>
            <a:tileRect/>
          </a:gradFill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square" rtlCol="0" anchor="ctr" anchorCtr="0">
            <a:noAutofit/>
          </a:bodyPr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1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8525" y="106343"/>
            <a:ext cx="8245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en-GB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BF837-7DE9-495E-A309-1CDFF6B44E13}" type="datetimeFigureOut">
              <a:rPr lang="pl-PL" smtClean="0"/>
              <a:pPr/>
              <a:t>10-02-25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5D73-6FC2-4F26-AE55-90A6FD0C4270}" type="slidenum">
              <a:rPr lang="en-GB" smtClean="0"/>
              <a:pPr/>
              <a:t>‹#›</a:t>
            </a:fld>
            <a:endParaRPr lang="en-GB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0" y="65088"/>
          <a:ext cx="1143000" cy="652462"/>
        </p:xfrm>
        <a:graphic>
          <a:graphicData uri="http://schemas.openxmlformats.org/presentationml/2006/ole">
            <p:oleObj spid="_x0000_s12290" name="Klip" r:id="rId4" imgW="6057143" imgH="3476190" progId="">
              <p:embed/>
            </p:oleObj>
          </a:graphicData>
        </a:graphic>
      </p:graphicFrame>
      <p:sp>
        <p:nvSpPr>
          <p:cNvPr id="8" name="pole tekstowe 7"/>
          <p:cNvSpPr txBox="1"/>
          <p:nvPr userDrawn="1"/>
        </p:nvSpPr>
        <p:spPr>
          <a:xfrm>
            <a:off x="0" y="642918"/>
            <a:ext cx="9144000" cy="642942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7001">
                <a:srgbClr val="E6E6E6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1"/>
            <a:tileRect/>
          </a:gradFill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square" rtlCol="0" anchor="ctr" anchorCtr="0">
            <a:noAutofit/>
          </a:bodyPr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2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8525" y="106343"/>
            <a:ext cx="8245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en-GB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BF837-7DE9-495E-A309-1CDFF6B44E13}" type="datetimeFigureOut">
              <a:rPr lang="pl-PL" smtClean="0"/>
              <a:pPr/>
              <a:t>10-02-25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5D73-6FC2-4F26-AE55-90A6FD0C4270}" type="slidenum">
              <a:rPr lang="en-GB" smtClean="0"/>
              <a:pPr/>
              <a:t>‹#›</a:t>
            </a:fld>
            <a:endParaRPr lang="en-GB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0" y="65088"/>
          <a:ext cx="1143000" cy="652462"/>
        </p:xfrm>
        <a:graphic>
          <a:graphicData uri="http://schemas.openxmlformats.org/presentationml/2006/ole">
            <p:oleObj spid="_x0000_s13314" name="Klip" r:id="rId4" imgW="6057143" imgH="3476190" progId="">
              <p:embed/>
            </p:oleObj>
          </a:graphicData>
        </a:graphic>
      </p:graphicFrame>
      <p:sp>
        <p:nvSpPr>
          <p:cNvPr id="8" name="pole tekstowe 7"/>
          <p:cNvSpPr txBox="1"/>
          <p:nvPr userDrawn="1"/>
        </p:nvSpPr>
        <p:spPr>
          <a:xfrm>
            <a:off x="0" y="642918"/>
            <a:ext cx="9144000" cy="642942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7001">
                <a:srgbClr val="E6E6E6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1"/>
            <a:tileRect/>
          </a:gradFill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square" rtlCol="0" anchor="ctr" anchorCtr="0">
            <a:noAutofit/>
          </a:bodyPr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3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8525" y="106343"/>
            <a:ext cx="8245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en-GB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BF837-7DE9-495E-A309-1CDFF6B44E13}" type="datetimeFigureOut">
              <a:rPr lang="pl-PL" smtClean="0"/>
              <a:pPr/>
              <a:t>10-02-25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5D73-6FC2-4F26-AE55-90A6FD0C4270}" type="slidenum">
              <a:rPr lang="en-GB" smtClean="0"/>
              <a:pPr/>
              <a:t>‹#›</a:t>
            </a:fld>
            <a:endParaRPr lang="en-GB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0" y="65088"/>
          <a:ext cx="1143000" cy="652462"/>
        </p:xfrm>
        <a:graphic>
          <a:graphicData uri="http://schemas.openxmlformats.org/presentationml/2006/ole">
            <p:oleObj spid="_x0000_s14338" name="Klip" r:id="rId4" imgW="6057143" imgH="3476190" progId="">
              <p:embed/>
            </p:oleObj>
          </a:graphicData>
        </a:graphic>
      </p:graphicFrame>
      <p:sp>
        <p:nvSpPr>
          <p:cNvPr id="8" name="pole tekstowe 7"/>
          <p:cNvSpPr txBox="1"/>
          <p:nvPr userDrawn="1"/>
        </p:nvSpPr>
        <p:spPr>
          <a:xfrm>
            <a:off x="0" y="642918"/>
            <a:ext cx="9144000" cy="642942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7001">
                <a:srgbClr val="E6E6E6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1"/>
            <a:tileRect/>
          </a:gradFill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square" rtlCol="0" anchor="ctr" anchorCtr="0">
            <a:noAutofit/>
          </a:bodyPr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4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8525" y="106343"/>
            <a:ext cx="8245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en-GB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BF837-7DE9-495E-A309-1CDFF6B44E13}" type="datetimeFigureOut">
              <a:rPr lang="pl-PL" smtClean="0"/>
              <a:pPr/>
              <a:t>10-02-25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5D73-6FC2-4F26-AE55-90A6FD0C4270}" type="slidenum">
              <a:rPr lang="en-GB" smtClean="0"/>
              <a:pPr/>
              <a:t>‹#›</a:t>
            </a:fld>
            <a:endParaRPr lang="en-GB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0" y="65088"/>
          <a:ext cx="1143000" cy="652462"/>
        </p:xfrm>
        <a:graphic>
          <a:graphicData uri="http://schemas.openxmlformats.org/presentationml/2006/ole">
            <p:oleObj spid="_x0000_s15362" name="Klip" r:id="rId4" imgW="6057143" imgH="3476190" progId="">
              <p:embed/>
            </p:oleObj>
          </a:graphicData>
        </a:graphic>
      </p:graphicFrame>
      <p:sp>
        <p:nvSpPr>
          <p:cNvPr id="8" name="pole tekstowe 7"/>
          <p:cNvSpPr txBox="1"/>
          <p:nvPr userDrawn="1"/>
        </p:nvSpPr>
        <p:spPr>
          <a:xfrm>
            <a:off x="0" y="642918"/>
            <a:ext cx="9144000" cy="642942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7001">
                <a:srgbClr val="E6E6E6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1"/>
            <a:tileRect/>
          </a:gradFill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square" rtlCol="0" anchor="ctr" anchorCtr="0">
            <a:noAutofit/>
          </a:bodyPr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5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8525" y="106343"/>
            <a:ext cx="8245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en-GB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BF837-7DE9-495E-A309-1CDFF6B44E13}" type="datetimeFigureOut">
              <a:rPr lang="pl-PL" smtClean="0"/>
              <a:pPr/>
              <a:t>10-02-25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5D73-6FC2-4F26-AE55-90A6FD0C4270}" type="slidenum">
              <a:rPr lang="en-GB" smtClean="0"/>
              <a:pPr/>
              <a:t>‹#›</a:t>
            </a:fld>
            <a:endParaRPr lang="en-GB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0" y="65088"/>
          <a:ext cx="1143000" cy="652462"/>
        </p:xfrm>
        <a:graphic>
          <a:graphicData uri="http://schemas.openxmlformats.org/presentationml/2006/ole">
            <p:oleObj spid="_x0000_s16386" name="Klip" r:id="rId4" imgW="6057143" imgH="3476190" progId="">
              <p:embed/>
            </p:oleObj>
          </a:graphicData>
        </a:graphic>
      </p:graphicFrame>
      <p:sp>
        <p:nvSpPr>
          <p:cNvPr id="8" name="pole tekstowe 7"/>
          <p:cNvSpPr txBox="1"/>
          <p:nvPr userDrawn="1"/>
        </p:nvSpPr>
        <p:spPr>
          <a:xfrm>
            <a:off x="0" y="642918"/>
            <a:ext cx="9144000" cy="642942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7001">
                <a:srgbClr val="E6E6E6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1"/>
            <a:tileRect/>
          </a:gradFill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square" rtlCol="0" anchor="ctr" anchorCtr="0">
            <a:noAutofit/>
          </a:bodyPr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6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8525" y="106343"/>
            <a:ext cx="8245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en-GB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BF837-7DE9-495E-A309-1CDFF6B44E13}" type="datetimeFigureOut">
              <a:rPr lang="pl-PL" smtClean="0"/>
              <a:pPr/>
              <a:t>10-02-25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5D73-6FC2-4F26-AE55-90A6FD0C4270}" type="slidenum">
              <a:rPr lang="en-GB" smtClean="0"/>
              <a:pPr/>
              <a:t>‹#›</a:t>
            </a:fld>
            <a:endParaRPr lang="en-GB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0" y="65088"/>
          <a:ext cx="1143000" cy="652462"/>
        </p:xfrm>
        <a:graphic>
          <a:graphicData uri="http://schemas.openxmlformats.org/presentationml/2006/ole">
            <p:oleObj spid="_x0000_s17410" name="Klip" r:id="rId4" imgW="6057143" imgH="3476190" progId="">
              <p:embed/>
            </p:oleObj>
          </a:graphicData>
        </a:graphic>
      </p:graphicFrame>
      <p:sp>
        <p:nvSpPr>
          <p:cNvPr id="8" name="pole tekstowe 7"/>
          <p:cNvSpPr txBox="1"/>
          <p:nvPr userDrawn="1"/>
        </p:nvSpPr>
        <p:spPr>
          <a:xfrm>
            <a:off x="0" y="642918"/>
            <a:ext cx="9144000" cy="642942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7001">
                <a:srgbClr val="E6E6E6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1"/>
            <a:tileRect/>
          </a:gradFill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square" rtlCol="0" anchor="ctr" anchorCtr="0">
            <a:noAutofit/>
          </a:bodyPr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7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8525" y="106343"/>
            <a:ext cx="8245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en-GB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BF837-7DE9-495E-A309-1CDFF6B44E13}" type="datetimeFigureOut">
              <a:rPr lang="pl-PL" smtClean="0"/>
              <a:pPr/>
              <a:t>10-02-25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5D73-6FC2-4F26-AE55-90A6FD0C4270}" type="slidenum">
              <a:rPr lang="en-GB" smtClean="0"/>
              <a:pPr/>
              <a:t>‹#›</a:t>
            </a:fld>
            <a:endParaRPr lang="en-GB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0" y="65088"/>
          <a:ext cx="1143000" cy="652462"/>
        </p:xfrm>
        <a:graphic>
          <a:graphicData uri="http://schemas.openxmlformats.org/presentationml/2006/ole">
            <p:oleObj spid="_x0000_s18434" name="Klip" r:id="rId4" imgW="6057143" imgH="3476190" progId="">
              <p:embed/>
            </p:oleObj>
          </a:graphicData>
        </a:graphic>
      </p:graphicFrame>
      <p:sp>
        <p:nvSpPr>
          <p:cNvPr id="8" name="pole tekstowe 7"/>
          <p:cNvSpPr txBox="1"/>
          <p:nvPr userDrawn="1"/>
        </p:nvSpPr>
        <p:spPr>
          <a:xfrm>
            <a:off x="0" y="642918"/>
            <a:ext cx="9144000" cy="642942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7001">
                <a:srgbClr val="E6E6E6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1"/>
            <a:tileRect/>
          </a:gradFill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square" rtlCol="0" anchor="ctr" anchorCtr="0">
            <a:noAutofit/>
          </a:bodyPr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8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8525" y="106343"/>
            <a:ext cx="8245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en-GB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BF837-7DE9-495E-A309-1CDFF6B44E13}" type="datetimeFigureOut">
              <a:rPr lang="pl-PL" smtClean="0"/>
              <a:pPr/>
              <a:t>10-02-25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5D73-6FC2-4F26-AE55-90A6FD0C4270}" type="slidenum">
              <a:rPr lang="en-GB" smtClean="0"/>
              <a:pPr/>
              <a:t>‹#›</a:t>
            </a:fld>
            <a:endParaRPr lang="en-GB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0" y="65088"/>
          <a:ext cx="1143000" cy="652462"/>
        </p:xfrm>
        <a:graphic>
          <a:graphicData uri="http://schemas.openxmlformats.org/presentationml/2006/ole">
            <p:oleObj spid="_x0000_s19458" name="Klip" r:id="rId4" imgW="6057143" imgH="3476190" progId="">
              <p:embed/>
            </p:oleObj>
          </a:graphicData>
        </a:graphic>
      </p:graphicFrame>
      <p:sp>
        <p:nvSpPr>
          <p:cNvPr id="8" name="pole tekstowe 7"/>
          <p:cNvSpPr txBox="1"/>
          <p:nvPr userDrawn="1"/>
        </p:nvSpPr>
        <p:spPr>
          <a:xfrm>
            <a:off x="0" y="642918"/>
            <a:ext cx="9144000" cy="642942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7001">
                <a:srgbClr val="E6E6E6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1"/>
            <a:tileRect/>
          </a:gradFill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square" rtlCol="0" anchor="ctr" anchorCtr="0">
            <a:noAutofit/>
          </a:bodyPr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72D0-15ED-4EB3-A2E3-B40F2BDC2754}" type="datetimeFigureOut">
              <a:rPr lang="pl-PL" smtClean="0"/>
              <a:pPr/>
              <a:t>10-02-25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1ED82-A325-4324-B1B7-EA48F6CDDE5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9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8525" y="106343"/>
            <a:ext cx="8245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en-GB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BF837-7DE9-495E-A309-1CDFF6B44E13}" type="datetimeFigureOut">
              <a:rPr lang="pl-PL" smtClean="0"/>
              <a:pPr/>
              <a:t>10-02-25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5D73-6FC2-4F26-AE55-90A6FD0C4270}" type="slidenum">
              <a:rPr lang="en-GB" smtClean="0"/>
              <a:pPr/>
              <a:t>‹#›</a:t>
            </a:fld>
            <a:endParaRPr lang="en-GB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0" y="65088"/>
          <a:ext cx="1143000" cy="652462"/>
        </p:xfrm>
        <a:graphic>
          <a:graphicData uri="http://schemas.openxmlformats.org/presentationml/2006/ole">
            <p:oleObj spid="_x0000_s20482" name="Klip" r:id="rId4" imgW="6057143" imgH="3476190" progId="">
              <p:embed/>
            </p:oleObj>
          </a:graphicData>
        </a:graphic>
      </p:graphicFrame>
      <p:sp>
        <p:nvSpPr>
          <p:cNvPr id="8" name="pole tekstowe 7"/>
          <p:cNvSpPr txBox="1"/>
          <p:nvPr userDrawn="1"/>
        </p:nvSpPr>
        <p:spPr>
          <a:xfrm>
            <a:off x="0" y="642918"/>
            <a:ext cx="9144000" cy="642942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7001">
                <a:srgbClr val="E6E6E6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1"/>
            <a:tileRect/>
          </a:gradFill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square" rtlCol="0" anchor="ctr" anchorCtr="0">
            <a:noAutofit/>
          </a:bodyPr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0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8525" y="106343"/>
            <a:ext cx="8245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en-GB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BF837-7DE9-495E-A309-1CDFF6B44E13}" type="datetimeFigureOut">
              <a:rPr lang="pl-PL" smtClean="0"/>
              <a:pPr/>
              <a:t>10-02-25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5D73-6FC2-4F26-AE55-90A6FD0C4270}" type="slidenum">
              <a:rPr lang="en-GB" smtClean="0"/>
              <a:pPr/>
              <a:t>‹#›</a:t>
            </a:fld>
            <a:endParaRPr lang="en-GB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0" y="65088"/>
          <a:ext cx="1143000" cy="652462"/>
        </p:xfrm>
        <a:graphic>
          <a:graphicData uri="http://schemas.openxmlformats.org/presentationml/2006/ole">
            <p:oleObj spid="_x0000_s21506" name="Klip" r:id="rId4" imgW="6057143" imgH="3476190" progId="">
              <p:embed/>
            </p:oleObj>
          </a:graphicData>
        </a:graphic>
      </p:graphicFrame>
      <p:sp>
        <p:nvSpPr>
          <p:cNvPr id="8" name="pole tekstowe 7"/>
          <p:cNvSpPr txBox="1"/>
          <p:nvPr userDrawn="1"/>
        </p:nvSpPr>
        <p:spPr>
          <a:xfrm>
            <a:off x="0" y="642918"/>
            <a:ext cx="9144000" cy="642942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7001">
                <a:srgbClr val="E6E6E6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1"/>
            <a:tileRect/>
          </a:gradFill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square" rtlCol="0" anchor="ctr" anchorCtr="0">
            <a:noAutofit/>
          </a:bodyPr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1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8525" y="106343"/>
            <a:ext cx="8245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en-GB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BF837-7DE9-495E-A309-1CDFF6B44E13}" type="datetimeFigureOut">
              <a:rPr lang="pl-PL" smtClean="0"/>
              <a:pPr/>
              <a:t>10-02-25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5D73-6FC2-4F26-AE55-90A6FD0C4270}" type="slidenum">
              <a:rPr lang="en-GB" smtClean="0"/>
              <a:pPr/>
              <a:t>‹#›</a:t>
            </a:fld>
            <a:endParaRPr lang="en-GB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0" y="65088"/>
          <a:ext cx="1143000" cy="652462"/>
        </p:xfrm>
        <a:graphic>
          <a:graphicData uri="http://schemas.openxmlformats.org/presentationml/2006/ole">
            <p:oleObj spid="_x0000_s22530" name="Klip" r:id="rId4" imgW="6057143" imgH="3476190" progId="">
              <p:embed/>
            </p:oleObj>
          </a:graphicData>
        </a:graphic>
      </p:graphicFrame>
      <p:sp>
        <p:nvSpPr>
          <p:cNvPr id="8" name="pole tekstowe 7"/>
          <p:cNvSpPr txBox="1"/>
          <p:nvPr userDrawn="1"/>
        </p:nvSpPr>
        <p:spPr>
          <a:xfrm>
            <a:off x="0" y="642918"/>
            <a:ext cx="9144000" cy="642942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7001">
                <a:srgbClr val="E6E6E6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1"/>
            <a:tileRect/>
          </a:gradFill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square" rtlCol="0" anchor="ctr" anchorCtr="0">
            <a:noAutofit/>
          </a:bodyPr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2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8525" y="106343"/>
            <a:ext cx="8245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en-GB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BF837-7DE9-495E-A309-1CDFF6B44E13}" type="datetimeFigureOut">
              <a:rPr lang="pl-PL" smtClean="0"/>
              <a:pPr/>
              <a:t>10-02-25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5D73-6FC2-4F26-AE55-90A6FD0C4270}" type="slidenum">
              <a:rPr lang="en-GB" smtClean="0"/>
              <a:pPr/>
              <a:t>‹#›</a:t>
            </a:fld>
            <a:endParaRPr lang="en-GB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0" y="65088"/>
          <a:ext cx="1143000" cy="652462"/>
        </p:xfrm>
        <a:graphic>
          <a:graphicData uri="http://schemas.openxmlformats.org/presentationml/2006/ole">
            <p:oleObj spid="_x0000_s23554" name="Klip" r:id="rId4" imgW="6057143" imgH="3476190" progId="">
              <p:embed/>
            </p:oleObj>
          </a:graphicData>
        </a:graphic>
      </p:graphicFrame>
      <p:sp>
        <p:nvSpPr>
          <p:cNvPr id="8" name="pole tekstowe 7"/>
          <p:cNvSpPr txBox="1"/>
          <p:nvPr userDrawn="1"/>
        </p:nvSpPr>
        <p:spPr>
          <a:xfrm>
            <a:off x="0" y="642918"/>
            <a:ext cx="9144000" cy="642942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7001">
                <a:srgbClr val="E6E6E6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1"/>
            <a:tileRect/>
          </a:gradFill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square" rtlCol="0" anchor="ctr" anchorCtr="0">
            <a:noAutofit/>
          </a:bodyPr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3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8525" y="106343"/>
            <a:ext cx="8245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en-GB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BF837-7DE9-495E-A309-1CDFF6B44E13}" type="datetimeFigureOut">
              <a:rPr lang="pl-PL" smtClean="0"/>
              <a:pPr/>
              <a:t>10-02-25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5D73-6FC2-4F26-AE55-90A6FD0C4270}" type="slidenum">
              <a:rPr lang="en-GB" smtClean="0"/>
              <a:pPr/>
              <a:t>‹#›</a:t>
            </a:fld>
            <a:endParaRPr lang="en-GB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0" y="65088"/>
          <a:ext cx="1143000" cy="652462"/>
        </p:xfrm>
        <a:graphic>
          <a:graphicData uri="http://schemas.openxmlformats.org/presentationml/2006/ole">
            <p:oleObj spid="_x0000_s24578" name="Klip" r:id="rId4" imgW="6057143" imgH="3476190" progId="">
              <p:embed/>
            </p:oleObj>
          </a:graphicData>
        </a:graphic>
      </p:graphicFrame>
      <p:sp>
        <p:nvSpPr>
          <p:cNvPr id="8" name="pole tekstowe 7"/>
          <p:cNvSpPr txBox="1"/>
          <p:nvPr userDrawn="1"/>
        </p:nvSpPr>
        <p:spPr>
          <a:xfrm>
            <a:off x="0" y="642918"/>
            <a:ext cx="9144000" cy="642942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7001">
                <a:srgbClr val="E6E6E6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1"/>
            <a:tileRect/>
          </a:gradFill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square" rtlCol="0" anchor="ctr" anchorCtr="0">
            <a:noAutofit/>
          </a:bodyPr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4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8525" y="106343"/>
            <a:ext cx="8245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en-GB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BF837-7DE9-495E-A309-1CDFF6B44E13}" type="datetimeFigureOut">
              <a:rPr lang="pl-PL" smtClean="0"/>
              <a:pPr/>
              <a:t>10-02-25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5D73-6FC2-4F26-AE55-90A6FD0C4270}" type="slidenum">
              <a:rPr lang="en-GB" smtClean="0"/>
              <a:pPr/>
              <a:t>‹#›</a:t>
            </a:fld>
            <a:endParaRPr lang="en-GB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0" y="65088"/>
          <a:ext cx="1143000" cy="652462"/>
        </p:xfrm>
        <a:graphic>
          <a:graphicData uri="http://schemas.openxmlformats.org/presentationml/2006/ole">
            <p:oleObj spid="_x0000_s25602" name="Klip" r:id="rId4" imgW="6057143" imgH="3476190" progId="">
              <p:embed/>
            </p:oleObj>
          </a:graphicData>
        </a:graphic>
      </p:graphicFrame>
      <p:sp>
        <p:nvSpPr>
          <p:cNvPr id="8" name="pole tekstowe 7"/>
          <p:cNvSpPr txBox="1"/>
          <p:nvPr userDrawn="1"/>
        </p:nvSpPr>
        <p:spPr>
          <a:xfrm>
            <a:off x="0" y="642918"/>
            <a:ext cx="9144000" cy="642942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7001">
                <a:srgbClr val="E6E6E6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1"/>
            <a:tileRect/>
          </a:gradFill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square" rtlCol="0" anchor="ctr" anchorCtr="0">
            <a:noAutofit/>
          </a:bodyPr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5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8525" y="106343"/>
            <a:ext cx="8245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en-GB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BF837-7DE9-495E-A309-1CDFF6B44E13}" type="datetimeFigureOut">
              <a:rPr lang="pl-PL" smtClean="0"/>
              <a:pPr/>
              <a:t>10-02-25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5D73-6FC2-4F26-AE55-90A6FD0C4270}" type="slidenum">
              <a:rPr lang="en-GB" smtClean="0"/>
              <a:pPr/>
              <a:t>‹#›</a:t>
            </a:fld>
            <a:endParaRPr lang="en-GB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0" y="65088"/>
          <a:ext cx="1143000" cy="652462"/>
        </p:xfrm>
        <a:graphic>
          <a:graphicData uri="http://schemas.openxmlformats.org/presentationml/2006/ole">
            <p:oleObj spid="_x0000_s26626" name="Klip" r:id="rId4" imgW="6057143" imgH="3476190" progId="">
              <p:embed/>
            </p:oleObj>
          </a:graphicData>
        </a:graphic>
      </p:graphicFrame>
      <p:sp>
        <p:nvSpPr>
          <p:cNvPr id="8" name="pole tekstowe 7"/>
          <p:cNvSpPr txBox="1"/>
          <p:nvPr userDrawn="1"/>
        </p:nvSpPr>
        <p:spPr>
          <a:xfrm>
            <a:off x="0" y="642918"/>
            <a:ext cx="9144000" cy="642942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7001">
                <a:srgbClr val="E6E6E6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1"/>
            <a:tileRect/>
          </a:gradFill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square" rtlCol="0" anchor="ctr" anchorCtr="0">
            <a:noAutofit/>
          </a:bodyPr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6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8525" y="106343"/>
            <a:ext cx="8245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en-GB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BF837-7DE9-495E-A309-1CDFF6B44E13}" type="datetimeFigureOut">
              <a:rPr lang="pl-PL" smtClean="0"/>
              <a:pPr/>
              <a:t>10-02-25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5D73-6FC2-4F26-AE55-90A6FD0C4270}" type="slidenum">
              <a:rPr lang="en-GB" smtClean="0"/>
              <a:pPr/>
              <a:t>‹#›</a:t>
            </a:fld>
            <a:endParaRPr lang="en-GB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0" y="65088"/>
          <a:ext cx="1143000" cy="652462"/>
        </p:xfrm>
        <a:graphic>
          <a:graphicData uri="http://schemas.openxmlformats.org/presentationml/2006/ole">
            <p:oleObj spid="_x0000_s27650" name="Klip" r:id="rId4" imgW="6057143" imgH="3476190" progId="">
              <p:embed/>
            </p:oleObj>
          </a:graphicData>
        </a:graphic>
      </p:graphicFrame>
      <p:sp>
        <p:nvSpPr>
          <p:cNvPr id="8" name="pole tekstowe 7"/>
          <p:cNvSpPr txBox="1"/>
          <p:nvPr userDrawn="1"/>
        </p:nvSpPr>
        <p:spPr>
          <a:xfrm>
            <a:off x="0" y="642918"/>
            <a:ext cx="9144000" cy="642942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7001">
                <a:srgbClr val="E6E6E6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1"/>
            <a:tileRect/>
          </a:gradFill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square" rtlCol="0" anchor="ctr" anchorCtr="0">
            <a:noAutofit/>
          </a:bodyPr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7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8525" y="106343"/>
            <a:ext cx="8245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en-GB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BF837-7DE9-495E-A309-1CDFF6B44E13}" type="datetimeFigureOut">
              <a:rPr lang="pl-PL" smtClean="0"/>
              <a:pPr/>
              <a:t>10-02-25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5D73-6FC2-4F26-AE55-90A6FD0C4270}" type="slidenum">
              <a:rPr lang="en-GB" smtClean="0"/>
              <a:pPr/>
              <a:t>‹#›</a:t>
            </a:fld>
            <a:endParaRPr lang="en-GB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0" y="65088"/>
          <a:ext cx="1143000" cy="652462"/>
        </p:xfrm>
        <a:graphic>
          <a:graphicData uri="http://schemas.openxmlformats.org/presentationml/2006/ole">
            <p:oleObj spid="_x0000_s28674" name="Klip" r:id="rId4" imgW="6057143" imgH="3476190" progId="">
              <p:embed/>
            </p:oleObj>
          </a:graphicData>
        </a:graphic>
      </p:graphicFrame>
      <p:sp>
        <p:nvSpPr>
          <p:cNvPr id="8" name="pole tekstowe 7"/>
          <p:cNvSpPr txBox="1"/>
          <p:nvPr userDrawn="1"/>
        </p:nvSpPr>
        <p:spPr>
          <a:xfrm>
            <a:off x="0" y="642918"/>
            <a:ext cx="9144000" cy="642942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7001">
                <a:srgbClr val="E6E6E6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1"/>
            <a:tileRect/>
          </a:gradFill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square" rtlCol="0" anchor="ctr" anchorCtr="0">
            <a:noAutofit/>
          </a:bodyPr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72D0-15ED-4EB3-A2E3-B40F2BDC2754}" type="datetimeFigureOut">
              <a:rPr lang="pl-PL" smtClean="0"/>
              <a:pPr/>
              <a:t>10-02-25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1ED82-A325-4324-B1B7-EA48F6CDDE5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72D0-15ED-4EB3-A2E3-B40F2BDC2754}" type="datetimeFigureOut">
              <a:rPr lang="pl-PL" smtClean="0"/>
              <a:pPr/>
              <a:t>10-02-25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1ED82-A325-4324-B1B7-EA48F6CDDE5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72D0-15ED-4EB3-A2E3-B40F2BDC2754}" type="datetimeFigureOut">
              <a:rPr lang="pl-PL" smtClean="0"/>
              <a:pPr/>
              <a:t>10-02-25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1ED82-A325-4324-B1B7-EA48F6CDDE5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72D0-15ED-4EB3-A2E3-B40F2BDC2754}" type="datetimeFigureOut">
              <a:rPr lang="pl-PL" smtClean="0"/>
              <a:pPr/>
              <a:t>10-02-25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1ED82-A325-4324-B1B7-EA48F6CDDE5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72D0-15ED-4EB3-A2E3-B40F2BDC2754}" type="datetimeFigureOut">
              <a:rPr lang="pl-PL" smtClean="0"/>
              <a:pPr/>
              <a:t>10-02-25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1ED82-A325-4324-B1B7-EA48F6CDDE5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72D0-15ED-4EB3-A2E3-B40F2BDC2754}" type="datetimeFigureOut">
              <a:rPr lang="pl-PL" smtClean="0"/>
              <a:pPr/>
              <a:t>10-02-25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1ED82-A325-4324-B1B7-EA48F6CDDE5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28596" y="-24"/>
            <a:ext cx="8229600" cy="857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C72D0-15ED-4EB3-A2E3-B40F2BDC2754}" type="datetimeFigureOut">
              <a:rPr lang="pl-PL" smtClean="0"/>
              <a:pPr/>
              <a:t>10-02-25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8707C-5C87-4EA6-836F-13C7E965DF39}" type="slidenum">
              <a:rPr lang="pl-PL" smtClean="0"/>
              <a:pPr/>
              <a:t>‹#›</a:t>
            </a:fld>
            <a:endParaRPr lang="pl-PL"/>
          </a:p>
        </p:txBody>
      </p:sp>
      <p:pic>
        <p:nvPicPr>
          <p:cNvPr id="7" name="Picture 11" descr="0 logo1"/>
          <p:cNvPicPr>
            <a:picLocks noChangeAspect="1" noChangeArrowheads="1"/>
          </p:cNvPicPr>
          <p:nvPr userDrawn="1"/>
        </p:nvPicPr>
        <p:blipFill>
          <a:blip r:embed="rId40" cstate="print"/>
          <a:srcRect/>
          <a:stretch>
            <a:fillRect/>
          </a:stretch>
        </p:blipFill>
        <p:spPr bwMode="auto">
          <a:xfrm>
            <a:off x="0" y="0"/>
            <a:ext cx="1103666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8" r:id="rId26"/>
    <p:sldLayoutId id="2147483699" r:id="rId27"/>
    <p:sldLayoutId id="2147483700" r:id="rId28"/>
    <p:sldLayoutId id="2147483701" r:id="rId29"/>
    <p:sldLayoutId id="2147483702" r:id="rId30"/>
    <p:sldLayoutId id="2147483703" r:id="rId31"/>
    <p:sldLayoutId id="2147483704" r:id="rId32"/>
    <p:sldLayoutId id="2147483705" r:id="rId33"/>
    <p:sldLayoutId id="2147483706" r:id="rId34"/>
    <p:sldLayoutId id="2147483707" r:id="rId35"/>
    <p:sldLayoutId id="2147483708" r:id="rId36"/>
    <p:sldLayoutId id="2147483709" r:id="rId37"/>
    <p:sldLayoutId id="2147483710" r:id="rId3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a.terelak-tymczyna@wp.pl" TargetMode="External"/><Relationship Id="rId2" Type="http://schemas.openxmlformats.org/officeDocument/2006/relationships/hyperlink" Target="mailto:aterelak@zut.edu.p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package" Target="../embeddings/Dokument_programu_Microsoft_Office_Word1.docx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Metody zarządzania i sterowania jakością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Wykład 1 – wprowadzenie, narzędzia jakości</a:t>
            </a: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1714480" y="5429264"/>
            <a:ext cx="550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dr inż. Agnieszka </a:t>
            </a:r>
            <a:r>
              <a:rPr lang="pl-PL" dirty="0" err="1" smtClean="0"/>
              <a:t>Terelak-Tymczyna</a:t>
            </a:r>
            <a:endParaRPr lang="pl-PL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28728" y="0"/>
            <a:ext cx="7715272" cy="642942"/>
          </a:xfrm>
        </p:spPr>
        <p:txBody>
          <a:bodyPr>
            <a:noAutofit/>
          </a:bodyPr>
          <a:lstStyle/>
          <a:p>
            <a:pPr algn="l"/>
            <a:r>
              <a:rPr lang="pl-PL" sz="2400" dirty="0" smtClean="0"/>
              <a:t>Podstawowe techniki diagnozowania i analizy problemów</a:t>
            </a:r>
            <a:endParaRPr lang="pl-PL" sz="2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5" name="Łącznik prosty 4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ole tekstowe 5"/>
          <p:cNvSpPr txBox="1"/>
          <p:nvPr/>
        </p:nvSpPr>
        <p:spPr>
          <a:xfrm>
            <a:off x="3428992" y="714356"/>
            <a:ext cx="2500330" cy="400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l-PL" sz="2000" b="1" dirty="0" smtClean="0"/>
              <a:t>Analiza problemu</a:t>
            </a:r>
            <a:endParaRPr lang="pl-PL" sz="2000" b="1" dirty="0"/>
          </a:p>
        </p:txBody>
      </p:sp>
      <p:sp>
        <p:nvSpPr>
          <p:cNvPr id="7" name="Prostokąt zaokrąglony 6"/>
          <p:cNvSpPr/>
          <p:nvPr/>
        </p:nvSpPr>
        <p:spPr>
          <a:xfrm>
            <a:off x="571472" y="1285860"/>
            <a:ext cx="2857520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2000" dirty="0" smtClean="0"/>
              <a:t>Diagram pokrewieństwa</a:t>
            </a:r>
            <a:endParaRPr lang="pl-PL" sz="2000" dirty="0"/>
          </a:p>
        </p:txBody>
      </p:sp>
      <p:sp>
        <p:nvSpPr>
          <p:cNvPr id="9" name="Prostokąt zaokrąglony 8"/>
          <p:cNvSpPr/>
          <p:nvPr/>
        </p:nvSpPr>
        <p:spPr>
          <a:xfrm>
            <a:off x="5857884" y="1285860"/>
            <a:ext cx="2428892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2000" dirty="0" smtClean="0"/>
              <a:t>Diagram relacji</a:t>
            </a:r>
            <a:endParaRPr lang="pl-PL" sz="2000" dirty="0"/>
          </a:p>
        </p:txBody>
      </p:sp>
      <p:cxnSp>
        <p:nvCxnSpPr>
          <p:cNvPr id="11" name="Łącznik prosty ze strzałką 10"/>
          <p:cNvCxnSpPr>
            <a:endCxn id="7" idx="3"/>
          </p:cNvCxnSpPr>
          <p:nvPr/>
        </p:nvCxnSpPr>
        <p:spPr>
          <a:xfrm rot="10800000" flipV="1">
            <a:off x="3428992" y="1214424"/>
            <a:ext cx="1000132" cy="285750"/>
          </a:xfrm>
          <a:prstGeom prst="straightConnector1">
            <a:avLst/>
          </a:prstGeom>
          <a:ln>
            <a:headEnd type="none" w="med" len="med"/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Łącznik prosty ze strzałką 18"/>
          <p:cNvCxnSpPr>
            <a:endCxn id="9" idx="1"/>
          </p:cNvCxnSpPr>
          <p:nvPr/>
        </p:nvCxnSpPr>
        <p:spPr>
          <a:xfrm>
            <a:off x="4929192" y="1214424"/>
            <a:ext cx="928692" cy="285750"/>
          </a:xfrm>
          <a:prstGeom prst="straightConnector1">
            <a:avLst/>
          </a:prstGeom>
          <a:ln>
            <a:headEnd type="none" w="med" len="med"/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pole tekstowe 28"/>
          <p:cNvSpPr txBox="1"/>
          <p:nvPr/>
        </p:nvSpPr>
        <p:spPr>
          <a:xfrm>
            <a:off x="2357422" y="2285992"/>
            <a:ext cx="4714908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l-PL" sz="2000" b="1" dirty="0" smtClean="0"/>
              <a:t>Podejmowanie decyzji o działaniach</a:t>
            </a:r>
            <a:endParaRPr lang="pl-PL" sz="2000" b="1" dirty="0"/>
          </a:p>
        </p:txBody>
      </p:sp>
      <p:sp>
        <p:nvSpPr>
          <p:cNvPr id="30" name="Prostokąt zaokrąglony 29"/>
          <p:cNvSpPr/>
          <p:nvPr/>
        </p:nvSpPr>
        <p:spPr>
          <a:xfrm>
            <a:off x="6072198" y="3143248"/>
            <a:ext cx="2357454" cy="6429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2000" dirty="0" smtClean="0"/>
              <a:t>Macierzowa analiza danych</a:t>
            </a:r>
            <a:endParaRPr lang="pl-PL" sz="2000" dirty="0"/>
          </a:p>
        </p:txBody>
      </p:sp>
      <p:sp>
        <p:nvSpPr>
          <p:cNvPr id="31" name="Prostokąt zaokrąglony 30"/>
          <p:cNvSpPr/>
          <p:nvPr/>
        </p:nvSpPr>
        <p:spPr>
          <a:xfrm>
            <a:off x="500034" y="3143248"/>
            <a:ext cx="2357454" cy="6429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2000" dirty="0" smtClean="0"/>
              <a:t>Diagram systematyki</a:t>
            </a:r>
            <a:endParaRPr lang="pl-PL" sz="2000" dirty="0"/>
          </a:p>
        </p:txBody>
      </p:sp>
      <p:sp>
        <p:nvSpPr>
          <p:cNvPr id="32" name="Prostokąt zaokrąglony 31"/>
          <p:cNvSpPr/>
          <p:nvPr/>
        </p:nvSpPr>
        <p:spPr>
          <a:xfrm>
            <a:off x="1571604" y="5143512"/>
            <a:ext cx="2357454" cy="64294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2000" dirty="0" smtClean="0"/>
              <a:t>Plan działania (PDPC)</a:t>
            </a:r>
            <a:endParaRPr lang="pl-PL" sz="2000" dirty="0"/>
          </a:p>
        </p:txBody>
      </p:sp>
      <p:sp>
        <p:nvSpPr>
          <p:cNvPr id="33" name="Prostokąt zaokrąglony 32"/>
          <p:cNvSpPr/>
          <p:nvPr/>
        </p:nvSpPr>
        <p:spPr>
          <a:xfrm>
            <a:off x="5143504" y="5143512"/>
            <a:ext cx="2357454" cy="64294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2000" dirty="0" smtClean="0"/>
              <a:t>Diagram strzałkowy</a:t>
            </a:r>
            <a:endParaRPr lang="pl-PL" sz="2000" dirty="0"/>
          </a:p>
        </p:txBody>
      </p:sp>
      <p:cxnSp>
        <p:nvCxnSpPr>
          <p:cNvPr id="35" name="Łącznik prosty ze strzałką 34"/>
          <p:cNvCxnSpPr/>
          <p:nvPr/>
        </p:nvCxnSpPr>
        <p:spPr>
          <a:xfrm rot="10800000" flipV="1">
            <a:off x="2571736" y="2857496"/>
            <a:ext cx="1143008" cy="214314"/>
          </a:xfrm>
          <a:prstGeom prst="straightConnector1">
            <a:avLst/>
          </a:prstGeom>
          <a:ln>
            <a:headEnd type="none" w="med" len="med"/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Łącznik prosty ze strzałką 37"/>
          <p:cNvCxnSpPr/>
          <p:nvPr/>
        </p:nvCxnSpPr>
        <p:spPr>
          <a:xfrm>
            <a:off x="5286380" y="2786058"/>
            <a:ext cx="1071570" cy="285752"/>
          </a:xfrm>
          <a:prstGeom prst="straightConnector1">
            <a:avLst/>
          </a:prstGeom>
          <a:ln>
            <a:headEnd type="none" w="med" len="med"/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Łącznik prosty ze strzałką 39"/>
          <p:cNvCxnSpPr/>
          <p:nvPr/>
        </p:nvCxnSpPr>
        <p:spPr>
          <a:xfrm rot="5400000">
            <a:off x="4321570" y="2892818"/>
            <a:ext cx="357984" cy="1588"/>
          </a:xfrm>
          <a:prstGeom prst="straightConnector1">
            <a:avLst/>
          </a:prstGeom>
          <a:ln>
            <a:headEnd type="none" w="med" len="med"/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Łącznik prosty ze strzałką 41"/>
          <p:cNvCxnSpPr/>
          <p:nvPr/>
        </p:nvCxnSpPr>
        <p:spPr>
          <a:xfrm>
            <a:off x="4714876" y="4714884"/>
            <a:ext cx="857256" cy="357190"/>
          </a:xfrm>
          <a:prstGeom prst="straightConnector1">
            <a:avLst/>
          </a:prstGeom>
          <a:ln>
            <a:headEnd type="none" w="med" len="med"/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pole tekstowe 44"/>
          <p:cNvSpPr txBox="1"/>
          <p:nvPr/>
        </p:nvSpPr>
        <p:spPr>
          <a:xfrm>
            <a:off x="1928794" y="6215082"/>
            <a:ext cx="5429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Siedem nowych narzędzi jakości</a:t>
            </a:r>
            <a:endParaRPr lang="pl-PL" dirty="0"/>
          </a:p>
        </p:txBody>
      </p:sp>
      <p:sp>
        <p:nvSpPr>
          <p:cNvPr id="46" name="Prostokąt zaokrąglony 45"/>
          <p:cNvSpPr/>
          <p:nvPr/>
        </p:nvSpPr>
        <p:spPr>
          <a:xfrm>
            <a:off x="3357554" y="3143248"/>
            <a:ext cx="2357454" cy="6429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2000" dirty="0" smtClean="0"/>
              <a:t>Diagram macierzowy</a:t>
            </a:r>
            <a:endParaRPr lang="pl-PL" sz="2000" dirty="0"/>
          </a:p>
        </p:txBody>
      </p:sp>
      <p:sp>
        <p:nvSpPr>
          <p:cNvPr id="49" name="pole tekstowe 48"/>
          <p:cNvSpPr txBox="1"/>
          <p:nvPr/>
        </p:nvSpPr>
        <p:spPr>
          <a:xfrm>
            <a:off x="2285984" y="4243336"/>
            <a:ext cx="4714908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l-PL" sz="2000" b="1" dirty="0" smtClean="0"/>
              <a:t>Kolejność działań – planowanie zasobów</a:t>
            </a:r>
            <a:endParaRPr lang="pl-PL" sz="2000" b="1" dirty="0"/>
          </a:p>
        </p:txBody>
      </p:sp>
      <p:cxnSp>
        <p:nvCxnSpPr>
          <p:cNvPr id="50" name="Łącznik prosty ze strzałką 49"/>
          <p:cNvCxnSpPr/>
          <p:nvPr/>
        </p:nvCxnSpPr>
        <p:spPr>
          <a:xfrm rot="10800000" flipV="1">
            <a:off x="3500430" y="4714884"/>
            <a:ext cx="928694" cy="357190"/>
          </a:xfrm>
          <a:prstGeom prst="straightConnector1">
            <a:avLst/>
          </a:prstGeom>
          <a:ln>
            <a:headEnd type="none" w="med" len="med"/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28728" y="0"/>
            <a:ext cx="7715272" cy="642942"/>
          </a:xfrm>
        </p:spPr>
        <p:txBody>
          <a:bodyPr>
            <a:noAutofit/>
          </a:bodyPr>
          <a:lstStyle/>
          <a:p>
            <a:pPr algn="l"/>
            <a:r>
              <a:rPr lang="pl-PL" sz="2400" dirty="0" smtClean="0"/>
              <a:t>Podstawowe techniki diagnozowania i analizy problemów</a:t>
            </a:r>
            <a:endParaRPr lang="pl-PL" sz="2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5" name="Łącznik prosty 4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ole tekstowe 21"/>
          <p:cNvSpPr txBox="1"/>
          <p:nvPr/>
        </p:nvSpPr>
        <p:spPr>
          <a:xfrm>
            <a:off x="1071538" y="500042"/>
            <a:ext cx="485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i="1" dirty="0" smtClean="0"/>
              <a:t>Rozkład statystyki</a:t>
            </a:r>
            <a:endParaRPr lang="pl-PL" sz="2400" b="1" i="1" dirty="0"/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43050"/>
            <a:ext cx="4700829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2805121"/>
            <a:ext cx="4257710" cy="2695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28728" y="0"/>
            <a:ext cx="7715272" cy="642942"/>
          </a:xfrm>
        </p:spPr>
        <p:txBody>
          <a:bodyPr>
            <a:noAutofit/>
          </a:bodyPr>
          <a:lstStyle/>
          <a:p>
            <a:pPr algn="l"/>
            <a:r>
              <a:rPr lang="pl-PL" sz="2400" dirty="0" smtClean="0"/>
              <a:t>Podstawowe techniki diagnozowania i analizy problemów</a:t>
            </a:r>
            <a:endParaRPr lang="pl-PL" sz="2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5" name="Łącznik prosty 4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ole tekstowe 21"/>
          <p:cNvSpPr txBox="1"/>
          <p:nvPr/>
        </p:nvSpPr>
        <p:spPr>
          <a:xfrm>
            <a:off x="1071538" y="500042"/>
            <a:ext cx="485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i="1" dirty="0" smtClean="0"/>
              <a:t>Rozkład statystyki</a:t>
            </a:r>
            <a:endParaRPr lang="pl-PL" sz="2400" b="1" i="1" dirty="0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14488"/>
            <a:ext cx="4643438" cy="4324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3"/>
          <a:srcRect t="1008"/>
          <a:stretch>
            <a:fillRect/>
          </a:stretch>
        </p:blipFill>
        <p:spPr bwMode="auto">
          <a:xfrm>
            <a:off x="4714876" y="2885650"/>
            <a:ext cx="4357718" cy="2765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28728" y="0"/>
            <a:ext cx="7715272" cy="642942"/>
          </a:xfrm>
        </p:spPr>
        <p:txBody>
          <a:bodyPr>
            <a:noAutofit/>
          </a:bodyPr>
          <a:lstStyle/>
          <a:p>
            <a:pPr algn="l"/>
            <a:r>
              <a:rPr lang="pl-PL" sz="2400" dirty="0" smtClean="0"/>
              <a:t>Podstawowe techniki diagnozowania i analizy problemów</a:t>
            </a:r>
            <a:endParaRPr lang="pl-PL" sz="2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5" name="Łącznik prosty 4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ole tekstowe 21"/>
          <p:cNvSpPr txBox="1"/>
          <p:nvPr/>
        </p:nvSpPr>
        <p:spPr>
          <a:xfrm>
            <a:off x="1071538" y="500042"/>
            <a:ext cx="4857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i="1" dirty="0" smtClean="0"/>
              <a:t>Rozkład statystyki - </a:t>
            </a:r>
            <a:r>
              <a:rPr lang="pl-PL" sz="2400" dirty="0" smtClean="0"/>
              <a:t>Dwumianowy</a:t>
            </a:r>
          </a:p>
          <a:p>
            <a:endParaRPr lang="pl-PL" sz="2400" b="1" i="1" dirty="0"/>
          </a:p>
        </p:txBody>
      </p:sp>
      <p:pic>
        <p:nvPicPr>
          <p:cNvPr id="675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28670"/>
            <a:ext cx="902970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758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4546" y="3357562"/>
            <a:ext cx="4761193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759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5572140"/>
            <a:ext cx="903922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28728" y="0"/>
            <a:ext cx="7715272" cy="642942"/>
          </a:xfrm>
        </p:spPr>
        <p:txBody>
          <a:bodyPr>
            <a:noAutofit/>
          </a:bodyPr>
          <a:lstStyle/>
          <a:p>
            <a:pPr algn="l"/>
            <a:r>
              <a:rPr lang="pl-PL" sz="2400" dirty="0" smtClean="0"/>
              <a:t>Podstawowe techniki diagnozowania i analizy problemów</a:t>
            </a:r>
            <a:endParaRPr lang="pl-PL" sz="2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5" name="Łącznik prosty 4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ole tekstowe 21"/>
          <p:cNvSpPr txBox="1"/>
          <p:nvPr/>
        </p:nvSpPr>
        <p:spPr>
          <a:xfrm>
            <a:off x="1071538" y="500042"/>
            <a:ext cx="4857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i="1" dirty="0" smtClean="0"/>
              <a:t>Rozkład statystyki - </a:t>
            </a:r>
            <a:r>
              <a:rPr lang="pl-PL" sz="2400" dirty="0" smtClean="0"/>
              <a:t>Dwumianowy</a:t>
            </a:r>
          </a:p>
          <a:p>
            <a:endParaRPr lang="pl-PL" sz="2400" b="1" i="1" dirty="0"/>
          </a:p>
        </p:txBody>
      </p:sp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4422"/>
            <a:ext cx="907732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8612" name="Picture 4"/>
          <p:cNvPicPr>
            <a:picLocks noChangeAspect="1" noChangeArrowheads="1"/>
          </p:cNvPicPr>
          <p:nvPr/>
        </p:nvPicPr>
        <p:blipFill>
          <a:blip r:embed="rId3"/>
          <a:srcRect r="1083"/>
          <a:stretch>
            <a:fillRect/>
          </a:stretch>
        </p:blipFill>
        <p:spPr bwMode="auto">
          <a:xfrm>
            <a:off x="0" y="2000240"/>
            <a:ext cx="4352092" cy="3000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861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14810" y="2000240"/>
            <a:ext cx="4933157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28728" y="0"/>
            <a:ext cx="7715272" cy="642942"/>
          </a:xfrm>
        </p:spPr>
        <p:txBody>
          <a:bodyPr>
            <a:noAutofit/>
          </a:bodyPr>
          <a:lstStyle/>
          <a:p>
            <a:pPr algn="l"/>
            <a:r>
              <a:rPr lang="pl-PL" sz="2400" dirty="0" smtClean="0"/>
              <a:t>Podstawowe techniki diagnozowania i analizy problemów</a:t>
            </a:r>
            <a:endParaRPr lang="pl-PL" sz="2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5" name="Łącznik prosty 4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ole tekstowe 21"/>
          <p:cNvSpPr txBox="1"/>
          <p:nvPr/>
        </p:nvSpPr>
        <p:spPr>
          <a:xfrm>
            <a:off x="1000100" y="500042"/>
            <a:ext cx="485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i="1" dirty="0" smtClean="0"/>
              <a:t>Rozkład statystyki – rozkład </a:t>
            </a:r>
            <a:r>
              <a:rPr lang="pl-PL" sz="2400" b="1" i="1" dirty="0" err="1" smtClean="0"/>
              <a:t>Poisona</a:t>
            </a:r>
            <a:endParaRPr lang="pl-PL" sz="2400" b="1" i="1" dirty="0"/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675" y="1604963"/>
            <a:ext cx="9010650" cy="364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28728" y="0"/>
            <a:ext cx="7715272" cy="642942"/>
          </a:xfrm>
        </p:spPr>
        <p:txBody>
          <a:bodyPr>
            <a:noAutofit/>
          </a:bodyPr>
          <a:lstStyle/>
          <a:p>
            <a:pPr algn="l"/>
            <a:r>
              <a:rPr lang="pl-PL" sz="2400" dirty="0" smtClean="0"/>
              <a:t>Podstawowe techniki diagnozowania i analizy problemów</a:t>
            </a:r>
            <a:endParaRPr lang="pl-PL" sz="2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5" name="Łącznik prosty 4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ole tekstowe 21"/>
          <p:cNvSpPr txBox="1"/>
          <p:nvPr/>
        </p:nvSpPr>
        <p:spPr>
          <a:xfrm>
            <a:off x="1000100" y="500042"/>
            <a:ext cx="485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i="1" dirty="0" smtClean="0"/>
              <a:t>Rozkład statystyki - normalny</a:t>
            </a:r>
            <a:endParaRPr lang="pl-PL" sz="2400" b="1" i="1" dirty="0"/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71612"/>
            <a:ext cx="8982075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0660" name="Picture 4"/>
          <p:cNvPicPr>
            <a:picLocks noChangeAspect="1" noChangeArrowheads="1"/>
          </p:cNvPicPr>
          <p:nvPr/>
        </p:nvPicPr>
        <p:blipFill>
          <a:blip r:embed="rId3"/>
          <a:srcRect t="2305"/>
          <a:stretch>
            <a:fillRect/>
          </a:stretch>
        </p:blipFill>
        <p:spPr bwMode="auto">
          <a:xfrm>
            <a:off x="76200" y="3617412"/>
            <a:ext cx="8991600" cy="152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28728" y="0"/>
            <a:ext cx="7715272" cy="642942"/>
          </a:xfrm>
        </p:spPr>
        <p:txBody>
          <a:bodyPr>
            <a:noAutofit/>
          </a:bodyPr>
          <a:lstStyle/>
          <a:p>
            <a:pPr algn="l"/>
            <a:r>
              <a:rPr lang="pl-PL" sz="2400" dirty="0" smtClean="0"/>
              <a:t>Podstawowe techniki diagnozowania i analizy problemów</a:t>
            </a:r>
            <a:endParaRPr lang="pl-PL" sz="2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5" name="Łącznik prosty 4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ole tekstowe 21"/>
          <p:cNvSpPr txBox="1"/>
          <p:nvPr/>
        </p:nvSpPr>
        <p:spPr>
          <a:xfrm>
            <a:off x="1000100" y="500042"/>
            <a:ext cx="485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i="1" dirty="0" smtClean="0"/>
              <a:t>Rozkład statystyki - normalny</a:t>
            </a:r>
            <a:endParaRPr lang="pl-PL" sz="2400" b="1" i="1" dirty="0"/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566863"/>
            <a:ext cx="8929750" cy="4088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28728" y="0"/>
            <a:ext cx="7715272" cy="642942"/>
          </a:xfrm>
        </p:spPr>
        <p:txBody>
          <a:bodyPr>
            <a:noAutofit/>
          </a:bodyPr>
          <a:lstStyle/>
          <a:p>
            <a:pPr algn="l"/>
            <a:r>
              <a:rPr lang="pl-PL" sz="2400" dirty="0" smtClean="0"/>
              <a:t>Podstawowe techniki diagnozowania i analizy problemów</a:t>
            </a:r>
            <a:endParaRPr lang="pl-PL" sz="2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5" name="Łącznik prosty 4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ole tekstowe 21"/>
          <p:cNvSpPr txBox="1"/>
          <p:nvPr/>
        </p:nvSpPr>
        <p:spPr>
          <a:xfrm>
            <a:off x="1000100" y="500042"/>
            <a:ext cx="485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i="1" dirty="0" smtClean="0"/>
              <a:t>Rozkład statystyki - normalny</a:t>
            </a:r>
            <a:endParaRPr lang="pl-PL" sz="2400" b="1" i="1" dirty="0"/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975" y="1142984"/>
            <a:ext cx="8963025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4572008"/>
            <a:ext cx="8777318" cy="1841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28728" y="0"/>
            <a:ext cx="7715272" cy="642942"/>
          </a:xfrm>
        </p:spPr>
        <p:txBody>
          <a:bodyPr>
            <a:noAutofit/>
          </a:bodyPr>
          <a:lstStyle/>
          <a:p>
            <a:pPr algn="l"/>
            <a:r>
              <a:rPr lang="pl-PL" sz="2400" dirty="0" smtClean="0"/>
              <a:t>Podstawowe techniki diagnozowania i analizy problemów</a:t>
            </a:r>
            <a:endParaRPr lang="pl-PL" sz="2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5" name="Łącznik prosty 4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ole tekstowe 21"/>
          <p:cNvSpPr txBox="1"/>
          <p:nvPr/>
        </p:nvSpPr>
        <p:spPr>
          <a:xfrm>
            <a:off x="1000100" y="500042"/>
            <a:ext cx="485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i="1" dirty="0" smtClean="0"/>
              <a:t>Rozkład statystyki - normalny</a:t>
            </a:r>
            <a:endParaRPr lang="pl-PL" sz="2400" b="1" i="1" dirty="0"/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357298"/>
            <a:ext cx="8583954" cy="4724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28728" y="0"/>
            <a:ext cx="7715272" cy="642942"/>
          </a:xfrm>
        </p:spPr>
        <p:txBody>
          <a:bodyPr>
            <a:noAutofit/>
          </a:bodyPr>
          <a:lstStyle/>
          <a:p>
            <a:pPr algn="l"/>
            <a:r>
              <a:rPr lang="pl-PL" sz="2400" dirty="0" smtClean="0"/>
              <a:t>Podstawowe techniki diagnozowania i analizy problemów</a:t>
            </a:r>
            <a:endParaRPr lang="pl-PL" sz="2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5" name="Łącznik prosty 4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ole tekstowe 21"/>
          <p:cNvSpPr txBox="1"/>
          <p:nvPr/>
        </p:nvSpPr>
        <p:spPr>
          <a:xfrm>
            <a:off x="1071538" y="500042"/>
            <a:ext cx="485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i="1" dirty="0" smtClean="0"/>
              <a:t>Rozkład statystyki - Studenta</a:t>
            </a:r>
            <a:endParaRPr lang="pl-PL" sz="2400" b="1" i="1" dirty="0"/>
          </a:p>
        </p:txBody>
      </p:sp>
      <p:pic>
        <p:nvPicPr>
          <p:cNvPr id="7475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3981450"/>
            <a:ext cx="3790950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071546"/>
            <a:ext cx="9020175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28728" y="0"/>
            <a:ext cx="7715272" cy="642942"/>
          </a:xfrm>
        </p:spPr>
        <p:txBody>
          <a:bodyPr>
            <a:noAutofit/>
          </a:bodyPr>
          <a:lstStyle/>
          <a:p>
            <a:pPr algn="l"/>
            <a:r>
              <a:rPr lang="pl-PL" sz="2400" dirty="0" smtClean="0"/>
              <a:t>Podstawowe techniki diagnozowania i analizy problemów</a:t>
            </a:r>
            <a:endParaRPr lang="pl-PL" sz="2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5" name="Łącznik prosty 4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ole tekstowe 5"/>
          <p:cNvSpPr txBox="1"/>
          <p:nvPr/>
        </p:nvSpPr>
        <p:spPr>
          <a:xfrm>
            <a:off x="3428992" y="671436"/>
            <a:ext cx="2500330" cy="400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l-PL" sz="2000" b="1" dirty="0" smtClean="0"/>
              <a:t>Zbieranie danych</a:t>
            </a:r>
            <a:endParaRPr lang="pl-PL" sz="2000" b="1" dirty="0"/>
          </a:p>
        </p:txBody>
      </p:sp>
      <p:sp>
        <p:nvSpPr>
          <p:cNvPr id="7" name="Prostokąt zaokrąglony 6"/>
          <p:cNvSpPr/>
          <p:nvPr/>
        </p:nvSpPr>
        <p:spPr>
          <a:xfrm>
            <a:off x="3214678" y="1428736"/>
            <a:ext cx="2857520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2000" dirty="0" smtClean="0"/>
              <a:t>Próbkowanie</a:t>
            </a:r>
            <a:endParaRPr lang="pl-PL" sz="2000" dirty="0"/>
          </a:p>
        </p:txBody>
      </p:sp>
      <p:cxnSp>
        <p:nvCxnSpPr>
          <p:cNvPr id="11" name="Łącznik prosty ze strzałką 10"/>
          <p:cNvCxnSpPr/>
          <p:nvPr/>
        </p:nvCxnSpPr>
        <p:spPr>
          <a:xfrm rot="5400000">
            <a:off x="4500562" y="1285066"/>
            <a:ext cx="286546" cy="794"/>
          </a:xfrm>
          <a:prstGeom prst="straightConnector1">
            <a:avLst/>
          </a:prstGeom>
          <a:ln>
            <a:headEnd type="none" w="med" len="med"/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pole tekstowe 28"/>
          <p:cNvSpPr txBox="1"/>
          <p:nvPr/>
        </p:nvSpPr>
        <p:spPr>
          <a:xfrm>
            <a:off x="2357422" y="2285992"/>
            <a:ext cx="4714908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l-PL" sz="2000" b="1" dirty="0" smtClean="0"/>
              <a:t>Szacowanie parametrów populacji</a:t>
            </a:r>
            <a:endParaRPr lang="pl-PL" sz="2000" b="1" dirty="0"/>
          </a:p>
        </p:txBody>
      </p:sp>
      <p:sp>
        <p:nvSpPr>
          <p:cNvPr id="30" name="Prostokąt zaokrąglony 29"/>
          <p:cNvSpPr/>
          <p:nvPr/>
        </p:nvSpPr>
        <p:spPr>
          <a:xfrm>
            <a:off x="6072198" y="3143248"/>
            <a:ext cx="2357454" cy="6429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2000" dirty="0" smtClean="0"/>
              <a:t>Przedziały ufności</a:t>
            </a:r>
            <a:endParaRPr lang="pl-PL" sz="2000" dirty="0"/>
          </a:p>
        </p:txBody>
      </p:sp>
      <p:sp>
        <p:nvSpPr>
          <p:cNvPr id="31" name="Prostokąt zaokrąglony 30"/>
          <p:cNvSpPr/>
          <p:nvPr/>
        </p:nvSpPr>
        <p:spPr>
          <a:xfrm>
            <a:off x="500034" y="3143248"/>
            <a:ext cx="2357454" cy="6429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2000" dirty="0" smtClean="0"/>
              <a:t>Statystyki</a:t>
            </a:r>
            <a:endParaRPr lang="pl-PL" sz="2000" dirty="0"/>
          </a:p>
        </p:txBody>
      </p:sp>
      <p:sp>
        <p:nvSpPr>
          <p:cNvPr id="32" name="Prostokąt zaokrąglony 31"/>
          <p:cNvSpPr/>
          <p:nvPr/>
        </p:nvSpPr>
        <p:spPr>
          <a:xfrm>
            <a:off x="714348" y="5143512"/>
            <a:ext cx="2357454" cy="64294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2000" dirty="0" smtClean="0"/>
              <a:t>Hipotezy statystyczne</a:t>
            </a:r>
            <a:endParaRPr lang="pl-PL" sz="2000" dirty="0"/>
          </a:p>
        </p:txBody>
      </p:sp>
      <p:sp>
        <p:nvSpPr>
          <p:cNvPr id="33" name="Prostokąt zaokrąglony 32"/>
          <p:cNvSpPr/>
          <p:nvPr/>
        </p:nvSpPr>
        <p:spPr>
          <a:xfrm>
            <a:off x="3500430" y="5143512"/>
            <a:ext cx="2357454" cy="64294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2000" dirty="0" smtClean="0"/>
              <a:t>Analiza wariancji</a:t>
            </a:r>
            <a:endParaRPr lang="pl-PL" sz="2000" dirty="0"/>
          </a:p>
        </p:txBody>
      </p:sp>
      <p:cxnSp>
        <p:nvCxnSpPr>
          <p:cNvPr id="35" name="Łącznik prosty ze strzałką 34"/>
          <p:cNvCxnSpPr/>
          <p:nvPr/>
        </p:nvCxnSpPr>
        <p:spPr>
          <a:xfrm rot="10800000" flipV="1">
            <a:off x="2571736" y="2857496"/>
            <a:ext cx="1143008" cy="214314"/>
          </a:xfrm>
          <a:prstGeom prst="straightConnector1">
            <a:avLst/>
          </a:prstGeom>
          <a:ln>
            <a:headEnd type="none" w="med" len="med"/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Łącznik prosty ze strzałką 37"/>
          <p:cNvCxnSpPr/>
          <p:nvPr/>
        </p:nvCxnSpPr>
        <p:spPr>
          <a:xfrm>
            <a:off x="5286380" y="2786058"/>
            <a:ext cx="1071570" cy="285752"/>
          </a:xfrm>
          <a:prstGeom prst="straightConnector1">
            <a:avLst/>
          </a:prstGeom>
          <a:ln>
            <a:headEnd type="none" w="med" len="med"/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Łącznik prosty ze strzałką 39"/>
          <p:cNvCxnSpPr/>
          <p:nvPr/>
        </p:nvCxnSpPr>
        <p:spPr>
          <a:xfrm rot="5400000">
            <a:off x="4321570" y="2892818"/>
            <a:ext cx="357984" cy="1588"/>
          </a:xfrm>
          <a:prstGeom prst="straightConnector1">
            <a:avLst/>
          </a:prstGeom>
          <a:ln>
            <a:headEnd type="none" w="med" len="med"/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Łącznik prosty ze strzałką 41"/>
          <p:cNvCxnSpPr/>
          <p:nvPr/>
        </p:nvCxnSpPr>
        <p:spPr>
          <a:xfrm>
            <a:off x="6357950" y="4714884"/>
            <a:ext cx="857256" cy="357190"/>
          </a:xfrm>
          <a:prstGeom prst="straightConnector1">
            <a:avLst/>
          </a:prstGeom>
          <a:ln>
            <a:headEnd type="none" w="med" len="med"/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pole tekstowe 44"/>
          <p:cNvSpPr txBox="1"/>
          <p:nvPr/>
        </p:nvSpPr>
        <p:spPr>
          <a:xfrm>
            <a:off x="1928794" y="6215082"/>
            <a:ext cx="5429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Siedem narzędzi statycznych</a:t>
            </a:r>
            <a:endParaRPr lang="pl-PL" dirty="0"/>
          </a:p>
        </p:txBody>
      </p:sp>
      <p:sp>
        <p:nvSpPr>
          <p:cNvPr id="46" name="Prostokąt zaokrąglony 45"/>
          <p:cNvSpPr/>
          <p:nvPr/>
        </p:nvSpPr>
        <p:spPr>
          <a:xfrm>
            <a:off x="3357554" y="3143248"/>
            <a:ext cx="2357454" cy="6429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2000" dirty="0" smtClean="0"/>
              <a:t>Rozkłady</a:t>
            </a:r>
            <a:endParaRPr lang="pl-PL" sz="2000" dirty="0"/>
          </a:p>
        </p:txBody>
      </p:sp>
      <p:sp>
        <p:nvSpPr>
          <p:cNvPr id="49" name="pole tekstowe 48"/>
          <p:cNvSpPr txBox="1"/>
          <p:nvPr/>
        </p:nvSpPr>
        <p:spPr>
          <a:xfrm>
            <a:off x="2285984" y="4243336"/>
            <a:ext cx="4714908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l-PL" sz="2000" b="1" dirty="0" smtClean="0"/>
              <a:t>Wnioskowanie</a:t>
            </a:r>
            <a:endParaRPr lang="pl-PL" sz="2000" b="1" dirty="0"/>
          </a:p>
        </p:txBody>
      </p:sp>
      <p:cxnSp>
        <p:nvCxnSpPr>
          <p:cNvPr id="50" name="Łącznik prosty ze strzałką 49"/>
          <p:cNvCxnSpPr/>
          <p:nvPr/>
        </p:nvCxnSpPr>
        <p:spPr>
          <a:xfrm rot="10800000" flipV="1">
            <a:off x="2357422" y="4714884"/>
            <a:ext cx="928694" cy="357190"/>
          </a:xfrm>
          <a:prstGeom prst="straightConnector1">
            <a:avLst/>
          </a:prstGeom>
          <a:ln>
            <a:headEnd type="none" w="med" len="med"/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Prostokąt zaokrąglony 23"/>
          <p:cNvSpPr/>
          <p:nvPr/>
        </p:nvSpPr>
        <p:spPr>
          <a:xfrm>
            <a:off x="6357950" y="5143512"/>
            <a:ext cx="2357454" cy="64294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2000" dirty="0" smtClean="0"/>
              <a:t>Analiza regresji i korelacji</a:t>
            </a:r>
            <a:endParaRPr lang="pl-PL" sz="2000" dirty="0"/>
          </a:p>
        </p:txBody>
      </p:sp>
      <p:cxnSp>
        <p:nvCxnSpPr>
          <p:cNvPr id="25" name="Łącznik prosty ze strzałką 24"/>
          <p:cNvCxnSpPr/>
          <p:nvPr/>
        </p:nvCxnSpPr>
        <p:spPr>
          <a:xfrm rot="5400000">
            <a:off x="4535487" y="4892685"/>
            <a:ext cx="357190" cy="1588"/>
          </a:xfrm>
          <a:prstGeom prst="straightConnector1">
            <a:avLst/>
          </a:prstGeom>
          <a:ln>
            <a:headEnd type="none" w="med" len="med"/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28728" y="0"/>
            <a:ext cx="7715272" cy="642942"/>
          </a:xfrm>
        </p:spPr>
        <p:txBody>
          <a:bodyPr>
            <a:noAutofit/>
          </a:bodyPr>
          <a:lstStyle/>
          <a:p>
            <a:pPr algn="l"/>
            <a:r>
              <a:rPr lang="pl-PL" sz="2400" dirty="0" smtClean="0"/>
              <a:t>Podstawowe techniki diagnozowania i analizy problemów</a:t>
            </a:r>
            <a:endParaRPr lang="pl-PL" sz="2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5" name="Łącznik prosty 4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ole tekstowe 21"/>
          <p:cNvSpPr txBox="1"/>
          <p:nvPr/>
        </p:nvSpPr>
        <p:spPr>
          <a:xfrm>
            <a:off x="1071538" y="500042"/>
            <a:ext cx="485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i="1" dirty="0" smtClean="0"/>
              <a:t>Rozkład statystyki – Chi-Kwadrat</a:t>
            </a:r>
            <a:endParaRPr lang="pl-PL" sz="2400" b="1" i="1" dirty="0"/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69" y="1000108"/>
            <a:ext cx="9001125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57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0232" y="3214686"/>
            <a:ext cx="5243039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28728" y="0"/>
            <a:ext cx="7715272" cy="642942"/>
          </a:xfrm>
        </p:spPr>
        <p:txBody>
          <a:bodyPr>
            <a:noAutofit/>
          </a:bodyPr>
          <a:lstStyle/>
          <a:p>
            <a:pPr algn="l"/>
            <a:r>
              <a:rPr lang="pl-PL" sz="2400" dirty="0" smtClean="0"/>
              <a:t>Podstawowe techniki diagnozowania i analizy problemów</a:t>
            </a:r>
            <a:endParaRPr lang="pl-PL" sz="2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5" name="Łącznik prosty 4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ole tekstowe 21"/>
          <p:cNvSpPr txBox="1"/>
          <p:nvPr/>
        </p:nvSpPr>
        <p:spPr>
          <a:xfrm>
            <a:off x="1071538" y="500042"/>
            <a:ext cx="485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i="1" dirty="0" smtClean="0"/>
              <a:t>Rozkład statystyki – </a:t>
            </a:r>
            <a:r>
              <a:rPr lang="pl-PL" sz="2400" b="1" i="1" dirty="0" err="1" smtClean="0"/>
              <a:t>F-Senedecora</a:t>
            </a:r>
            <a:endParaRPr lang="pl-PL" sz="2400" b="1" i="1" dirty="0"/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000108"/>
            <a:ext cx="8777318" cy="181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68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794" y="3071810"/>
            <a:ext cx="5571256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28728" y="0"/>
            <a:ext cx="7715272" cy="642942"/>
          </a:xfrm>
        </p:spPr>
        <p:txBody>
          <a:bodyPr>
            <a:noAutofit/>
          </a:bodyPr>
          <a:lstStyle/>
          <a:p>
            <a:pPr algn="l"/>
            <a:r>
              <a:rPr lang="pl-PL" sz="2400" dirty="0" smtClean="0"/>
              <a:t>Podstawowe techniki diagnozowania i analizy problemów</a:t>
            </a:r>
            <a:endParaRPr lang="pl-PL" sz="2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5" name="Łącznik prosty 4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ole tekstowe 21"/>
          <p:cNvSpPr txBox="1"/>
          <p:nvPr/>
        </p:nvSpPr>
        <p:spPr>
          <a:xfrm>
            <a:off x="1142976" y="642918"/>
            <a:ext cx="485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i="1" dirty="0" smtClean="0"/>
              <a:t>Schemat blokowy</a:t>
            </a:r>
            <a:endParaRPr lang="pl-PL" sz="2400" b="1" i="1" dirty="0"/>
          </a:p>
        </p:txBody>
      </p:sp>
      <p:sp>
        <p:nvSpPr>
          <p:cNvPr id="23" name="pole tekstowe 22"/>
          <p:cNvSpPr txBox="1"/>
          <p:nvPr/>
        </p:nvSpPr>
        <p:spPr>
          <a:xfrm>
            <a:off x="285720" y="1285860"/>
            <a:ext cx="864399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400" dirty="0" smtClean="0"/>
              <a:t>Schemat blokowy ma zastosowanie w odniesieniu do:</a:t>
            </a:r>
          </a:p>
          <a:p>
            <a:pPr algn="just" defTabSz="360000">
              <a:buFont typeface="Arial" pitchFamily="34" charset="0"/>
              <a:buChar char="•"/>
            </a:pPr>
            <a:r>
              <a:rPr lang="pl-PL" sz="2400" dirty="0" smtClean="0"/>
              <a:t>	opisu istniejącego procesu,</a:t>
            </a:r>
          </a:p>
          <a:p>
            <a:pPr algn="just" defTabSz="360000">
              <a:buFont typeface="Arial" pitchFamily="34" charset="0"/>
              <a:buChar char="•"/>
            </a:pPr>
            <a:r>
              <a:rPr lang="pl-PL" sz="2400" dirty="0" smtClean="0"/>
              <a:t>	zaprojektowania nowego procesu.</a:t>
            </a:r>
          </a:p>
          <a:p>
            <a:pPr algn="just" defTabSz="360000"/>
            <a:endParaRPr lang="pl-PL" sz="2400" dirty="0" smtClean="0"/>
          </a:p>
          <a:p>
            <a:pPr algn="just"/>
            <a:r>
              <a:rPr lang="pl-PL" sz="2400" dirty="0" smtClean="0"/>
              <a:t>Jest graficzną prezentacją wszystkich kroków operacyjnych.</a:t>
            </a:r>
          </a:p>
          <a:p>
            <a:pPr algn="just"/>
            <a:r>
              <a:rPr lang="pl-PL" sz="2400" dirty="0" smtClean="0"/>
              <a:t>Daje możliwość zrozumienia i analizy przebiegu procesu i przyczynia się do poprawy jego jakości przez wprowadzone korekty.</a:t>
            </a:r>
          </a:p>
          <a:p>
            <a:pPr algn="just"/>
            <a:endParaRPr lang="pl-PL" sz="2400" dirty="0" smtClean="0"/>
          </a:p>
          <a:p>
            <a:pPr algn="just"/>
            <a:r>
              <a:rPr lang="pl-PL" sz="2400" dirty="0" smtClean="0"/>
              <a:t>Przedstawia w sposób graficzny:</a:t>
            </a:r>
          </a:p>
          <a:p>
            <a:pPr marL="342900" lvl="0" indent="-342900" algn="just">
              <a:buFont typeface="Arial" pitchFamily="34" charset="0"/>
              <a:buChar char="•"/>
            </a:pPr>
            <a:r>
              <a:rPr lang="pl-PL" sz="2400" dirty="0" smtClean="0"/>
              <a:t>ciąg działań realizowanych w danym procesie,</a:t>
            </a:r>
          </a:p>
          <a:p>
            <a:pPr marL="342900" lvl="0" indent="-342900" algn="just">
              <a:buFont typeface="Arial" pitchFamily="34" charset="0"/>
              <a:buChar char="•"/>
            </a:pPr>
            <a:r>
              <a:rPr lang="pl-PL" sz="2400" dirty="0" smtClean="0"/>
              <a:t>przepływy informacji,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pl-PL" sz="2400" dirty="0" smtClean="0"/>
              <a:t>przepływy materiałów itp.</a:t>
            </a:r>
            <a:endParaRPr lang="pl-PL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28728" y="0"/>
            <a:ext cx="7715272" cy="642942"/>
          </a:xfrm>
        </p:spPr>
        <p:txBody>
          <a:bodyPr>
            <a:noAutofit/>
          </a:bodyPr>
          <a:lstStyle/>
          <a:p>
            <a:pPr algn="l"/>
            <a:r>
              <a:rPr lang="pl-PL" sz="2400" dirty="0" smtClean="0"/>
              <a:t>Podstawowe techniki diagnozowania i analizy problemów</a:t>
            </a:r>
            <a:endParaRPr lang="pl-PL" sz="2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5" name="Łącznik prosty 4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ole tekstowe 21"/>
          <p:cNvSpPr txBox="1"/>
          <p:nvPr/>
        </p:nvSpPr>
        <p:spPr>
          <a:xfrm>
            <a:off x="1142976" y="642918"/>
            <a:ext cx="485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i="1" dirty="0" smtClean="0"/>
              <a:t>Schemat blokowy</a:t>
            </a:r>
            <a:endParaRPr lang="pl-PL" sz="2400" b="1" i="1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500034" y="1214423"/>
          <a:ext cx="8286808" cy="5357850"/>
        </p:xfrm>
        <a:graphic>
          <a:graphicData uri="http://schemas.openxmlformats.org/drawingml/2006/table">
            <a:tbl>
              <a:tblPr/>
              <a:tblGrid>
                <a:gridCol w="1626256"/>
                <a:gridCol w="1912133"/>
                <a:gridCol w="4748419"/>
              </a:tblGrid>
              <a:tr h="63567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l-PL" sz="2000" dirty="0">
                          <a:latin typeface="Times New Roman"/>
                          <a:ea typeface="Times New Roman"/>
                        </a:rPr>
                        <a:t>Nazwa</a:t>
                      </a:r>
                      <a:endParaRPr lang="pl-PL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l-PL" sz="2000">
                          <a:latin typeface="Times New Roman"/>
                          <a:ea typeface="Times New Roman"/>
                        </a:rPr>
                        <a:t>Symbol graficzny</a:t>
                      </a:r>
                      <a:endParaRPr lang="pl-PL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l-PL" sz="2000">
                          <a:latin typeface="Times New Roman"/>
                          <a:ea typeface="Times New Roman"/>
                        </a:rPr>
                        <a:t>Opis/funkcja</a:t>
                      </a:r>
                      <a:endParaRPr lang="pl-PL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27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l-PL" sz="2000" dirty="0" smtClean="0">
                          <a:latin typeface="Times New Roman"/>
                          <a:ea typeface="Times New Roman"/>
                        </a:rPr>
                        <a:t>Start/Stop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pl-PL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pl-PL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l-PL" sz="2000">
                          <a:latin typeface="Times New Roman"/>
                          <a:ea typeface="Times New Roman"/>
                        </a:rPr>
                        <a:t>Wskazuje początek i koniec procesu</a:t>
                      </a:r>
                      <a:endParaRPr lang="pl-PL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35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l-PL" sz="2000">
                          <a:latin typeface="Times New Roman"/>
                          <a:ea typeface="Times New Roman"/>
                        </a:rPr>
                        <a:t>Wykonanie</a:t>
                      </a:r>
                      <a:endParaRPr lang="pl-PL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pl-PL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l-PL" sz="2000">
                          <a:latin typeface="Times New Roman"/>
                          <a:ea typeface="Times New Roman"/>
                        </a:rPr>
                        <a:t>Umieszcza się w nim poszczególnych działań, jakie muszą zostać wykonane, aby proces został zrealizowany</a:t>
                      </a:r>
                      <a:endParaRPr lang="pl-PL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70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l-PL" sz="2000">
                          <a:latin typeface="Times New Roman"/>
                          <a:ea typeface="Times New Roman"/>
                        </a:rPr>
                        <a:t>Warunek</a:t>
                      </a:r>
                      <a:endParaRPr lang="pl-PL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pl-PL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l-PL" sz="2000" dirty="0">
                          <a:latin typeface="Times New Roman"/>
                          <a:ea typeface="Times New Roman"/>
                        </a:rPr>
                        <a:t>Umieszcza się w nim warunek, który decyduje o drodze dalszej drogi postępowania. Z symbolu wychodzą dwa połączenia: TAK (gdy warunek jest spełniony) i NIE (gdy warunek nie jest spełniony)</a:t>
                      </a:r>
                      <a:endParaRPr lang="pl-PL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567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l-PL" sz="2000">
                          <a:latin typeface="Times New Roman"/>
                          <a:ea typeface="Times New Roman"/>
                        </a:rPr>
                        <a:t>Proces</a:t>
                      </a:r>
                      <a:endParaRPr lang="pl-PL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pl-PL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l-PL" sz="2000">
                          <a:latin typeface="Times New Roman"/>
                          <a:ea typeface="Times New Roman"/>
                        </a:rPr>
                        <a:t>Za pomocą tego symbolu można pokazać odwołanie do innego procesu.</a:t>
                      </a:r>
                      <a:endParaRPr lang="pl-PL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567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l-PL" sz="2000">
                          <a:latin typeface="Times New Roman"/>
                          <a:ea typeface="Times New Roman"/>
                        </a:rPr>
                        <a:t>Strzałka</a:t>
                      </a:r>
                      <a:endParaRPr lang="pl-PL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pl-PL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l-PL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Używana jest do połączenia symboli i pokazania kierunku przebiegu procesu</a:t>
                      </a:r>
                      <a:endParaRPr lang="pl-PL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059" name="Group 11"/>
          <p:cNvGrpSpPr>
            <a:grpSpLocks noChangeAspect="1"/>
          </p:cNvGrpSpPr>
          <p:nvPr/>
        </p:nvGrpSpPr>
        <p:grpSpPr bwMode="auto">
          <a:xfrm>
            <a:off x="2428860" y="1928802"/>
            <a:ext cx="1349375" cy="327025"/>
            <a:chOff x="3226" y="9429"/>
            <a:chExt cx="2126" cy="516"/>
          </a:xfrm>
        </p:grpSpPr>
        <p:sp>
          <p:nvSpPr>
            <p:cNvPr id="2061" name="AutoShape 13"/>
            <p:cNvSpPr>
              <a:spLocks noChangeAspect="1" noChangeArrowheads="1" noTextEdit="1"/>
            </p:cNvSpPr>
            <p:nvPr/>
          </p:nvSpPr>
          <p:spPr bwMode="auto">
            <a:xfrm>
              <a:off x="3226" y="9429"/>
              <a:ext cx="2126" cy="516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2060" name="AutoShape 12"/>
            <p:cNvSpPr>
              <a:spLocks noChangeArrowheads="1"/>
            </p:cNvSpPr>
            <p:nvPr/>
          </p:nvSpPr>
          <p:spPr bwMode="auto">
            <a:xfrm>
              <a:off x="3749" y="9482"/>
              <a:ext cx="870" cy="405"/>
            </a:xfrm>
            <a:prstGeom prst="flowChartTermina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</p:grpSp>
      <p:grpSp>
        <p:nvGrpSpPr>
          <p:cNvPr id="2053" name="Group 5"/>
          <p:cNvGrpSpPr>
            <a:grpSpLocks noChangeAspect="1"/>
          </p:cNvGrpSpPr>
          <p:nvPr/>
        </p:nvGrpSpPr>
        <p:grpSpPr bwMode="auto">
          <a:xfrm>
            <a:off x="2357422" y="3929066"/>
            <a:ext cx="1212850" cy="728663"/>
            <a:chOff x="3227" y="10797"/>
            <a:chExt cx="1911" cy="1147"/>
          </a:xfrm>
        </p:grpSpPr>
        <p:sp>
          <p:nvSpPr>
            <p:cNvPr id="2055" name="AutoShape 7"/>
            <p:cNvSpPr>
              <a:spLocks noChangeAspect="1" noChangeArrowheads="1" noTextEdit="1"/>
            </p:cNvSpPr>
            <p:nvPr/>
          </p:nvSpPr>
          <p:spPr bwMode="auto">
            <a:xfrm>
              <a:off x="3227" y="10797"/>
              <a:ext cx="1911" cy="1147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2054" name="AutoShape 6"/>
            <p:cNvSpPr>
              <a:spLocks noChangeArrowheads="1"/>
            </p:cNvSpPr>
            <p:nvPr/>
          </p:nvSpPr>
          <p:spPr bwMode="auto">
            <a:xfrm>
              <a:off x="3660" y="10920"/>
              <a:ext cx="1035" cy="859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</p:grpSp>
      <p:grpSp>
        <p:nvGrpSpPr>
          <p:cNvPr id="2050" name="Group 2"/>
          <p:cNvGrpSpPr>
            <a:grpSpLocks noChangeAspect="1"/>
          </p:cNvGrpSpPr>
          <p:nvPr/>
        </p:nvGrpSpPr>
        <p:grpSpPr bwMode="auto">
          <a:xfrm>
            <a:off x="2428860" y="5357826"/>
            <a:ext cx="1212850" cy="461963"/>
            <a:chOff x="2362" y="6075"/>
            <a:chExt cx="7200" cy="2738"/>
          </a:xfrm>
        </p:grpSpPr>
        <p:sp>
          <p:nvSpPr>
            <p:cNvPr id="2052" name="AutoShape 4"/>
            <p:cNvSpPr>
              <a:spLocks noChangeAspect="1" noChangeArrowheads="1" noTextEdit="1"/>
            </p:cNvSpPr>
            <p:nvPr/>
          </p:nvSpPr>
          <p:spPr bwMode="auto">
            <a:xfrm>
              <a:off x="2362" y="6075"/>
              <a:ext cx="7200" cy="2738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2051" name="AutoShape 3"/>
            <p:cNvSpPr>
              <a:spLocks noChangeArrowheads="1"/>
            </p:cNvSpPr>
            <p:nvPr/>
          </p:nvSpPr>
          <p:spPr bwMode="auto">
            <a:xfrm>
              <a:off x="3545" y="6855"/>
              <a:ext cx="4578" cy="1468"/>
            </a:xfrm>
            <a:prstGeom prst="flowChartInputOutpu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</p:grpSp>
      <p:sp>
        <p:nvSpPr>
          <p:cNvPr id="2058" name="AutoShape 10"/>
          <p:cNvSpPr>
            <a:spLocks noChangeArrowheads="1"/>
          </p:cNvSpPr>
          <p:nvPr/>
        </p:nvSpPr>
        <p:spPr bwMode="auto">
          <a:xfrm>
            <a:off x="2857488" y="2786058"/>
            <a:ext cx="581025" cy="257175"/>
          </a:xfrm>
          <a:prstGeom prst="flowChart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2049" name="Line 1"/>
          <p:cNvSpPr>
            <a:spLocks noChangeShapeType="1"/>
          </p:cNvSpPr>
          <p:nvPr/>
        </p:nvSpPr>
        <p:spPr bwMode="auto">
          <a:xfrm>
            <a:off x="2714612" y="6286520"/>
            <a:ext cx="5524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28728" y="0"/>
            <a:ext cx="7715272" cy="642942"/>
          </a:xfrm>
        </p:spPr>
        <p:txBody>
          <a:bodyPr>
            <a:noAutofit/>
          </a:bodyPr>
          <a:lstStyle/>
          <a:p>
            <a:pPr algn="l"/>
            <a:r>
              <a:rPr lang="pl-PL" sz="2400" dirty="0" smtClean="0"/>
              <a:t>Podstawowe techniki diagnozowania i analizy problemów</a:t>
            </a:r>
            <a:endParaRPr lang="pl-PL" sz="2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5" name="Łącznik prosty 4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ole tekstowe 21"/>
          <p:cNvSpPr txBox="1"/>
          <p:nvPr/>
        </p:nvSpPr>
        <p:spPr>
          <a:xfrm>
            <a:off x="1142976" y="642918"/>
            <a:ext cx="485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i="1" dirty="0" smtClean="0"/>
              <a:t>Schemat blokowy</a:t>
            </a:r>
            <a:endParaRPr lang="pl-PL" sz="2400" b="1" i="1" dirty="0"/>
          </a:p>
        </p:txBody>
      </p:sp>
      <p:sp>
        <p:nvSpPr>
          <p:cNvPr id="152600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grpSp>
        <p:nvGrpSpPr>
          <p:cNvPr id="152577" name="Group 1"/>
          <p:cNvGrpSpPr>
            <a:grpSpLocks noChangeAspect="1"/>
          </p:cNvGrpSpPr>
          <p:nvPr/>
        </p:nvGrpSpPr>
        <p:grpSpPr bwMode="auto">
          <a:xfrm>
            <a:off x="2643072" y="642918"/>
            <a:ext cx="5163960" cy="5857892"/>
            <a:chOff x="1031" y="1424"/>
            <a:chExt cx="9465" cy="10738"/>
          </a:xfrm>
        </p:grpSpPr>
        <p:sp>
          <p:nvSpPr>
            <p:cNvPr id="152599" name="AutoShape 23"/>
            <p:cNvSpPr>
              <a:spLocks noChangeAspect="1" noChangeArrowheads="1" noTextEdit="1"/>
            </p:cNvSpPr>
            <p:nvPr/>
          </p:nvSpPr>
          <p:spPr bwMode="auto">
            <a:xfrm>
              <a:off x="1424" y="1424"/>
              <a:ext cx="9072" cy="10738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152598" name="AutoShape 22"/>
            <p:cNvSpPr>
              <a:spLocks noChangeArrowheads="1"/>
            </p:cNvSpPr>
            <p:nvPr/>
          </p:nvSpPr>
          <p:spPr bwMode="auto">
            <a:xfrm>
              <a:off x="5667" y="1702"/>
              <a:ext cx="1256" cy="508"/>
            </a:xfrm>
            <a:prstGeom prst="flowChartTermina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START</a:t>
              </a:r>
              <a:endParaRPr kumimoji="0" lang="pl-P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2597" name="AutoShape 21"/>
            <p:cNvSpPr>
              <a:spLocks noChangeArrowheads="1"/>
            </p:cNvSpPr>
            <p:nvPr/>
          </p:nvSpPr>
          <p:spPr bwMode="auto">
            <a:xfrm>
              <a:off x="4445" y="2640"/>
              <a:ext cx="3395" cy="879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Podaj długości trzech odcinków spełniających warunek trójkąta</a:t>
              </a:r>
              <a:endParaRPr kumimoji="0" lang="pl-P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2596" name="AutoShape 20"/>
            <p:cNvSpPr>
              <a:spLocks noChangeArrowheads="1"/>
            </p:cNvSpPr>
            <p:nvPr/>
          </p:nvSpPr>
          <p:spPr bwMode="auto">
            <a:xfrm>
              <a:off x="4445" y="3750"/>
              <a:ext cx="3395" cy="686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Wybierz najdłuższy odcinek</a:t>
              </a:r>
              <a:endParaRPr kumimoji="0" lang="pl-P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2595" name="AutoShape 19"/>
            <p:cNvSpPr>
              <a:spLocks noChangeArrowheads="1"/>
            </p:cNvSpPr>
            <p:nvPr/>
          </p:nvSpPr>
          <p:spPr bwMode="auto">
            <a:xfrm>
              <a:off x="4436" y="4860"/>
              <a:ext cx="3380" cy="754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Oblicz kwadrat długości najdłuższego odcinka</a:t>
              </a:r>
              <a:endParaRPr kumimoji="0" lang="pl-P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2594" name="AutoShape 18"/>
            <p:cNvSpPr>
              <a:spLocks noChangeArrowheads="1"/>
            </p:cNvSpPr>
            <p:nvPr/>
          </p:nvSpPr>
          <p:spPr bwMode="auto">
            <a:xfrm>
              <a:off x="4436" y="5940"/>
              <a:ext cx="3365" cy="722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Oblicz kwadraty długości dwóch krótszych boków</a:t>
              </a:r>
              <a:endParaRPr kumimoji="0" lang="pl-PL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l-P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2593" name="AutoShape 17"/>
            <p:cNvSpPr>
              <a:spLocks noChangeArrowheads="1"/>
            </p:cNvSpPr>
            <p:nvPr/>
          </p:nvSpPr>
          <p:spPr bwMode="auto">
            <a:xfrm>
              <a:off x="4344" y="7020"/>
              <a:ext cx="3365" cy="690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Oblicz sumę kwadratów długości dwóch krótszych boków</a:t>
              </a:r>
              <a:endParaRPr kumimoji="0" lang="pl-PL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l-P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2592" name="AutoShape 16"/>
            <p:cNvSpPr>
              <a:spLocks noChangeArrowheads="1"/>
            </p:cNvSpPr>
            <p:nvPr/>
          </p:nvSpPr>
          <p:spPr bwMode="auto">
            <a:xfrm>
              <a:off x="3781" y="7972"/>
              <a:ext cx="4845" cy="2095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10800" rIns="1800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Czy suma kwadratów krótszych boków jest równa kwadratowi najdłuższego boku</a:t>
              </a:r>
              <a:endParaRPr kumimoji="0" lang="pl-P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2591" name="AutoShape 15"/>
            <p:cNvSpPr>
              <a:spLocks noChangeArrowheads="1"/>
            </p:cNvSpPr>
            <p:nvPr/>
          </p:nvSpPr>
          <p:spPr bwMode="auto">
            <a:xfrm>
              <a:off x="1031" y="8670"/>
              <a:ext cx="2115" cy="765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Trójkąt nie jest prostokątny</a:t>
              </a:r>
              <a:endParaRPr kumimoji="0" lang="pl-PL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l-P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2590" name="AutoShape 14"/>
            <p:cNvSpPr>
              <a:spLocks noChangeArrowheads="1"/>
            </p:cNvSpPr>
            <p:nvPr/>
          </p:nvSpPr>
          <p:spPr bwMode="auto">
            <a:xfrm>
              <a:off x="4436" y="10350"/>
              <a:ext cx="3485" cy="765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Trójkąt jest prostokątny</a:t>
              </a:r>
              <a:endParaRPr kumimoji="0" lang="pl-PL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l-P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2589" name="AutoShape 13"/>
            <p:cNvSpPr>
              <a:spLocks noChangeArrowheads="1"/>
            </p:cNvSpPr>
            <p:nvPr/>
          </p:nvSpPr>
          <p:spPr bwMode="auto">
            <a:xfrm>
              <a:off x="5667" y="11507"/>
              <a:ext cx="1125" cy="525"/>
            </a:xfrm>
            <a:prstGeom prst="flowChartTermina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STOP</a:t>
              </a:r>
              <a:endParaRPr kumimoji="0" lang="pl-P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2588" name="Line 12"/>
            <p:cNvSpPr>
              <a:spLocks noChangeShapeType="1"/>
            </p:cNvSpPr>
            <p:nvPr/>
          </p:nvSpPr>
          <p:spPr bwMode="auto">
            <a:xfrm>
              <a:off x="6112" y="2212"/>
              <a:ext cx="1" cy="4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152587" name="Line 11"/>
            <p:cNvSpPr>
              <a:spLocks noChangeShapeType="1"/>
            </p:cNvSpPr>
            <p:nvPr/>
          </p:nvSpPr>
          <p:spPr bwMode="auto">
            <a:xfrm>
              <a:off x="6127" y="3412"/>
              <a:ext cx="0" cy="3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152586" name="Line 10"/>
            <p:cNvSpPr>
              <a:spLocks noChangeShapeType="1"/>
            </p:cNvSpPr>
            <p:nvPr/>
          </p:nvSpPr>
          <p:spPr bwMode="auto">
            <a:xfrm>
              <a:off x="6164" y="4529"/>
              <a:ext cx="1" cy="3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152585" name="Line 9"/>
            <p:cNvSpPr>
              <a:spLocks noChangeShapeType="1"/>
            </p:cNvSpPr>
            <p:nvPr/>
          </p:nvSpPr>
          <p:spPr bwMode="auto">
            <a:xfrm>
              <a:off x="6194" y="5624"/>
              <a:ext cx="1" cy="3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152584" name="Line 8"/>
            <p:cNvSpPr>
              <a:spLocks noChangeShapeType="1"/>
            </p:cNvSpPr>
            <p:nvPr/>
          </p:nvSpPr>
          <p:spPr bwMode="auto">
            <a:xfrm>
              <a:off x="6179" y="6704"/>
              <a:ext cx="1" cy="3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152583" name="Line 7"/>
            <p:cNvSpPr>
              <a:spLocks noChangeShapeType="1"/>
            </p:cNvSpPr>
            <p:nvPr/>
          </p:nvSpPr>
          <p:spPr bwMode="auto">
            <a:xfrm>
              <a:off x="6194" y="7657"/>
              <a:ext cx="1" cy="3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152582" name="Line 6"/>
            <p:cNvSpPr>
              <a:spLocks noChangeShapeType="1"/>
            </p:cNvSpPr>
            <p:nvPr/>
          </p:nvSpPr>
          <p:spPr bwMode="auto">
            <a:xfrm flipH="1">
              <a:off x="3126" y="9052"/>
              <a:ext cx="60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152581" name="Line 5"/>
            <p:cNvSpPr>
              <a:spLocks noChangeShapeType="1"/>
            </p:cNvSpPr>
            <p:nvPr/>
          </p:nvSpPr>
          <p:spPr bwMode="auto">
            <a:xfrm>
              <a:off x="6195" y="10005"/>
              <a:ext cx="1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152580" name="Line 4"/>
            <p:cNvSpPr>
              <a:spLocks noChangeShapeType="1"/>
            </p:cNvSpPr>
            <p:nvPr/>
          </p:nvSpPr>
          <p:spPr bwMode="auto">
            <a:xfrm>
              <a:off x="6172" y="11122"/>
              <a:ext cx="1" cy="3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152579" name="Line 3"/>
            <p:cNvSpPr>
              <a:spLocks noChangeShapeType="1"/>
            </p:cNvSpPr>
            <p:nvPr/>
          </p:nvSpPr>
          <p:spPr bwMode="auto">
            <a:xfrm flipV="1">
              <a:off x="2472" y="2341"/>
              <a:ext cx="1" cy="6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152578" name="Line 2"/>
            <p:cNvSpPr>
              <a:spLocks noChangeShapeType="1"/>
            </p:cNvSpPr>
            <p:nvPr/>
          </p:nvSpPr>
          <p:spPr bwMode="auto">
            <a:xfrm>
              <a:off x="2472" y="2341"/>
              <a:ext cx="358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28728" y="0"/>
            <a:ext cx="7715272" cy="642942"/>
          </a:xfrm>
        </p:spPr>
        <p:txBody>
          <a:bodyPr>
            <a:noAutofit/>
          </a:bodyPr>
          <a:lstStyle/>
          <a:p>
            <a:pPr algn="l"/>
            <a:r>
              <a:rPr lang="pl-PL" sz="2400" dirty="0" smtClean="0"/>
              <a:t>Podstawowe techniki diagnozowania i analizy problemów</a:t>
            </a:r>
            <a:endParaRPr lang="pl-PL" sz="2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5" name="Łącznik prosty 4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ole tekstowe 21"/>
          <p:cNvSpPr txBox="1"/>
          <p:nvPr/>
        </p:nvSpPr>
        <p:spPr>
          <a:xfrm>
            <a:off x="1142976" y="642918"/>
            <a:ext cx="485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i="1" dirty="0" smtClean="0"/>
              <a:t>Diagram </a:t>
            </a:r>
            <a:r>
              <a:rPr lang="pl-PL" sz="2400" b="1" i="1" dirty="0" err="1" smtClean="0"/>
              <a:t>Ishikawy</a:t>
            </a:r>
            <a:endParaRPr lang="pl-PL" sz="2400" b="1" i="1" dirty="0"/>
          </a:p>
        </p:txBody>
      </p:sp>
      <p:sp>
        <p:nvSpPr>
          <p:cNvPr id="23" name="pole tekstowe 22"/>
          <p:cNvSpPr txBox="1"/>
          <p:nvPr/>
        </p:nvSpPr>
        <p:spPr>
          <a:xfrm>
            <a:off x="285720" y="1285860"/>
            <a:ext cx="864399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400" dirty="0" smtClean="0"/>
              <a:t>Stanowi graficzne przedstawienie powiązań między czynnikami działającymi na proces i skutkami, które one powodują.</a:t>
            </a:r>
          </a:p>
          <a:p>
            <a:pPr algn="just"/>
            <a:endParaRPr lang="pl-PL" sz="2400" dirty="0" smtClean="0"/>
          </a:p>
          <a:p>
            <a:pPr algn="just"/>
            <a:r>
              <a:rPr lang="pl-PL" sz="2400" dirty="0" smtClean="0"/>
              <a:t>Jest pomocny przy rozwiązywaniu problemów, jakie mogą wystąpić w procesie.</a:t>
            </a:r>
          </a:p>
          <a:p>
            <a:pPr algn="just"/>
            <a:endParaRPr lang="pl-PL" sz="2400" dirty="0" smtClean="0"/>
          </a:p>
          <a:p>
            <a:pPr algn="just"/>
            <a:r>
              <a:rPr lang="pl-PL" sz="2400" dirty="0" smtClean="0"/>
              <a:t>Przy tworzeniu diagramu należy przede wszystkim określić, jaki fakt (skutek) będzie poddany analizie. </a:t>
            </a:r>
          </a:p>
          <a:p>
            <a:pPr algn="just"/>
            <a:endParaRPr lang="pl-PL" sz="2400" dirty="0" smtClean="0"/>
          </a:p>
          <a:p>
            <a:pPr algn="just"/>
            <a:r>
              <a:rPr lang="pl-PL" sz="2400" dirty="0" smtClean="0"/>
              <a:t>Może to być np.: charakterystyka jakości, problem, który wymaga rozwiązania, wynik, który wymaga poprawy sterowania lub jakikolwiek inny rezultat, który wynika z jakichś przyczyn. </a:t>
            </a:r>
          </a:p>
          <a:p>
            <a:pPr algn="just"/>
            <a:endParaRPr lang="pl-PL" sz="2400" dirty="0" smtClean="0"/>
          </a:p>
          <a:p>
            <a:pPr algn="just"/>
            <a:endParaRPr lang="pl-PL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28728" y="0"/>
            <a:ext cx="7715272" cy="642942"/>
          </a:xfrm>
        </p:spPr>
        <p:txBody>
          <a:bodyPr>
            <a:noAutofit/>
          </a:bodyPr>
          <a:lstStyle/>
          <a:p>
            <a:pPr algn="l"/>
            <a:r>
              <a:rPr lang="pl-PL" sz="2400" dirty="0" smtClean="0"/>
              <a:t>Podstawowe techniki diagnozowania i analizy problemów</a:t>
            </a:r>
            <a:endParaRPr lang="pl-PL" sz="2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5" name="Łącznik prosty 4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ole tekstowe 21"/>
          <p:cNvSpPr txBox="1"/>
          <p:nvPr/>
        </p:nvSpPr>
        <p:spPr>
          <a:xfrm>
            <a:off x="1142976" y="642918"/>
            <a:ext cx="485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i="1" dirty="0" smtClean="0"/>
              <a:t>Diagram </a:t>
            </a:r>
            <a:r>
              <a:rPr lang="pl-PL" sz="2400" b="1" i="1" dirty="0" err="1" smtClean="0"/>
              <a:t>Ishikawy</a:t>
            </a:r>
            <a:endParaRPr lang="pl-PL" sz="2400" b="1" i="1" dirty="0"/>
          </a:p>
        </p:txBody>
      </p:sp>
      <p:sp>
        <p:nvSpPr>
          <p:cNvPr id="23" name="pole tekstowe 22"/>
          <p:cNvSpPr txBox="1"/>
          <p:nvPr/>
        </p:nvSpPr>
        <p:spPr>
          <a:xfrm>
            <a:off x="142844" y="1714488"/>
            <a:ext cx="864399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smtClean="0"/>
              <a:t>Najważniejsze grupy czynników związane są: 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pl-PL" sz="2400" dirty="0" smtClean="0"/>
              <a:t>z człowiekiem, 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pl-PL" sz="2400" dirty="0" smtClean="0"/>
              <a:t>maszyną, 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pl-PL" sz="2400" dirty="0" smtClean="0"/>
              <a:t>metodą, 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pl-PL" sz="2400" dirty="0" smtClean="0"/>
              <a:t>materiałem, 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pl-PL" sz="2400" dirty="0" smtClean="0"/>
              <a:t>środowiskiem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pl-PL" sz="2400" dirty="0" smtClean="0"/>
              <a:t>i zarządzaniem, informacją. </a:t>
            </a:r>
          </a:p>
          <a:p>
            <a:pPr algn="just"/>
            <a:endParaRPr lang="pl-PL" sz="2400" dirty="0" smtClean="0"/>
          </a:p>
          <a:p>
            <a:pPr algn="just"/>
            <a:endParaRPr lang="pl-PL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28728" y="0"/>
            <a:ext cx="7715272" cy="642942"/>
          </a:xfrm>
        </p:spPr>
        <p:txBody>
          <a:bodyPr>
            <a:noAutofit/>
          </a:bodyPr>
          <a:lstStyle/>
          <a:p>
            <a:pPr algn="l"/>
            <a:r>
              <a:rPr lang="pl-PL" sz="2400" dirty="0" smtClean="0"/>
              <a:t>Podstawowe techniki diagnozowania i analizy problemów</a:t>
            </a:r>
            <a:endParaRPr lang="pl-PL" sz="2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5" name="Łącznik prosty 4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ole tekstowe 21"/>
          <p:cNvSpPr txBox="1"/>
          <p:nvPr/>
        </p:nvSpPr>
        <p:spPr>
          <a:xfrm>
            <a:off x="1142976" y="642918"/>
            <a:ext cx="485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i="1" dirty="0" smtClean="0"/>
              <a:t>Diagram </a:t>
            </a:r>
            <a:r>
              <a:rPr lang="pl-PL" sz="2400" b="1" i="1" dirty="0" err="1" smtClean="0"/>
              <a:t>Ishikawy</a:t>
            </a:r>
            <a:endParaRPr lang="pl-PL" sz="2400" b="1" i="1" dirty="0"/>
          </a:p>
        </p:txBody>
      </p:sp>
      <p:sp>
        <p:nvSpPr>
          <p:cNvPr id="23" name="pole tekstowe 22"/>
          <p:cNvSpPr txBox="1"/>
          <p:nvPr/>
        </p:nvSpPr>
        <p:spPr>
          <a:xfrm>
            <a:off x="285720" y="1285860"/>
            <a:ext cx="864399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400" dirty="0" smtClean="0"/>
              <a:t>Diagram </a:t>
            </a:r>
            <a:r>
              <a:rPr lang="pl-PL" sz="2400" dirty="0" err="1" smtClean="0"/>
              <a:t>Ishikawy</a:t>
            </a:r>
            <a:r>
              <a:rPr lang="pl-PL" sz="2400" dirty="0" smtClean="0"/>
              <a:t>:</a:t>
            </a:r>
          </a:p>
          <a:p>
            <a:pPr algn="just"/>
            <a:r>
              <a:rPr lang="pl-PL" sz="2400" dirty="0" smtClean="0"/>
              <a:t> </a:t>
            </a:r>
          </a:p>
          <a:p>
            <a:pPr marL="457200" lvl="0" indent="-457200" algn="just">
              <a:buFont typeface="Wingdings" pitchFamily="2" charset="2"/>
              <a:buChar char="§"/>
            </a:pPr>
            <a:r>
              <a:rPr lang="pl-PL" sz="2400" dirty="0" smtClean="0"/>
              <a:t>służy do badania przyczyn wadliwego przebiegu procesu lub zjawisk towarzyszących defektom produktów</a:t>
            </a:r>
          </a:p>
          <a:p>
            <a:pPr marL="457200" lvl="0" indent="-457200" algn="just">
              <a:buFont typeface="Wingdings" pitchFamily="2" charset="2"/>
              <a:buChar char="§"/>
            </a:pPr>
            <a:r>
              <a:rPr lang="pl-PL" sz="2400" dirty="0" smtClean="0"/>
              <a:t>pozwala zgromadzić i usystematyzować wiedzę, która umożliwia rozważenie potencjalnych przyczyn występowania problemu</a:t>
            </a:r>
          </a:p>
          <a:p>
            <a:pPr marL="457200" lvl="0" indent="-457200" algn="just">
              <a:buFont typeface="Wingdings" pitchFamily="2" charset="2"/>
              <a:buChar char="§"/>
            </a:pPr>
            <a:r>
              <a:rPr lang="pl-PL" sz="2400" dirty="0" smtClean="0"/>
              <a:t>w oparciu o wiedze ekspertów prowadzi do uporządkowania potencjalnych przyczyn i sformułowania roboczych hipotez na temat związków przyczynowo-skutkowych</a:t>
            </a:r>
          </a:p>
          <a:p>
            <a:pPr marL="457200" lvl="0" indent="-457200" algn="just">
              <a:buFont typeface="Wingdings" pitchFamily="2" charset="2"/>
              <a:buChar char="§"/>
            </a:pPr>
            <a:r>
              <a:rPr lang="pl-PL" sz="2400" dirty="0" smtClean="0"/>
              <a:t>poprzedzają planowe zbieranie danych i ich analizę, która ma doprowadzić do wykrycia rzeczywistych przyczyn</a:t>
            </a:r>
          </a:p>
          <a:p>
            <a:pPr algn="just"/>
            <a:endParaRPr lang="pl-PL" sz="2400" dirty="0" smtClean="0"/>
          </a:p>
          <a:p>
            <a:pPr algn="just"/>
            <a:endParaRPr lang="pl-PL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28728" y="0"/>
            <a:ext cx="7715272" cy="642942"/>
          </a:xfrm>
        </p:spPr>
        <p:txBody>
          <a:bodyPr>
            <a:noAutofit/>
          </a:bodyPr>
          <a:lstStyle/>
          <a:p>
            <a:pPr algn="l"/>
            <a:r>
              <a:rPr lang="pl-PL" sz="2400" dirty="0" smtClean="0"/>
              <a:t>Podstawowe techniki diagnozowania i analizy problemów</a:t>
            </a:r>
            <a:endParaRPr lang="pl-PL" sz="2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5" name="Łącznik prosty 4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ole tekstowe 21"/>
          <p:cNvSpPr txBox="1"/>
          <p:nvPr/>
        </p:nvSpPr>
        <p:spPr>
          <a:xfrm>
            <a:off x="1142976" y="642918"/>
            <a:ext cx="485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i="1" dirty="0" smtClean="0"/>
              <a:t>Diagram </a:t>
            </a:r>
            <a:r>
              <a:rPr lang="pl-PL" sz="2400" b="1" i="1" dirty="0" err="1" smtClean="0"/>
              <a:t>Ishikawy</a:t>
            </a:r>
            <a:endParaRPr lang="pl-PL" sz="2400" b="1" i="1" dirty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8573" y="1000108"/>
            <a:ext cx="9152605" cy="586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28728" y="0"/>
            <a:ext cx="7715272" cy="642942"/>
          </a:xfrm>
        </p:spPr>
        <p:txBody>
          <a:bodyPr>
            <a:noAutofit/>
          </a:bodyPr>
          <a:lstStyle/>
          <a:p>
            <a:pPr algn="l"/>
            <a:r>
              <a:rPr lang="pl-PL" sz="2400" dirty="0" smtClean="0"/>
              <a:t>Podstawowe techniki diagnozowania i analizy problemów</a:t>
            </a:r>
            <a:endParaRPr lang="pl-PL" sz="2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5" name="Łącznik prosty 4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ole tekstowe 21"/>
          <p:cNvSpPr txBox="1"/>
          <p:nvPr/>
        </p:nvSpPr>
        <p:spPr>
          <a:xfrm>
            <a:off x="1142976" y="642918"/>
            <a:ext cx="485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i="1" dirty="0" smtClean="0"/>
              <a:t>Diagram </a:t>
            </a:r>
            <a:r>
              <a:rPr lang="pl-PL" sz="2400" b="1" i="1" dirty="0" err="1" smtClean="0"/>
              <a:t>Pareto-Lorenza</a:t>
            </a:r>
            <a:endParaRPr lang="pl-PL" sz="2400" b="1" i="1" dirty="0"/>
          </a:p>
        </p:txBody>
      </p:sp>
      <p:sp>
        <p:nvSpPr>
          <p:cNvPr id="7" name="pole tekstowe 6"/>
          <p:cNvSpPr txBox="1"/>
          <p:nvPr/>
        </p:nvSpPr>
        <p:spPr>
          <a:xfrm>
            <a:off x="285720" y="1357298"/>
            <a:ext cx="857256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000" dirty="0" smtClean="0"/>
              <a:t>Opiera się na stwierdzonej empirycznie prawidłowości, że w przyrodzie, technice, działalności człowieka itp. zazwyczaj 20-30% przyczyn (czynników) decyduje o ok. 70-80% skutków.</a:t>
            </a:r>
          </a:p>
          <a:p>
            <a:pPr algn="just"/>
            <a:r>
              <a:rPr lang="pl-PL" sz="2000" dirty="0" smtClean="0"/>
              <a:t> </a:t>
            </a:r>
          </a:p>
          <a:p>
            <a:pPr algn="just"/>
            <a:r>
              <a:rPr lang="pl-PL" sz="2000" dirty="0" smtClean="0"/>
              <a:t>Prawo </a:t>
            </a:r>
            <a:r>
              <a:rPr lang="pl-PL" sz="2000" dirty="0" err="1" smtClean="0"/>
              <a:t>Pareto</a:t>
            </a:r>
            <a:r>
              <a:rPr lang="pl-PL" sz="2000" dirty="0" smtClean="0"/>
              <a:t>:</a:t>
            </a:r>
          </a:p>
          <a:p>
            <a:pPr algn="just"/>
            <a:r>
              <a:rPr lang="pl-PL" sz="2000" b="1" i="1" dirty="0" smtClean="0"/>
              <a:t>W empirycznych problemach zazwyczaj około 20-30% przyczyn decyduje o około 70-80% skutków.</a:t>
            </a:r>
            <a:endParaRPr lang="pl-PL" sz="2000" dirty="0" smtClean="0"/>
          </a:p>
          <a:p>
            <a:pPr algn="just"/>
            <a:r>
              <a:rPr lang="pl-PL" sz="2000" b="1" i="1" dirty="0" smtClean="0"/>
              <a:t> </a:t>
            </a:r>
            <a:endParaRPr lang="pl-PL" sz="2000" dirty="0" smtClean="0"/>
          </a:p>
          <a:p>
            <a:pPr algn="just"/>
            <a:r>
              <a:rPr lang="pl-PL" sz="2000" dirty="0" smtClean="0"/>
              <a:t>Prawo to można stosować do większości praktycznych problemów, z którymi spotykamy się w pracy i życiu codziennym, np.:</a:t>
            </a:r>
          </a:p>
          <a:p>
            <a:pPr lvl="0" algn="just"/>
            <a:r>
              <a:rPr lang="pl-PL" sz="2000" dirty="0" smtClean="0"/>
              <a:t>80% absencji na zajęciach jest spowodowanych nieobecnością 20% studentów;</a:t>
            </a:r>
          </a:p>
          <a:p>
            <a:pPr lvl="0" algn="just"/>
            <a:r>
              <a:rPr lang="pl-PL" sz="2000" dirty="0" smtClean="0"/>
              <a:t>20% pracowników wykonuje 80% pracy w organizacji;</a:t>
            </a:r>
          </a:p>
          <a:p>
            <a:pPr lvl="0" algn="just"/>
            <a:r>
              <a:rPr lang="pl-PL" sz="2000" dirty="0" smtClean="0"/>
              <a:t>80% wad jest spowodowanych istnieniem 20 % przyczyn;</a:t>
            </a:r>
          </a:p>
          <a:p>
            <a:pPr lvl="0" algn="just"/>
            <a:r>
              <a:rPr lang="pl-PL" sz="2000" dirty="0" smtClean="0"/>
              <a:t>20% pracowników działu sprzedaży generuje 80% sprzedaży w firmie;</a:t>
            </a:r>
          </a:p>
          <a:p>
            <a:pPr lvl="0" algn="just"/>
            <a:r>
              <a:rPr lang="pl-PL" sz="2000" dirty="0" smtClean="0"/>
              <a:t>20% klientów przyczynia się do 80% zysków, itp.</a:t>
            </a:r>
          </a:p>
          <a:p>
            <a:pPr algn="just"/>
            <a:endParaRPr lang="pl-PL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28728" y="-24"/>
            <a:ext cx="7229468" cy="642942"/>
          </a:xfrm>
        </p:spPr>
        <p:txBody>
          <a:bodyPr>
            <a:noAutofit/>
          </a:bodyPr>
          <a:lstStyle/>
          <a:p>
            <a:pPr algn="l"/>
            <a:r>
              <a:rPr lang="pl-PL" sz="2400" dirty="0" smtClean="0">
                <a:latin typeface="Tahoma" pitchFamily="34" charset="0"/>
                <a:cs typeface="Tahoma" pitchFamily="34" charset="0"/>
              </a:rPr>
              <a:t>Zasady zaliczania</a:t>
            </a:r>
            <a:endParaRPr lang="pl-PL" sz="24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158" y="928670"/>
            <a:ext cx="8329642" cy="5929330"/>
          </a:xfrm>
        </p:spPr>
        <p:txBody>
          <a:bodyPr>
            <a:normAutofit fontScale="85000" lnSpcReduction="2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pl-PL" sz="2800" dirty="0" smtClean="0">
                <a:latin typeface="Tahoma" pitchFamily="34" charset="0"/>
                <a:cs typeface="Tahoma" pitchFamily="34" charset="0"/>
              </a:rPr>
              <a:t>Wykład nie jest obowiązkowy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l-PL" sz="2800" dirty="0" smtClean="0">
                <a:latin typeface="Tahoma" pitchFamily="34" charset="0"/>
                <a:cs typeface="Tahoma" pitchFamily="34" charset="0"/>
              </a:rPr>
              <a:t>Egzamin będzie w formie pisemnej:</a:t>
            </a:r>
          </a:p>
          <a:p>
            <a:pPr marL="914400" lvl="1" indent="-514350" algn="just">
              <a:buFont typeface="+mj-lt"/>
              <a:buAutoNum type="alphaLcPeriod"/>
            </a:pPr>
            <a:r>
              <a:rPr lang="pl-PL" sz="2400" dirty="0" smtClean="0">
                <a:latin typeface="Tahoma" pitchFamily="34" charset="0"/>
                <a:cs typeface="Tahoma" pitchFamily="34" charset="0"/>
              </a:rPr>
              <a:t>Egzamin zerowy: ostatni wykład</a:t>
            </a:r>
          </a:p>
          <a:p>
            <a:pPr marL="914400" lvl="1" indent="-514350" algn="just">
              <a:buFont typeface="+mj-lt"/>
              <a:buAutoNum type="alphaLcPeriod"/>
            </a:pPr>
            <a:r>
              <a:rPr lang="pl-PL" sz="2400" dirty="0" smtClean="0">
                <a:latin typeface="Tahoma" pitchFamily="34" charset="0"/>
                <a:cs typeface="Tahoma" pitchFamily="34" charset="0"/>
              </a:rPr>
              <a:t>Termin pierwszy: termin ustalony w sesji.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l-PL" sz="2800" dirty="0" smtClean="0">
                <a:latin typeface="Tahoma" pitchFamily="34" charset="0"/>
                <a:cs typeface="Tahoma" pitchFamily="34" charset="0"/>
              </a:rPr>
              <a:t>Egzamin poprawkowy będzie w formie ustnej.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l-PL" sz="2800" dirty="0" smtClean="0">
                <a:latin typeface="Tahoma" pitchFamily="34" charset="0"/>
                <a:cs typeface="Tahoma" pitchFamily="34" charset="0"/>
              </a:rPr>
              <a:t>Konsultacje odbywać się będą w p. 230  w czwartki w godz. 10-12</a:t>
            </a:r>
          </a:p>
          <a:p>
            <a:pPr marL="514350" indent="-514350" algn="just">
              <a:buNone/>
            </a:pPr>
            <a:r>
              <a:rPr lang="pl-PL" sz="28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	</a:t>
            </a:r>
            <a:endParaRPr lang="pl-PL" sz="2200" dirty="0" smtClean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  <a:p>
            <a:pPr marL="514350" indent="-514350" algn="just">
              <a:buNone/>
            </a:pPr>
            <a:endParaRPr lang="pl-PL" sz="2200" dirty="0" smtClean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  <a:p>
            <a:pPr marL="514350" indent="-514350" algn="just">
              <a:buNone/>
            </a:pPr>
            <a:r>
              <a:rPr lang="pl-PL" sz="2600" dirty="0" smtClean="0">
                <a:latin typeface="Tahoma" pitchFamily="34" charset="0"/>
                <a:cs typeface="Tahoma" pitchFamily="34" charset="0"/>
              </a:rPr>
              <a:t>Kontakt:  </a:t>
            </a:r>
            <a:r>
              <a:rPr lang="pl-PL" sz="2200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  <a:hlinkClick r:id="rId2"/>
              </a:rPr>
              <a:t>aterelak@zut.edu.pl</a:t>
            </a:r>
            <a:endParaRPr lang="pl-PL" sz="2200" dirty="0" smtClean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  <a:p>
            <a:pPr marL="514350" indent="-514350" algn="just">
              <a:buNone/>
            </a:pPr>
            <a:r>
              <a:rPr lang="pl-PL" sz="22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		   </a:t>
            </a:r>
            <a:r>
              <a:rPr lang="pl-PL" sz="2200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  <a:hlinkClick r:id="rId3"/>
              </a:rPr>
              <a:t>a.terelak-tymczyna@wp.pl</a:t>
            </a:r>
            <a:endParaRPr lang="pl-PL" sz="2200" dirty="0" smtClean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  <a:p>
            <a:pPr marL="514350" indent="-514350" algn="just">
              <a:buNone/>
            </a:pPr>
            <a:r>
              <a:rPr lang="pl-PL" sz="22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		</a:t>
            </a:r>
          </a:p>
          <a:p>
            <a:pPr algn="ctr">
              <a:buNone/>
            </a:pPr>
            <a:endParaRPr lang="pl-PL" sz="3000" dirty="0" smtClean="0">
              <a:latin typeface="Tahoma" pitchFamily="34" charset="0"/>
              <a:cs typeface="Tahoma" pitchFamily="34" charset="0"/>
            </a:endParaRPr>
          </a:p>
          <a:p>
            <a:pPr algn="ctr">
              <a:buNone/>
            </a:pPr>
            <a:endParaRPr lang="pl-PL" sz="3000" dirty="0">
              <a:latin typeface="Tahoma" pitchFamily="34" charset="0"/>
              <a:cs typeface="Tahoma" pitchFamily="34" charset="0"/>
            </a:endParaRPr>
          </a:p>
          <a:p>
            <a:pPr algn="ctr">
              <a:buNone/>
            </a:pPr>
            <a:endParaRPr lang="pl-PL" sz="3000" dirty="0">
              <a:latin typeface="Tahoma" pitchFamily="34" charset="0"/>
              <a:cs typeface="Tahoma" pitchFamily="34" charset="0"/>
            </a:endParaRPr>
          </a:p>
          <a:p>
            <a:pPr algn="just">
              <a:buNone/>
            </a:pPr>
            <a:r>
              <a:rPr lang="pl-PL" sz="3000" dirty="0" smtClean="0">
                <a:latin typeface="Tahoma" pitchFamily="34" charset="0"/>
                <a:cs typeface="Tahoma" pitchFamily="34" charset="0"/>
              </a:rPr>
              <a:t>	</a:t>
            </a:r>
            <a:endParaRPr lang="pl-PL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5" name="Łącznik prosty 4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28728" y="0"/>
            <a:ext cx="7715272" cy="642942"/>
          </a:xfrm>
        </p:spPr>
        <p:txBody>
          <a:bodyPr>
            <a:noAutofit/>
          </a:bodyPr>
          <a:lstStyle/>
          <a:p>
            <a:pPr algn="l"/>
            <a:r>
              <a:rPr lang="pl-PL" sz="2400" dirty="0" smtClean="0"/>
              <a:t>Podstawowe techniki diagnozowania i analizy problemów</a:t>
            </a:r>
            <a:endParaRPr lang="pl-PL" sz="2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5" name="Łącznik prosty 4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ole tekstowe 21"/>
          <p:cNvSpPr txBox="1"/>
          <p:nvPr/>
        </p:nvSpPr>
        <p:spPr>
          <a:xfrm>
            <a:off x="1142976" y="642918"/>
            <a:ext cx="485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i="1" dirty="0" smtClean="0"/>
              <a:t>Diagram </a:t>
            </a:r>
            <a:r>
              <a:rPr lang="pl-PL" sz="2400" b="1" i="1" dirty="0" err="1" smtClean="0"/>
              <a:t>Pareto-Lorenza</a:t>
            </a:r>
            <a:endParaRPr lang="pl-PL" sz="2400" b="1" i="1" dirty="0"/>
          </a:p>
        </p:txBody>
      </p:sp>
      <p:sp>
        <p:nvSpPr>
          <p:cNvPr id="7" name="pole tekstowe 6"/>
          <p:cNvSpPr txBox="1"/>
          <p:nvPr/>
        </p:nvSpPr>
        <p:spPr>
          <a:xfrm>
            <a:off x="285720" y="1857364"/>
            <a:ext cx="85725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400" b="1" i="1" dirty="0" smtClean="0"/>
              <a:t>Diagram </a:t>
            </a:r>
            <a:r>
              <a:rPr lang="pl-PL" sz="2400" b="1" i="1" dirty="0" err="1" smtClean="0"/>
              <a:t>Pareto-Lorenza</a:t>
            </a:r>
            <a:r>
              <a:rPr lang="pl-PL" sz="2400" b="1" i="1" dirty="0" smtClean="0"/>
              <a:t> jest narzędziem umożliwiającym hierarchizację czynników wpływających na badane zjawisko. Jest on graficznym obrazem, pokazującym zarówno względny, jak i bezwzględny rozkład rodzajów błędów, problemów lub ich przyczyn.</a:t>
            </a:r>
          </a:p>
          <a:p>
            <a:pPr algn="just"/>
            <a:endParaRPr lang="pl-PL" sz="2400" dirty="0" smtClean="0"/>
          </a:p>
          <a:p>
            <a:pPr algn="just"/>
            <a:r>
              <a:rPr lang="pl-PL" sz="2400" dirty="0" smtClean="0"/>
              <a:t>Zidentyfikowanie tych przyczyn w przypadku SZJ pozwala na wyznaczenie kierunków działań, które szczególnie efektywnie mogą przyczynić się do doskonalenia procesów i podnoszenia poziomu jakości wyrobów. </a:t>
            </a:r>
          </a:p>
          <a:p>
            <a:pPr algn="just"/>
            <a:endParaRPr lang="pl-PL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28728" y="0"/>
            <a:ext cx="7715272" cy="642942"/>
          </a:xfrm>
        </p:spPr>
        <p:txBody>
          <a:bodyPr>
            <a:noAutofit/>
          </a:bodyPr>
          <a:lstStyle/>
          <a:p>
            <a:pPr algn="l"/>
            <a:r>
              <a:rPr lang="pl-PL" sz="2400" dirty="0" smtClean="0"/>
              <a:t>Podstawowe techniki diagnozowania i analizy problemów</a:t>
            </a:r>
            <a:endParaRPr lang="pl-PL" sz="2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5" name="Łącznik prosty 4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ole tekstowe 21"/>
          <p:cNvSpPr txBox="1"/>
          <p:nvPr/>
        </p:nvSpPr>
        <p:spPr>
          <a:xfrm>
            <a:off x="1142976" y="500042"/>
            <a:ext cx="485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i="1" dirty="0" smtClean="0"/>
              <a:t>Diagram </a:t>
            </a:r>
            <a:r>
              <a:rPr lang="pl-PL" sz="2400" b="1" i="1" dirty="0" err="1" smtClean="0"/>
              <a:t>Pareto-Lorenza</a:t>
            </a:r>
            <a:endParaRPr lang="pl-PL" sz="2400" b="1" i="1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1428728" y="928670"/>
          <a:ext cx="6715171" cy="3248130"/>
        </p:xfrm>
        <a:graphic>
          <a:graphicData uri="http://schemas.openxmlformats.org/drawingml/2006/table">
            <a:tbl>
              <a:tblPr/>
              <a:tblGrid>
                <a:gridCol w="283577"/>
                <a:gridCol w="2694325"/>
                <a:gridCol w="1047003"/>
                <a:gridCol w="775609"/>
                <a:gridCol w="1143109"/>
                <a:gridCol w="771548"/>
              </a:tblGrid>
              <a:tr h="4200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100">
                          <a:latin typeface="Times New Roman"/>
                          <a:ea typeface="Times New Roman"/>
                        </a:rPr>
                        <a:t>Lp.</a:t>
                      </a:r>
                      <a:endParaRPr lang="pl-PL" sz="1200">
                        <a:latin typeface="Times New Roman"/>
                        <a:ea typeface="Times New Roman"/>
                      </a:endParaRPr>
                    </a:p>
                  </a:txBody>
                  <a:tcPr marL="43007" marR="430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100">
                          <a:latin typeface="Times New Roman"/>
                          <a:ea typeface="Times New Roman"/>
                        </a:rPr>
                        <a:t>Przyczyny</a:t>
                      </a:r>
                      <a:endParaRPr lang="pl-PL" sz="1200">
                        <a:latin typeface="Times New Roman"/>
                        <a:ea typeface="Times New Roman"/>
                      </a:endParaRPr>
                    </a:p>
                  </a:txBody>
                  <a:tcPr marL="43007" marR="430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100">
                          <a:latin typeface="Times New Roman"/>
                          <a:ea typeface="Times New Roman"/>
                        </a:rPr>
                        <a:t>Wielkość spadku sprzedaży w sztukach</a:t>
                      </a:r>
                      <a:endParaRPr lang="pl-PL" sz="1200">
                        <a:latin typeface="Times New Roman"/>
                        <a:ea typeface="Times New Roman"/>
                      </a:endParaRPr>
                    </a:p>
                  </a:txBody>
                  <a:tcPr marL="43007" marR="430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100">
                          <a:latin typeface="Times New Roman"/>
                          <a:ea typeface="Times New Roman"/>
                        </a:rPr>
                        <a:t>Skumulowany spadek sprzedaży</a:t>
                      </a:r>
                      <a:endParaRPr lang="pl-PL" sz="1200">
                        <a:latin typeface="Times New Roman"/>
                        <a:ea typeface="Times New Roman"/>
                      </a:endParaRPr>
                    </a:p>
                  </a:txBody>
                  <a:tcPr marL="43007" marR="430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100">
                          <a:latin typeface="Times New Roman"/>
                          <a:ea typeface="Times New Roman"/>
                        </a:rPr>
                        <a:t>Skumulowany  procentowy spadek sprzedaży</a:t>
                      </a:r>
                      <a:endParaRPr lang="pl-PL" sz="1200">
                        <a:latin typeface="Times New Roman"/>
                        <a:ea typeface="Times New Roman"/>
                      </a:endParaRPr>
                    </a:p>
                  </a:txBody>
                  <a:tcPr marL="43007" marR="430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100">
                          <a:latin typeface="Times New Roman"/>
                          <a:ea typeface="Times New Roman"/>
                        </a:rPr>
                        <a:t>Określenie części</a:t>
                      </a:r>
                      <a:endParaRPr lang="pl-PL" sz="1200">
                        <a:latin typeface="Times New Roman"/>
                        <a:ea typeface="Times New Roman"/>
                      </a:endParaRPr>
                    </a:p>
                  </a:txBody>
                  <a:tcPr marL="43007" marR="430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09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1100">
                          <a:latin typeface="Times New Roman"/>
                          <a:ea typeface="Times New Roman"/>
                        </a:rPr>
                        <a:t>1</a:t>
                      </a:r>
                      <a:endParaRPr lang="pl-PL" sz="1200">
                        <a:latin typeface="Times New Roman"/>
                        <a:ea typeface="Times New Roman"/>
                      </a:endParaRPr>
                    </a:p>
                  </a:txBody>
                  <a:tcPr marL="43007" marR="430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100">
                          <a:latin typeface="Times New Roman"/>
                          <a:ea typeface="Times New Roman"/>
                        </a:rPr>
                        <a:t>Zbyt wysoka cena sprzedaży</a:t>
                      </a:r>
                      <a:endParaRPr lang="pl-PL" sz="1200">
                        <a:latin typeface="Times New Roman"/>
                        <a:ea typeface="Times New Roman"/>
                      </a:endParaRPr>
                    </a:p>
                  </a:txBody>
                  <a:tcPr marL="43007" marR="430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1100">
                          <a:latin typeface="Times New Roman"/>
                          <a:ea typeface="Times New Roman"/>
                        </a:rPr>
                        <a:t>100</a:t>
                      </a:r>
                      <a:endParaRPr lang="pl-PL" sz="1200">
                        <a:latin typeface="Times New Roman"/>
                        <a:ea typeface="Times New Roman"/>
                      </a:endParaRPr>
                    </a:p>
                  </a:txBody>
                  <a:tcPr marL="43007" marR="430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1100">
                          <a:latin typeface="Times New Roman"/>
                          <a:ea typeface="Times New Roman"/>
                        </a:rPr>
                        <a:t>100</a:t>
                      </a:r>
                      <a:endParaRPr lang="pl-PL" sz="1200">
                        <a:latin typeface="Times New Roman"/>
                        <a:ea typeface="Times New Roman"/>
                      </a:endParaRPr>
                    </a:p>
                  </a:txBody>
                  <a:tcPr marL="43007" marR="430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1100">
                          <a:latin typeface="Times New Roman"/>
                          <a:ea typeface="Times New Roman"/>
                        </a:rPr>
                        <a:t>33,33%</a:t>
                      </a:r>
                      <a:endParaRPr lang="pl-PL" sz="1200">
                        <a:latin typeface="Times New Roman"/>
                        <a:ea typeface="Times New Roman"/>
                      </a:endParaRPr>
                    </a:p>
                  </a:txBody>
                  <a:tcPr marL="43007" marR="430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100">
                          <a:latin typeface="Times New Roman"/>
                          <a:ea typeface="Times New Roman"/>
                        </a:rPr>
                        <a:t>A</a:t>
                      </a:r>
                      <a:endParaRPr lang="pl-PL" sz="1200">
                        <a:latin typeface="Times New Roman"/>
                        <a:ea typeface="Times New Roman"/>
                      </a:endParaRPr>
                    </a:p>
                  </a:txBody>
                  <a:tcPr marL="43007" marR="430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09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1100">
                          <a:latin typeface="Times New Roman"/>
                          <a:ea typeface="Times New Roman"/>
                        </a:rPr>
                        <a:t>2</a:t>
                      </a:r>
                      <a:endParaRPr lang="pl-PL" sz="1200">
                        <a:latin typeface="Times New Roman"/>
                        <a:ea typeface="Times New Roman"/>
                      </a:endParaRPr>
                    </a:p>
                  </a:txBody>
                  <a:tcPr marL="43007" marR="430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100">
                          <a:latin typeface="Times New Roman"/>
                          <a:ea typeface="Times New Roman"/>
                        </a:rPr>
                        <a:t>Trudne warunki płatności</a:t>
                      </a:r>
                      <a:endParaRPr lang="pl-PL" sz="1200">
                        <a:latin typeface="Times New Roman"/>
                        <a:ea typeface="Times New Roman"/>
                      </a:endParaRPr>
                    </a:p>
                  </a:txBody>
                  <a:tcPr marL="43007" marR="430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1100">
                          <a:latin typeface="Times New Roman"/>
                          <a:ea typeface="Times New Roman"/>
                        </a:rPr>
                        <a:t>50</a:t>
                      </a:r>
                      <a:endParaRPr lang="pl-PL" sz="1200">
                        <a:latin typeface="Times New Roman"/>
                        <a:ea typeface="Times New Roman"/>
                      </a:endParaRPr>
                    </a:p>
                  </a:txBody>
                  <a:tcPr marL="43007" marR="430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1100">
                          <a:latin typeface="Times New Roman"/>
                          <a:ea typeface="Times New Roman"/>
                        </a:rPr>
                        <a:t>150</a:t>
                      </a:r>
                      <a:endParaRPr lang="pl-PL" sz="1200">
                        <a:latin typeface="Times New Roman"/>
                        <a:ea typeface="Times New Roman"/>
                      </a:endParaRPr>
                    </a:p>
                  </a:txBody>
                  <a:tcPr marL="43007" marR="430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1100">
                          <a:latin typeface="Times New Roman"/>
                          <a:ea typeface="Times New Roman"/>
                        </a:rPr>
                        <a:t>50,00%</a:t>
                      </a:r>
                      <a:endParaRPr lang="pl-PL" sz="1200">
                        <a:latin typeface="Times New Roman"/>
                        <a:ea typeface="Times New Roman"/>
                      </a:endParaRPr>
                    </a:p>
                  </a:txBody>
                  <a:tcPr marL="43007" marR="430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100">
                          <a:latin typeface="Times New Roman"/>
                          <a:ea typeface="Times New Roman"/>
                        </a:rPr>
                        <a:t>A</a:t>
                      </a:r>
                      <a:endParaRPr lang="pl-PL" sz="1200">
                        <a:latin typeface="Times New Roman"/>
                        <a:ea typeface="Times New Roman"/>
                      </a:endParaRPr>
                    </a:p>
                  </a:txBody>
                  <a:tcPr marL="43007" marR="430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63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1100">
                          <a:latin typeface="Times New Roman"/>
                          <a:ea typeface="Times New Roman"/>
                        </a:rPr>
                        <a:t>3</a:t>
                      </a:r>
                      <a:endParaRPr lang="pl-PL" sz="1200">
                        <a:latin typeface="Times New Roman"/>
                        <a:ea typeface="Times New Roman"/>
                      </a:endParaRPr>
                    </a:p>
                  </a:txBody>
                  <a:tcPr marL="43007" marR="430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100">
                          <a:latin typeface="Times New Roman"/>
                          <a:ea typeface="Times New Roman"/>
                        </a:rPr>
                        <a:t>Brak systemu informowania sprzedawców</a:t>
                      </a:r>
                      <a:endParaRPr lang="pl-PL" sz="1200">
                        <a:latin typeface="Times New Roman"/>
                        <a:ea typeface="Times New Roman"/>
                      </a:endParaRPr>
                    </a:p>
                  </a:txBody>
                  <a:tcPr marL="43007" marR="430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1100">
                          <a:latin typeface="Times New Roman"/>
                          <a:ea typeface="Times New Roman"/>
                        </a:rPr>
                        <a:t>40</a:t>
                      </a:r>
                      <a:endParaRPr lang="pl-PL" sz="1200">
                        <a:latin typeface="Times New Roman"/>
                        <a:ea typeface="Times New Roman"/>
                      </a:endParaRPr>
                    </a:p>
                  </a:txBody>
                  <a:tcPr marL="43007" marR="430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1100">
                          <a:latin typeface="Times New Roman"/>
                          <a:ea typeface="Times New Roman"/>
                        </a:rPr>
                        <a:t>190</a:t>
                      </a:r>
                      <a:endParaRPr lang="pl-PL" sz="1200">
                        <a:latin typeface="Times New Roman"/>
                        <a:ea typeface="Times New Roman"/>
                      </a:endParaRPr>
                    </a:p>
                  </a:txBody>
                  <a:tcPr marL="43007" marR="430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1100">
                          <a:latin typeface="Times New Roman"/>
                          <a:ea typeface="Times New Roman"/>
                        </a:rPr>
                        <a:t>63,33%</a:t>
                      </a:r>
                      <a:endParaRPr lang="pl-PL" sz="1200">
                        <a:latin typeface="Times New Roman"/>
                        <a:ea typeface="Times New Roman"/>
                      </a:endParaRPr>
                    </a:p>
                  </a:txBody>
                  <a:tcPr marL="43007" marR="430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100">
                          <a:latin typeface="Times New Roman"/>
                          <a:ea typeface="Times New Roman"/>
                        </a:rPr>
                        <a:t>A</a:t>
                      </a:r>
                      <a:endParaRPr lang="pl-PL" sz="1200">
                        <a:latin typeface="Times New Roman"/>
                        <a:ea typeface="Times New Roman"/>
                      </a:endParaRPr>
                    </a:p>
                  </a:txBody>
                  <a:tcPr marL="43007" marR="430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63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1100">
                          <a:latin typeface="Times New Roman"/>
                          <a:ea typeface="Times New Roman"/>
                        </a:rPr>
                        <a:t>4</a:t>
                      </a:r>
                      <a:endParaRPr lang="pl-PL" sz="1200">
                        <a:latin typeface="Times New Roman"/>
                        <a:ea typeface="Times New Roman"/>
                      </a:endParaRPr>
                    </a:p>
                  </a:txBody>
                  <a:tcPr marL="43007" marR="430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100">
                          <a:latin typeface="Times New Roman"/>
                          <a:ea typeface="Times New Roman"/>
                        </a:rPr>
                        <a:t>Niski poziom doświadczenia pracowników</a:t>
                      </a:r>
                      <a:endParaRPr lang="pl-PL" sz="1200">
                        <a:latin typeface="Times New Roman"/>
                        <a:ea typeface="Times New Roman"/>
                      </a:endParaRPr>
                    </a:p>
                  </a:txBody>
                  <a:tcPr marL="43007" marR="430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1100">
                          <a:latin typeface="Times New Roman"/>
                          <a:ea typeface="Times New Roman"/>
                        </a:rPr>
                        <a:t>25</a:t>
                      </a:r>
                      <a:endParaRPr lang="pl-PL" sz="1200">
                        <a:latin typeface="Times New Roman"/>
                        <a:ea typeface="Times New Roman"/>
                      </a:endParaRPr>
                    </a:p>
                  </a:txBody>
                  <a:tcPr marL="43007" marR="430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1100">
                          <a:latin typeface="Times New Roman"/>
                          <a:ea typeface="Times New Roman"/>
                        </a:rPr>
                        <a:t>215</a:t>
                      </a:r>
                      <a:endParaRPr lang="pl-PL" sz="1200">
                        <a:latin typeface="Times New Roman"/>
                        <a:ea typeface="Times New Roman"/>
                      </a:endParaRPr>
                    </a:p>
                  </a:txBody>
                  <a:tcPr marL="43007" marR="430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1100">
                          <a:latin typeface="Times New Roman"/>
                          <a:ea typeface="Times New Roman"/>
                        </a:rPr>
                        <a:t>71,67%</a:t>
                      </a:r>
                      <a:endParaRPr lang="pl-PL" sz="1200">
                        <a:latin typeface="Times New Roman"/>
                        <a:ea typeface="Times New Roman"/>
                      </a:endParaRPr>
                    </a:p>
                  </a:txBody>
                  <a:tcPr marL="43007" marR="430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100">
                          <a:latin typeface="Times New Roman"/>
                          <a:ea typeface="Times New Roman"/>
                        </a:rPr>
                        <a:t>A</a:t>
                      </a:r>
                      <a:endParaRPr lang="pl-PL" sz="1200">
                        <a:latin typeface="Times New Roman"/>
                        <a:ea typeface="Times New Roman"/>
                      </a:endParaRPr>
                    </a:p>
                  </a:txBody>
                  <a:tcPr marL="43007" marR="430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09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1100">
                          <a:latin typeface="Times New Roman"/>
                          <a:ea typeface="Times New Roman"/>
                        </a:rPr>
                        <a:t>5</a:t>
                      </a:r>
                      <a:endParaRPr lang="pl-PL" sz="1200">
                        <a:latin typeface="Times New Roman"/>
                        <a:ea typeface="Times New Roman"/>
                      </a:endParaRPr>
                    </a:p>
                  </a:txBody>
                  <a:tcPr marL="43007" marR="430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100">
                          <a:latin typeface="Times New Roman"/>
                          <a:ea typeface="Times New Roman"/>
                        </a:rPr>
                        <a:t>Mało atrakcyjne produkty</a:t>
                      </a:r>
                      <a:endParaRPr lang="pl-PL" sz="1200">
                        <a:latin typeface="Times New Roman"/>
                        <a:ea typeface="Times New Roman"/>
                      </a:endParaRPr>
                    </a:p>
                  </a:txBody>
                  <a:tcPr marL="43007" marR="430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1100">
                          <a:latin typeface="Times New Roman"/>
                          <a:ea typeface="Times New Roman"/>
                        </a:rPr>
                        <a:t>20</a:t>
                      </a:r>
                      <a:endParaRPr lang="pl-PL" sz="1200">
                        <a:latin typeface="Times New Roman"/>
                        <a:ea typeface="Times New Roman"/>
                      </a:endParaRPr>
                    </a:p>
                  </a:txBody>
                  <a:tcPr marL="43007" marR="430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1100">
                          <a:latin typeface="Times New Roman"/>
                          <a:ea typeface="Times New Roman"/>
                        </a:rPr>
                        <a:t>235</a:t>
                      </a:r>
                      <a:endParaRPr lang="pl-PL" sz="1200">
                        <a:latin typeface="Times New Roman"/>
                        <a:ea typeface="Times New Roman"/>
                      </a:endParaRPr>
                    </a:p>
                  </a:txBody>
                  <a:tcPr marL="43007" marR="430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1100">
                          <a:latin typeface="Times New Roman"/>
                          <a:ea typeface="Times New Roman"/>
                        </a:rPr>
                        <a:t>78,33%</a:t>
                      </a:r>
                      <a:endParaRPr lang="pl-PL" sz="1200">
                        <a:latin typeface="Times New Roman"/>
                        <a:ea typeface="Times New Roman"/>
                      </a:endParaRPr>
                    </a:p>
                  </a:txBody>
                  <a:tcPr marL="43007" marR="430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100">
                          <a:latin typeface="Times New Roman"/>
                          <a:ea typeface="Times New Roman"/>
                        </a:rPr>
                        <a:t>A</a:t>
                      </a:r>
                      <a:endParaRPr lang="pl-PL" sz="1200">
                        <a:latin typeface="Times New Roman"/>
                        <a:ea typeface="Times New Roman"/>
                      </a:endParaRPr>
                    </a:p>
                  </a:txBody>
                  <a:tcPr marL="43007" marR="430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09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1100">
                          <a:latin typeface="Times New Roman"/>
                          <a:ea typeface="Times New Roman"/>
                        </a:rPr>
                        <a:t>6</a:t>
                      </a:r>
                      <a:endParaRPr lang="pl-PL" sz="1200">
                        <a:latin typeface="Times New Roman"/>
                        <a:ea typeface="Times New Roman"/>
                      </a:endParaRPr>
                    </a:p>
                  </a:txBody>
                  <a:tcPr marL="43007" marR="430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100">
                          <a:latin typeface="Times New Roman"/>
                          <a:ea typeface="Times New Roman"/>
                        </a:rPr>
                        <a:t>Niska motywacja pracowników</a:t>
                      </a:r>
                      <a:endParaRPr lang="pl-PL" sz="1200">
                        <a:latin typeface="Times New Roman"/>
                        <a:ea typeface="Times New Roman"/>
                      </a:endParaRPr>
                    </a:p>
                  </a:txBody>
                  <a:tcPr marL="43007" marR="430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1100">
                          <a:latin typeface="Times New Roman"/>
                          <a:ea typeface="Times New Roman"/>
                        </a:rPr>
                        <a:t>20</a:t>
                      </a:r>
                      <a:endParaRPr lang="pl-PL" sz="1200">
                        <a:latin typeface="Times New Roman"/>
                        <a:ea typeface="Times New Roman"/>
                      </a:endParaRPr>
                    </a:p>
                  </a:txBody>
                  <a:tcPr marL="43007" marR="430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1100">
                          <a:latin typeface="Times New Roman"/>
                          <a:ea typeface="Times New Roman"/>
                        </a:rPr>
                        <a:t>255</a:t>
                      </a:r>
                      <a:endParaRPr lang="pl-PL" sz="1200">
                        <a:latin typeface="Times New Roman"/>
                        <a:ea typeface="Times New Roman"/>
                      </a:endParaRPr>
                    </a:p>
                  </a:txBody>
                  <a:tcPr marL="43007" marR="430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1100">
                          <a:latin typeface="Times New Roman"/>
                          <a:ea typeface="Times New Roman"/>
                        </a:rPr>
                        <a:t>85,00%</a:t>
                      </a:r>
                      <a:endParaRPr lang="pl-PL" sz="1200">
                        <a:latin typeface="Times New Roman"/>
                        <a:ea typeface="Times New Roman"/>
                      </a:endParaRPr>
                    </a:p>
                  </a:txBody>
                  <a:tcPr marL="43007" marR="430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100">
                          <a:latin typeface="Times New Roman"/>
                          <a:ea typeface="Times New Roman"/>
                        </a:rPr>
                        <a:t>B</a:t>
                      </a:r>
                      <a:endParaRPr lang="pl-PL" sz="1200">
                        <a:latin typeface="Times New Roman"/>
                        <a:ea typeface="Times New Roman"/>
                      </a:endParaRPr>
                    </a:p>
                  </a:txBody>
                  <a:tcPr marL="43007" marR="430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09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1100">
                          <a:latin typeface="Times New Roman"/>
                          <a:ea typeface="Times New Roman"/>
                        </a:rPr>
                        <a:t>7</a:t>
                      </a:r>
                      <a:endParaRPr lang="pl-PL" sz="1200">
                        <a:latin typeface="Times New Roman"/>
                        <a:ea typeface="Times New Roman"/>
                      </a:endParaRPr>
                    </a:p>
                  </a:txBody>
                  <a:tcPr marL="43007" marR="430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100">
                          <a:latin typeface="Times New Roman"/>
                          <a:ea typeface="Times New Roman"/>
                        </a:rPr>
                        <a:t>Zły stosunek do klientów</a:t>
                      </a:r>
                      <a:endParaRPr lang="pl-PL" sz="1200">
                        <a:latin typeface="Times New Roman"/>
                        <a:ea typeface="Times New Roman"/>
                      </a:endParaRPr>
                    </a:p>
                  </a:txBody>
                  <a:tcPr marL="43007" marR="430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1100">
                          <a:latin typeface="Times New Roman"/>
                          <a:ea typeface="Times New Roman"/>
                        </a:rPr>
                        <a:t>15</a:t>
                      </a:r>
                      <a:endParaRPr lang="pl-PL" sz="1200">
                        <a:latin typeface="Times New Roman"/>
                        <a:ea typeface="Times New Roman"/>
                      </a:endParaRPr>
                    </a:p>
                  </a:txBody>
                  <a:tcPr marL="43007" marR="430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1100">
                          <a:latin typeface="Times New Roman"/>
                          <a:ea typeface="Times New Roman"/>
                        </a:rPr>
                        <a:t>270</a:t>
                      </a:r>
                      <a:endParaRPr lang="pl-PL" sz="1200">
                        <a:latin typeface="Times New Roman"/>
                        <a:ea typeface="Times New Roman"/>
                      </a:endParaRPr>
                    </a:p>
                  </a:txBody>
                  <a:tcPr marL="43007" marR="430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1100">
                          <a:latin typeface="Times New Roman"/>
                          <a:ea typeface="Times New Roman"/>
                        </a:rPr>
                        <a:t>90,00%</a:t>
                      </a:r>
                      <a:endParaRPr lang="pl-PL" sz="1200">
                        <a:latin typeface="Times New Roman"/>
                        <a:ea typeface="Times New Roman"/>
                      </a:endParaRPr>
                    </a:p>
                  </a:txBody>
                  <a:tcPr marL="43007" marR="430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100">
                          <a:latin typeface="Times New Roman"/>
                          <a:ea typeface="Times New Roman"/>
                        </a:rPr>
                        <a:t>B</a:t>
                      </a:r>
                      <a:endParaRPr lang="pl-PL" sz="1200">
                        <a:latin typeface="Times New Roman"/>
                        <a:ea typeface="Times New Roman"/>
                      </a:endParaRPr>
                    </a:p>
                  </a:txBody>
                  <a:tcPr marL="43007" marR="430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09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1100">
                          <a:latin typeface="Times New Roman"/>
                          <a:ea typeface="Times New Roman"/>
                        </a:rPr>
                        <a:t>8</a:t>
                      </a:r>
                      <a:endParaRPr lang="pl-PL" sz="1200">
                        <a:latin typeface="Times New Roman"/>
                        <a:ea typeface="Times New Roman"/>
                      </a:endParaRPr>
                    </a:p>
                  </a:txBody>
                  <a:tcPr marL="43007" marR="430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100">
                          <a:latin typeface="Times New Roman"/>
                          <a:ea typeface="Times New Roman"/>
                        </a:rPr>
                        <a:t>Wadliwe produkty</a:t>
                      </a:r>
                      <a:endParaRPr lang="pl-PL" sz="1200">
                        <a:latin typeface="Times New Roman"/>
                        <a:ea typeface="Times New Roman"/>
                      </a:endParaRPr>
                    </a:p>
                  </a:txBody>
                  <a:tcPr marL="43007" marR="430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1100">
                          <a:latin typeface="Times New Roman"/>
                          <a:ea typeface="Times New Roman"/>
                        </a:rPr>
                        <a:t>5</a:t>
                      </a:r>
                      <a:endParaRPr lang="pl-PL" sz="1200">
                        <a:latin typeface="Times New Roman"/>
                        <a:ea typeface="Times New Roman"/>
                      </a:endParaRPr>
                    </a:p>
                  </a:txBody>
                  <a:tcPr marL="43007" marR="430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1100">
                          <a:latin typeface="Times New Roman"/>
                          <a:ea typeface="Times New Roman"/>
                        </a:rPr>
                        <a:t>275</a:t>
                      </a:r>
                      <a:endParaRPr lang="pl-PL" sz="1200">
                        <a:latin typeface="Times New Roman"/>
                        <a:ea typeface="Times New Roman"/>
                      </a:endParaRPr>
                    </a:p>
                  </a:txBody>
                  <a:tcPr marL="43007" marR="430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1100">
                          <a:latin typeface="Times New Roman"/>
                          <a:ea typeface="Times New Roman"/>
                        </a:rPr>
                        <a:t>91,67%</a:t>
                      </a:r>
                      <a:endParaRPr lang="pl-PL" sz="1200">
                        <a:latin typeface="Times New Roman"/>
                        <a:ea typeface="Times New Roman"/>
                      </a:endParaRPr>
                    </a:p>
                  </a:txBody>
                  <a:tcPr marL="43007" marR="430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100">
                          <a:latin typeface="Times New Roman"/>
                          <a:ea typeface="Times New Roman"/>
                        </a:rPr>
                        <a:t>B</a:t>
                      </a:r>
                      <a:endParaRPr lang="pl-PL" sz="1200">
                        <a:latin typeface="Times New Roman"/>
                        <a:ea typeface="Times New Roman"/>
                      </a:endParaRPr>
                    </a:p>
                  </a:txBody>
                  <a:tcPr marL="43007" marR="430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09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1100">
                          <a:latin typeface="Times New Roman"/>
                          <a:ea typeface="Times New Roman"/>
                        </a:rPr>
                        <a:t>9</a:t>
                      </a:r>
                      <a:endParaRPr lang="pl-PL" sz="1200">
                        <a:latin typeface="Times New Roman"/>
                        <a:ea typeface="Times New Roman"/>
                      </a:endParaRPr>
                    </a:p>
                  </a:txBody>
                  <a:tcPr marL="43007" marR="430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100">
                          <a:latin typeface="Times New Roman"/>
                          <a:ea typeface="Times New Roman"/>
                        </a:rPr>
                        <a:t>"Ostra" konkurencja na rynku</a:t>
                      </a:r>
                      <a:endParaRPr lang="pl-PL" sz="1200">
                        <a:latin typeface="Times New Roman"/>
                        <a:ea typeface="Times New Roman"/>
                      </a:endParaRPr>
                    </a:p>
                  </a:txBody>
                  <a:tcPr marL="43007" marR="430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1100">
                          <a:latin typeface="Times New Roman"/>
                          <a:ea typeface="Times New Roman"/>
                        </a:rPr>
                        <a:t>5</a:t>
                      </a:r>
                      <a:endParaRPr lang="pl-PL" sz="1200">
                        <a:latin typeface="Times New Roman"/>
                        <a:ea typeface="Times New Roman"/>
                      </a:endParaRPr>
                    </a:p>
                  </a:txBody>
                  <a:tcPr marL="43007" marR="430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1100">
                          <a:latin typeface="Times New Roman"/>
                          <a:ea typeface="Times New Roman"/>
                        </a:rPr>
                        <a:t>280</a:t>
                      </a:r>
                      <a:endParaRPr lang="pl-PL" sz="1200">
                        <a:latin typeface="Times New Roman"/>
                        <a:ea typeface="Times New Roman"/>
                      </a:endParaRPr>
                    </a:p>
                  </a:txBody>
                  <a:tcPr marL="43007" marR="430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1100">
                          <a:latin typeface="Times New Roman"/>
                          <a:ea typeface="Times New Roman"/>
                        </a:rPr>
                        <a:t>93,33%</a:t>
                      </a:r>
                      <a:endParaRPr lang="pl-PL" sz="1200">
                        <a:latin typeface="Times New Roman"/>
                        <a:ea typeface="Times New Roman"/>
                      </a:endParaRPr>
                    </a:p>
                  </a:txBody>
                  <a:tcPr marL="43007" marR="430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100">
                          <a:latin typeface="Times New Roman"/>
                          <a:ea typeface="Times New Roman"/>
                        </a:rPr>
                        <a:t>B</a:t>
                      </a:r>
                      <a:endParaRPr lang="pl-PL" sz="1200">
                        <a:latin typeface="Times New Roman"/>
                        <a:ea typeface="Times New Roman"/>
                      </a:endParaRPr>
                    </a:p>
                  </a:txBody>
                  <a:tcPr marL="43007" marR="430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09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1100">
                          <a:latin typeface="Times New Roman"/>
                          <a:ea typeface="Times New Roman"/>
                        </a:rPr>
                        <a:t>10</a:t>
                      </a:r>
                      <a:endParaRPr lang="pl-PL" sz="1200">
                        <a:latin typeface="Times New Roman"/>
                        <a:ea typeface="Times New Roman"/>
                      </a:endParaRPr>
                    </a:p>
                  </a:txBody>
                  <a:tcPr marL="43007" marR="430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100">
                          <a:latin typeface="Times New Roman"/>
                          <a:ea typeface="Times New Roman"/>
                        </a:rPr>
                        <a:t>Zbyt wolne procesy produkcyjne</a:t>
                      </a:r>
                      <a:endParaRPr lang="pl-PL" sz="1200">
                        <a:latin typeface="Times New Roman"/>
                        <a:ea typeface="Times New Roman"/>
                      </a:endParaRPr>
                    </a:p>
                  </a:txBody>
                  <a:tcPr marL="43007" marR="430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1100">
                          <a:latin typeface="Times New Roman"/>
                          <a:ea typeface="Times New Roman"/>
                        </a:rPr>
                        <a:t>5</a:t>
                      </a:r>
                      <a:endParaRPr lang="pl-PL" sz="1200">
                        <a:latin typeface="Times New Roman"/>
                        <a:ea typeface="Times New Roman"/>
                      </a:endParaRPr>
                    </a:p>
                  </a:txBody>
                  <a:tcPr marL="43007" marR="430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1100">
                          <a:latin typeface="Times New Roman"/>
                          <a:ea typeface="Times New Roman"/>
                        </a:rPr>
                        <a:t>285</a:t>
                      </a:r>
                      <a:endParaRPr lang="pl-PL" sz="1200">
                        <a:latin typeface="Times New Roman"/>
                        <a:ea typeface="Times New Roman"/>
                      </a:endParaRPr>
                    </a:p>
                  </a:txBody>
                  <a:tcPr marL="43007" marR="430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1100">
                          <a:latin typeface="Times New Roman"/>
                          <a:ea typeface="Times New Roman"/>
                        </a:rPr>
                        <a:t>95,00%</a:t>
                      </a:r>
                      <a:endParaRPr lang="pl-PL" sz="1200">
                        <a:latin typeface="Times New Roman"/>
                        <a:ea typeface="Times New Roman"/>
                      </a:endParaRPr>
                    </a:p>
                  </a:txBody>
                  <a:tcPr marL="43007" marR="430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100">
                          <a:latin typeface="Times New Roman"/>
                          <a:ea typeface="Times New Roman"/>
                        </a:rPr>
                        <a:t>B</a:t>
                      </a:r>
                      <a:endParaRPr lang="pl-PL" sz="1200">
                        <a:latin typeface="Times New Roman"/>
                        <a:ea typeface="Times New Roman"/>
                      </a:endParaRPr>
                    </a:p>
                  </a:txBody>
                  <a:tcPr marL="43007" marR="430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09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1100">
                          <a:latin typeface="Times New Roman"/>
                          <a:ea typeface="Times New Roman"/>
                        </a:rPr>
                        <a:t>11</a:t>
                      </a:r>
                      <a:endParaRPr lang="pl-PL" sz="1200">
                        <a:latin typeface="Times New Roman"/>
                        <a:ea typeface="Times New Roman"/>
                      </a:endParaRPr>
                    </a:p>
                  </a:txBody>
                  <a:tcPr marL="43007" marR="430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100">
                          <a:latin typeface="Times New Roman"/>
                          <a:ea typeface="Times New Roman"/>
                        </a:rPr>
                        <a:t>Zbyt niskie zapasy produktów</a:t>
                      </a:r>
                      <a:endParaRPr lang="pl-PL" sz="1200">
                        <a:latin typeface="Times New Roman"/>
                        <a:ea typeface="Times New Roman"/>
                      </a:endParaRPr>
                    </a:p>
                  </a:txBody>
                  <a:tcPr marL="43007" marR="430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1100">
                          <a:latin typeface="Times New Roman"/>
                          <a:ea typeface="Times New Roman"/>
                        </a:rPr>
                        <a:t>5</a:t>
                      </a:r>
                      <a:endParaRPr lang="pl-PL" sz="1200">
                        <a:latin typeface="Times New Roman"/>
                        <a:ea typeface="Times New Roman"/>
                      </a:endParaRPr>
                    </a:p>
                  </a:txBody>
                  <a:tcPr marL="43007" marR="430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1100">
                          <a:latin typeface="Times New Roman"/>
                          <a:ea typeface="Times New Roman"/>
                        </a:rPr>
                        <a:t>290</a:t>
                      </a:r>
                      <a:endParaRPr lang="pl-PL" sz="1200">
                        <a:latin typeface="Times New Roman"/>
                        <a:ea typeface="Times New Roman"/>
                      </a:endParaRPr>
                    </a:p>
                  </a:txBody>
                  <a:tcPr marL="43007" marR="430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1100">
                          <a:latin typeface="Times New Roman"/>
                          <a:ea typeface="Times New Roman"/>
                        </a:rPr>
                        <a:t>96,67%</a:t>
                      </a:r>
                      <a:endParaRPr lang="pl-PL" sz="1200">
                        <a:latin typeface="Times New Roman"/>
                        <a:ea typeface="Times New Roman"/>
                      </a:endParaRPr>
                    </a:p>
                  </a:txBody>
                  <a:tcPr marL="43007" marR="430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100">
                          <a:latin typeface="Times New Roman"/>
                          <a:ea typeface="Times New Roman"/>
                        </a:rPr>
                        <a:t>C</a:t>
                      </a:r>
                      <a:endParaRPr lang="pl-PL" sz="1200">
                        <a:latin typeface="Times New Roman"/>
                        <a:ea typeface="Times New Roman"/>
                      </a:endParaRPr>
                    </a:p>
                  </a:txBody>
                  <a:tcPr marL="43007" marR="430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63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1100">
                          <a:latin typeface="Times New Roman"/>
                          <a:ea typeface="Times New Roman"/>
                        </a:rPr>
                        <a:t>12</a:t>
                      </a:r>
                      <a:endParaRPr lang="pl-PL" sz="1200">
                        <a:latin typeface="Times New Roman"/>
                        <a:ea typeface="Times New Roman"/>
                      </a:endParaRPr>
                    </a:p>
                  </a:txBody>
                  <a:tcPr marL="43007" marR="430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100">
                          <a:latin typeface="Times New Roman"/>
                          <a:ea typeface="Times New Roman"/>
                        </a:rPr>
                        <a:t>Niewłaściwa organizacja kampanii promocyjnych</a:t>
                      </a:r>
                      <a:endParaRPr lang="pl-PL" sz="1200">
                        <a:latin typeface="Times New Roman"/>
                        <a:ea typeface="Times New Roman"/>
                      </a:endParaRPr>
                    </a:p>
                  </a:txBody>
                  <a:tcPr marL="43007" marR="430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1100">
                          <a:latin typeface="Times New Roman"/>
                          <a:ea typeface="Times New Roman"/>
                        </a:rPr>
                        <a:t>3</a:t>
                      </a:r>
                      <a:endParaRPr lang="pl-PL" sz="1200">
                        <a:latin typeface="Times New Roman"/>
                        <a:ea typeface="Times New Roman"/>
                      </a:endParaRPr>
                    </a:p>
                  </a:txBody>
                  <a:tcPr marL="43007" marR="430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1100">
                          <a:latin typeface="Times New Roman"/>
                          <a:ea typeface="Times New Roman"/>
                        </a:rPr>
                        <a:t>293</a:t>
                      </a:r>
                      <a:endParaRPr lang="pl-PL" sz="1200">
                        <a:latin typeface="Times New Roman"/>
                        <a:ea typeface="Times New Roman"/>
                      </a:endParaRPr>
                    </a:p>
                  </a:txBody>
                  <a:tcPr marL="43007" marR="430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1100">
                          <a:latin typeface="Times New Roman"/>
                          <a:ea typeface="Times New Roman"/>
                        </a:rPr>
                        <a:t>97,67%</a:t>
                      </a:r>
                      <a:endParaRPr lang="pl-PL" sz="1200">
                        <a:latin typeface="Times New Roman"/>
                        <a:ea typeface="Times New Roman"/>
                      </a:endParaRPr>
                    </a:p>
                  </a:txBody>
                  <a:tcPr marL="43007" marR="430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100">
                          <a:latin typeface="Times New Roman"/>
                          <a:ea typeface="Times New Roman"/>
                        </a:rPr>
                        <a:t>C</a:t>
                      </a:r>
                      <a:endParaRPr lang="pl-PL" sz="1200">
                        <a:latin typeface="Times New Roman"/>
                        <a:ea typeface="Times New Roman"/>
                      </a:endParaRPr>
                    </a:p>
                  </a:txBody>
                  <a:tcPr marL="43007" marR="430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09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1100">
                          <a:latin typeface="Times New Roman"/>
                          <a:ea typeface="Times New Roman"/>
                        </a:rPr>
                        <a:t>13</a:t>
                      </a:r>
                      <a:endParaRPr lang="pl-PL" sz="1200">
                        <a:latin typeface="Times New Roman"/>
                        <a:ea typeface="Times New Roman"/>
                      </a:endParaRPr>
                    </a:p>
                  </a:txBody>
                  <a:tcPr marL="43007" marR="430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100">
                          <a:latin typeface="Times New Roman"/>
                          <a:ea typeface="Times New Roman"/>
                        </a:rPr>
                        <a:t>Brak odpowiedniej sieci sprzedaży</a:t>
                      </a:r>
                      <a:endParaRPr lang="pl-PL" sz="1200">
                        <a:latin typeface="Times New Roman"/>
                        <a:ea typeface="Times New Roman"/>
                      </a:endParaRPr>
                    </a:p>
                  </a:txBody>
                  <a:tcPr marL="43007" marR="430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1100">
                          <a:latin typeface="Times New Roman"/>
                          <a:ea typeface="Times New Roman"/>
                        </a:rPr>
                        <a:t>3</a:t>
                      </a:r>
                      <a:endParaRPr lang="pl-PL" sz="1200">
                        <a:latin typeface="Times New Roman"/>
                        <a:ea typeface="Times New Roman"/>
                      </a:endParaRPr>
                    </a:p>
                  </a:txBody>
                  <a:tcPr marL="43007" marR="430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1100">
                          <a:latin typeface="Times New Roman"/>
                          <a:ea typeface="Times New Roman"/>
                        </a:rPr>
                        <a:t>296</a:t>
                      </a:r>
                      <a:endParaRPr lang="pl-PL" sz="1200">
                        <a:latin typeface="Times New Roman"/>
                        <a:ea typeface="Times New Roman"/>
                      </a:endParaRPr>
                    </a:p>
                  </a:txBody>
                  <a:tcPr marL="43007" marR="430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1100">
                          <a:latin typeface="Times New Roman"/>
                          <a:ea typeface="Times New Roman"/>
                        </a:rPr>
                        <a:t>98,67%</a:t>
                      </a:r>
                      <a:endParaRPr lang="pl-PL" sz="1200">
                        <a:latin typeface="Times New Roman"/>
                        <a:ea typeface="Times New Roman"/>
                      </a:endParaRPr>
                    </a:p>
                  </a:txBody>
                  <a:tcPr marL="43007" marR="430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100">
                          <a:latin typeface="Times New Roman"/>
                          <a:ea typeface="Times New Roman"/>
                        </a:rPr>
                        <a:t>C</a:t>
                      </a:r>
                      <a:endParaRPr lang="pl-PL" sz="1200">
                        <a:latin typeface="Times New Roman"/>
                        <a:ea typeface="Times New Roman"/>
                      </a:endParaRPr>
                    </a:p>
                  </a:txBody>
                  <a:tcPr marL="43007" marR="430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09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1100">
                          <a:latin typeface="Times New Roman"/>
                          <a:ea typeface="Times New Roman"/>
                        </a:rPr>
                        <a:t>14</a:t>
                      </a:r>
                      <a:endParaRPr lang="pl-PL" sz="1200">
                        <a:latin typeface="Times New Roman"/>
                        <a:ea typeface="Times New Roman"/>
                      </a:endParaRPr>
                    </a:p>
                  </a:txBody>
                  <a:tcPr marL="43007" marR="430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100">
                          <a:latin typeface="Times New Roman"/>
                          <a:ea typeface="Times New Roman"/>
                        </a:rPr>
                        <a:t>Brak odpowiedniej reklamy</a:t>
                      </a:r>
                      <a:endParaRPr lang="pl-PL" sz="1200">
                        <a:latin typeface="Times New Roman"/>
                        <a:ea typeface="Times New Roman"/>
                      </a:endParaRPr>
                    </a:p>
                  </a:txBody>
                  <a:tcPr marL="43007" marR="430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1100">
                          <a:latin typeface="Times New Roman"/>
                          <a:ea typeface="Times New Roman"/>
                        </a:rPr>
                        <a:t>2</a:t>
                      </a:r>
                      <a:endParaRPr lang="pl-PL" sz="1200">
                        <a:latin typeface="Times New Roman"/>
                        <a:ea typeface="Times New Roman"/>
                      </a:endParaRPr>
                    </a:p>
                  </a:txBody>
                  <a:tcPr marL="43007" marR="430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1100">
                          <a:latin typeface="Times New Roman"/>
                          <a:ea typeface="Times New Roman"/>
                        </a:rPr>
                        <a:t>298</a:t>
                      </a:r>
                      <a:endParaRPr lang="pl-PL" sz="1200">
                        <a:latin typeface="Times New Roman"/>
                        <a:ea typeface="Times New Roman"/>
                      </a:endParaRPr>
                    </a:p>
                  </a:txBody>
                  <a:tcPr marL="43007" marR="430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1100">
                          <a:latin typeface="Times New Roman"/>
                          <a:ea typeface="Times New Roman"/>
                        </a:rPr>
                        <a:t>99,33%</a:t>
                      </a:r>
                      <a:endParaRPr lang="pl-PL" sz="1200">
                        <a:latin typeface="Times New Roman"/>
                        <a:ea typeface="Times New Roman"/>
                      </a:endParaRPr>
                    </a:p>
                  </a:txBody>
                  <a:tcPr marL="43007" marR="430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100">
                          <a:latin typeface="Times New Roman"/>
                          <a:ea typeface="Times New Roman"/>
                        </a:rPr>
                        <a:t>C</a:t>
                      </a:r>
                      <a:endParaRPr lang="pl-PL" sz="1200">
                        <a:latin typeface="Times New Roman"/>
                        <a:ea typeface="Times New Roman"/>
                      </a:endParaRPr>
                    </a:p>
                  </a:txBody>
                  <a:tcPr marL="43007" marR="430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63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1100">
                          <a:latin typeface="Times New Roman"/>
                          <a:ea typeface="Times New Roman"/>
                        </a:rPr>
                        <a:t>15</a:t>
                      </a:r>
                      <a:endParaRPr lang="pl-PL" sz="1200">
                        <a:latin typeface="Times New Roman"/>
                        <a:ea typeface="Times New Roman"/>
                      </a:endParaRPr>
                    </a:p>
                  </a:txBody>
                  <a:tcPr marL="43007" marR="430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100">
                          <a:latin typeface="Times New Roman"/>
                          <a:ea typeface="Times New Roman"/>
                        </a:rPr>
                        <a:t>Źle zaprojektowane procesy obsługi klienta</a:t>
                      </a:r>
                      <a:endParaRPr lang="pl-PL" sz="1200">
                        <a:latin typeface="Times New Roman"/>
                        <a:ea typeface="Times New Roman"/>
                      </a:endParaRPr>
                    </a:p>
                  </a:txBody>
                  <a:tcPr marL="43007" marR="430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1100">
                          <a:latin typeface="Times New Roman"/>
                          <a:ea typeface="Times New Roman"/>
                        </a:rPr>
                        <a:t>2</a:t>
                      </a:r>
                      <a:endParaRPr lang="pl-PL" sz="1200">
                        <a:latin typeface="Times New Roman"/>
                        <a:ea typeface="Times New Roman"/>
                      </a:endParaRPr>
                    </a:p>
                  </a:txBody>
                  <a:tcPr marL="43007" marR="430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1100">
                          <a:latin typeface="Times New Roman"/>
                          <a:ea typeface="Times New Roman"/>
                        </a:rPr>
                        <a:t>300</a:t>
                      </a:r>
                      <a:endParaRPr lang="pl-PL" sz="1200">
                        <a:latin typeface="Times New Roman"/>
                        <a:ea typeface="Times New Roman"/>
                      </a:endParaRPr>
                    </a:p>
                  </a:txBody>
                  <a:tcPr marL="43007" marR="430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1100">
                          <a:latin typeface="Times New Roman"/>
                          <a:ea typeface="Times New Roman"/>
                        </a:rPr>
                        <a:t>100,00%</a:t>
                      </a:r>
                      <a:endParaRPr lang="pl-PL" sz="1200">
                        <a:latin typeface="Times New Roman"/>
                        <a:ea typeface="Times New Roman"/>
                      </a:endParaRPr>
                    </a:p>
                  </a:txBody>
                  <a:tcPr marL="43007" marR="430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100" dirty="0">
                          <a:latin typeface="Times New Roman"/>
                          <a:ea typeface="Times New Roman"/>
                        </a:rPr>
                        <a:t>C</a:t>
                      </a:r>
                      <a:endParaRPr lang="pl-PL" sz="1200" dirty="0">
                        <a:latin typeface="Times New Roman"/>
                        <a:ea typeface="Times New Roman"/>
                      </a:endParaRPr>
                    </a:p>
                  </a:txBody>
                  <a:tcPr marL="43007" marR="4300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8369" name="Wykres 4"/>
          <p:cNvPicPr>
            <a:picLocks noChangeArrowheads="1"/>
          </p:cNvPicPr>
          <p:nvPr/>
        </p:nvPicPr>
        <p:blipFill>
          <a:blip r:embed="rId2"/>
          <a:srcRect l="-1743" t="-5605" r="-2057" b="-4681"/>
          <a:stretch>
            <a:fillRect/>
          </a:stretch>
        </p:blipFill>
        <p:spPr bwMode="auto">
          <a:xfrm>
            <a:off x="1571604" y="4229100"/>
            <a:ext cx="594360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28728" y="0"/>
            <a:ext cx="7715272" cy="642942"/>
          </a:xfrm>
        </p:spPr>
        <p:txBody>
          <a:bodyPr>
            <a:noAutofit/>
          </a:bodyPr>
          <a:lstStyle/>
          <a:p>
            <a:pPr algn="l"/>
            <a:r>
              <a:rPr lang="pl-PL" sz="2400" dirty="0" smtClean="0"/>
              <a:t>Podstawowe techniki diagnozowania i analizy problemów</a:t>
            </a:r>
            <a:endParaRPr lang="pl-PL" sz="2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5" name="Łącznik prosty 4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ole tekstowe 21"/>
          <p:cNvSpPr txBox="1"/>
          <p:nvPr/>
        </p:nvSpPr>
        <p:spPr>
          <a:xfrm>
            <a:off x="1142976" y="500042"/>
            <a:ext cx="485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i="1" dirty="0" smtClean="0"/>
              <a:t>Arkusz kontrolny</a:t>
            </a:r>
            <a:endParaRPr lang="pl-PL" sz="2400" b="1" i="1" dirty="0"/>
          </a:p>
        </p:txBody>
      </p:sp>
      <p:sp>
        <p:nvSpPr>
          <p:cNvPr id="9" name="pole tekstowe 8"/>
          <p:cNvSpPr txBox="1"/>
          <p:nvPr/>
        </p:nvSpPr>
        <p:spPr>
          <a:xfrm>
            <a:off x="285720" y="1000108"/>
            <a:ext cx="8501122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000" dirty="0" smtClean="0"/>
              <a:t>Arkusz kontrolny to proste, bardzo przydatne narzędzie, ułatwiające zbieranie i porządkowanie wszelkich danych. Może być zastosowany praktycznie na każdym stanowisku.</a:t>
            </a:r>
          </a:p>
          <a:p>
            <a:pPr algn="just"/>
            <a:r>
              <a:rPr lang="pl-PL" sz="2000" dirty="0" smtClean="0"/>
              <a:t> </a:t>
            </a:r>
          </a:p>
          <a:p>
            <a:pPr algn="just"/>
            <a:r>
              <a:rPr lang="pl-PL" sz="2000" dirty="0" smtClean="0"/>
              <a:t>Pomagają w zbieraniu i porządkowaniu informacji dotyczących wyrobu lub procesu. </a:t>
            </a:r>
          </a:p>
          <a:p>
            <a:pPr algn="just"/>
            <a:r>
              <a:rPr lang="pl-PL" sz="2000" dirty="0" smtClean="0"/>
              <a:t> </a:t>
            </a:r>
          </a:p>
          <a:p>
            <a:pPr algn="just"/>
            <a:r>
              <a:rPr lang="pl-PL" sz="2000" dirty="0" smtClean="0"/>
              <a:t>Arkusz może być np. uproszczonym rysunkiem badanego wyrobu, na którym nanosi się odnotowane uszkodzenia w miejscach ich wystąpienia. </a:t>
            </a:r>
          </a:p>
          <a:p>
            <a:pPr algn="just"/>
            <a:endParaRPr lang="pl-PL" sz="2000" dirty="0" smtClean="0"/>
          </a:p>
          <a:p>
            <a:pPr algn="just"/>
            <a:r>
              <a:rPr lang="pl-PL" sz="2000" dirty="0" smtClean="0"/>
              <a:t>Forma arkusza kontrolnego uzależniona jest od potrzeb i projektowania przez zespół.</a:t>
            </a:r>
          </a:p>
          <a:p>
            <a:pPr algn="just"/>
            <a:r>
              <a:rPr lang="pl-PL" sz="2000" dirty="0" smtClean="0"/>
              <a:t> Do podstawowych arkuszy kontrolnych należą arkusze:</a:t>
            </a:r>
          </a:p>
          <a:p>
            <a:pPr marL="457200" indent="-457200" algn="just">
              <a:buFont typeface="Wingdings" pitchFamily="2" charset="2"/>
              <a:buChar char="ü"/>
            </a:pPr>
            <a:r>
              <a:rPr lang="pl-PL" sz="2000" dirty="0" smtClean="0"/>
              <a:t> rozkładu liczbowego parametru,</a:t>
            </a:r>
          </a:p>
          <a:p>
            <a:pPr marL="457200" indent="-457200" algn="just">
              <a:buFont typeface="Wingdings" pitchFamily="2" charset="2"/>
              <a:buChar char="ü"/>
            </a:pPr>
            <a:r>
              <a:rPr lang="pl-PL" sz="2000" dirty="0" smtClean="0"/>
              <a:t>rozkładu procesu (zbliżony do histogramu),</a:t>
            </a:r>
          </a:p>
          <a:p>
            <a:pPr marL="457200" indent="-457200" algn="just">
              <a:buFont typeface="Wingdings" pitchFamily="2" charset="2"/>
              <a:buChar char="ü"/>
            </a:pPr>
            <a:r>
              <a:rPr lang="pl-PL" sz="2000" dirty="0" smtClean="0"/>
              <a:t>częstości występowania wad,</a:t>
            </a:r>
          </a:p>
          <a:p>
            <a:pPr marL="457200" indent="-457200" algn="just">
              <a:buFont typeface="Wingdings" pitchFamily="2" charset="2"/>
              <a:buChar char="ü"/>
            </a:pPr>
            <a:r>
              <a:rPr lang="pl-PL" sz="2000" dirty="0" smtClean="0"/>
              <a:t>lokalizacji wad,</a:t>
            </a:r>
          </a:p>
          <a:p>
            <a:pPr marL="457200" indent="-457200" algn="just">
              <a:buFont typeface="Wingdings" pitchFamily="2" charset="2"/>
              <a:buChar char="ü"/>
            </a:pPr>
            <a:r>
              <a:rPr lang="pl-PL" sz="2000" dirty="0" smtClean="0"/>
              <a:t>przyczyn wad.</a:t>
            </a:r>
          </a:p>
          <a:p>
            <a:pPr algn="just"/>
            <a:endParaRPr lang="pl-PL" sz="2000" dirty="0" smtClean="0"/>
          </a:p>
          <a:p>
            <a:pPr algn="just"/>
            <a:endParaRPr lang="pl-PL" sz="2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28728" y="0"/>
            <a:ext cx="7715272" cy="642942"/>
          </a:xfrm>
        </p:spPr>
        <p:txBody>
          <a:bodyPr>
            <a:noAutofit/>
          </a:bodyPr>
          <a:lstStyle/>
          <a:p>
            <a:pPr algn="l"/>
            <a:r>
              <a:rPr lang="pl-PL" sz="2400" dirty="0" smtClean="0"/>
              <a:t>Podstawowe techniki diagnozowania i analizy problemów</a:t>
            </a:r>
            <a:endParaRPr lang="pl-PL" sz="2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5" name="Łącznik prosty 4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ole tekstowe 21"/>
          <p:cNvSpPr txBox="1"/>
          <p:nvPr/>
        </p:nvSpPr>
        <p:spPr>
          <a:xfrm>
            <a:off x="1142976" y="500042"/>
            <a:ext cx="485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i="1" dirty="0" smtClean="0"/>
              <a:t>Arkusz kontrolny</a:t>
            </a:r>
            <a:endParaRPr lang="pl-PL" sz="2400" b="1" i="1" dirty="0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953070"/>
            <a:ext cx="3786214" cy="478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4" y="1000108"/>
            <a:ext cx="4220422" cy="2738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57686" y="3857628"/>
            <a:ext cx="3643338" cy="2303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28728" y="0"/>
            <a:ext cx="7715272" cy="642942"/>
          </a:xfrm>
        </p:spPr>
        <p:txBody>
          <a:bodyPr>
            <a:noAutofit/>
          </a:bodyPr>
          <a:lstStyle/>
          <a:p>
            <a:pPr algn="l"/>
            <a:r>
              <a:rPr lang="pl-PL" sz="2400" dirty="0" smtClean="0"/>
              <a:t>Podstawowe techniki diagnozowania i analizy problemów</a:t>
            </a:r>
            <a:endParaRPr lang="pl-PL" sz="2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5" name="Łącznik prosty 4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ole tekstowe 21"/>
          <p:cNvSpPr txBox="1"/>
          <p:nvPr/>
        </p:nvSpPr>
        <p:spPr>
          <a:xfrm>
            <a:off x="1142976" y="500042"/>
            <a:ext cx="485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i="1" dirty="0" smtClean="0"/>
              <a:t>Histogram</a:t>
            </a:r>
            <a:endParaRPr lang="pl-PL" sz="2400" b="1" i="1" dirty="0"/>
          </a:p>
        </p:txBody>
      </p:sp>
      <p:sp>
        <p:nvSpPr>
          <p:cNvPr id="7" name="pole tekstowe 6"/>
          <p:cNvSpPr txBox="1"/>
          <p:nvPr/>
        </p:nvSpPr>
        <p:spPr>
          <a:xfrm>
            <a:off x="357158" y="1142984"/>
            <a:ext cx="8501122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200" dirty="0" smtClean="0"/>
              <a:t>Histogram to narzędzie do pokazywania wykresów zmienności, wizualnego przedstawiania informacji o przebiegu procesu oraz podejmowania decyzji odnośnie tego, na czym należy się skupić w działaniach. </a:t>
            </a:r>
          </a:p>
          <a:p>
            <a:pPr algn="just"/>
            <a:endParaRPr lang="pl-PL" sz="2200" dirty="0" smtClean="0"/>
          </a:p>
          <a:p>
            <a:pPr algn="just"/>
            <a:r>
              <a:rPr lang="pl-PL" sz="2200" dirty="0" smtClean="0"/>
              <a:t>Histogram jest rodzajem diagramu słupkowego. </a:t>
            </a:r>
          </a:p>
          <a:p>
            <a:pPr algn="just"/>
            <a:endParaRPr lang="pl-PL" sz="2200" dirty="0" smtClean="0"/>
          </a:p>
          <a:p>
            <a:pPr algn="just"/>
            <a:r>
              <a:rPr lang="pl-PL" sz="2200" dirty="0" smtClean="0"/>
              <a:t>Histogramy są stosowane do demonstracji danych liczbowych w formie, która może być łatwiej zrozumiana niż tabela liczb. </a:t>
            </a:r>
          </a:p>
          <a:p>
            <a:pPr algn="just"/>
            <a:endParaRPr lang="pl-PL" sz="2200" dirty="0" smtClean="0"/>
          </a:p>
          <a:p>
            <a:pPr algn="just"/>
            <a:r>
              <a:rPr lang="pl-PL" sz="2200" dirty="0" smtClean="0"/>
              <a:t>Histogram wykreślony jest przy pomocy słupków, pokazując częstość pojawiania się jednego przedziału wartości w porównaniu z częstością pozostałych. </a:t>
            </a:r>
          </a:p>
          <a:p>
            <a:pPr algn="just"/>
            <a:endParaRPr lang="pl-PL" sz="2200" dirty="0" smtClean="0"/>
          </a:p>
          <a:p>
            <a:pPr algn="just"/>
            <a:r>
              <a:rPr lang="pl-PL" sz="2200" dirty="0" smtClean="0"/>
              <a:t>W histogram można też wrysować granice tolerancji, co może dać od razu informację o udziale sztuk wadliwych w całości produkcji.</a:t>
            </a:r>
          </a:p>
          <a:p>
            <a:pPr algn="just"/>
            <a:endParaRPr lang="pl-PL" sz="22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28728" y="0"/>
            <a:ext cx="7715272" cy="642942"/>
          </a:xfrm>
        </p:spPr>
        <p:txBody>
          <a:bodyPr>
            <a:noAutofit/>
          </a:bodyPr>
          <a:lstStyle/>
          <a:p>
            <a:pPr algn="l"/>
            <a:r>
              <a:rPr lang="pl-PL" sz="2400" dirty="0" smtClean="0"/>
              <a:t>Podstawowe techniki diagnozowania i analizy problemów</a:t>
            </a:r>
            <a:endParaRPr lang="pl-PL" sz="2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5" name="Łącznik prosty 4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ole tekstowe 21"/>
          <p:cNvSpPr txBox="1"/>
          <p:nvPr/>
        </p:nvSpPr>
        <p:spPr>
          <a:xfrm>
            <a:off x="1142976" y="500042"/>
            <a:ext cx="485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i="1" dirty="0" smtClean="0"/>
              <a:t>Histogram</a:t>
            </a:r>
            <a:endParaRPr lang="pl-PL" sz="2400" b="1" i="1" dirty="0"/>
          </a:p>
        </p:txBody>
      </p:sp>
      <p:sp>
        <p:nvSpPr>
          <p:cNvPr id="6" name="pole tekstowe 5"/>
          <p:cNvSpPr txBox="1"/>
          <p:nvPr/>
        </p:nvSpPr>
        <p:spPr>
          <a:xfrm>
            <a:off x="285720" y="948690"/>
            <a:ext cx="857256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1" i="1" u="sng" dirty="0" smtClean="0"/>
              <a:t>Postępowanie:</a:t>
            </a:r>
            <a:endParaRPr lang="pl-PL" sz="1600" dirty="0" smtClean="0"/>
          </a:p>
          <a:p>
            <a:pPr marL="342900" lvl="0" indent="-342900">
              <a:buFont typeface="+mj-lt"/>
              <a:buAutoNum type="arabicPeriod"/>
            </a:pPr>
            <a:r>
              <a:rPr lang="pl-PL" sz="1600" dirty="0" smtClean="0"/>
              <a:t>Należy zebrać potrzebne dane (co najmniej n = 30 wartość pomiaru) i policzyć całkowitą liczbę wartości pomiaru.</a:t>
            </a:r>
          </a:p>
          <a:p>
            <a:pPr marL="342900" lvl="0" indent="-342900">
              <a:buFont typeface="+mj-lt"/>
              <a:buAutoNum type="arabicPeriod"/>
            </a:pPr>
            <a:r>
              <a:rPr lang="pl-PL" sz="1600" dirty="0" smtClean="0"/>
              <a:t>Podzielić zakres pomiaru na przedziały (klasy).</a:t>
            </a:r>
          </a:p>
          <a:p>
            <a:pPr marL="342900" indent="-342900"/>
            <a:r>
              <a:rPr lang="pl-PL" sz="1600" dirty="0" smtClean="0"/>
              <a:t>	Można wykorzystać dane zawarte w poniższej tabeli:</a:t>
            </a:r>
          </a:p>
          <a:p>
            <a:pPr marL="342900" indent="-342900"/>
            <a:endParaRPr lang="pl-PL" sz="1600" dirty="0" smtClean="0"/>
          </a:p>
          <a:p>
            <a:pPr marL="342900" indent="-342900"/>
            <a:endParaRPr lang="pl-PL" sz="1600" dirty="0" smtClean="0"/>
          </a:p>
          <a:p>
            <a:pPr marL="342900" indent="-342900"/>
            <a:endParaRPr lang="pl-PL" sz="1600" dirty="0" smtClean="0"/>
          </a:p>
          <a:p>
            <a:pPr marL="342900" indent="-342900"/>
            <a:endParaRPr lang="pl-PL" sz="1600" dirty="0" smtClean="0"/>
          </a:p>
          <a:p>
            <a:pPr marL="342900" indent="-342900"/>
            <a:endParaRPr lang="pl-PL" sz="1600" dirty="0" smtClean="0"/>
          </a:p>
          <a:p>
            <a:pPr marL="342900" indent="-342900"/>
            <a:endParaRPr lang="pl-PL" sz="1600" dirty="0" smtClean="0"/>
          </a:p>
          <a:p>
            <a:pPr marL="342900" indent="-342900"/>
            <a:endParaRPr lang="pl-PL" sz="1600" dirty="0" smtClean="0"/>
          </a:p>
          <a:p>
            <a:pPr marL="342900" indent="-342900">
              <a:buFont typeface="+mj-lt"/>
              <a:buAutoNum type="arabicPeriod" startAt="3"/>
            </a:pPr>
            <a:r>
              <a:rPr lang="pl-PL" sz="1600" dirty="0" smtClean="0"/>
              <a:t>Ustalić rozstęp wartości:</a:t>
            </a:r>
          </a:p>
          <a:p>
            <a:pPr marL="342900" indent="-342900"/>
            <a:r>
              <a:rPr lang="pl-PL" sz="1600" dirty="0" smtClean="0"/>
              <a:t>	Rozstęp = (wartość najwyższa) – (wartość najniższa)</a:t>
            </a:r>
          </a:p>
          <a:p>
            <a:pPr marL="342900" lvl="0" indent="-342900">
              <a:buFont typeface="+mj-lt"/>
              <a:buAutoNum type="arabicPeriod" startAt="4"/>
            </a:pPr>
            <a:r>
              <a:rPr lang="pl-PL" sz="1600" dirty="0" smtClean="0"/>
              <a:t>Ustalić liczbę przedziałów:</a:t>
            </a:r>
          </a:p>
          <a:p>
            <a:pPr marL="342900" indent="-342900"/>
            <a:r>
              <a:rPr lang="pl-PL" sz="1600" dirty="0" smtClean="0"/>
              <a:t>	Przedział (szerokość klasy) = Rozstęp/Liczba klas</a:t>
            </a:r>
          </a:p>
          <a:p>
            <a:pPr marL="342900" lvl="0" indent="-342900">
              <a:buFont typeface="+mj-lt"/>
              <a:buAutoNum type="arabicPeriod" startAt="5"/>
            </a:pPr>
            <a:r>
              <a:rPr lang="pl-PL" sz="1600" dirty="0" smtClean="0"/>
              <a:t>Dodać do najmniejszej liczby wartości szerokości klasy, co pozwoli na uzyskanie przedziałów.</a:t>
            </a:r>
          </a:p>
          <a:p>
            <a:pPr marL="342900" lvl="0" indent="-342900">
              <a:buFont typeface="+mj-lt"/>
              <a:buAutoNum type="arabicPeriod" startAt="5"/>
            </a:pPr>
            <a:r>
              <a:rPr lang="pl-PL" sz="1600" dirty="0" smtClean="0"/>
              <a:t>Wykreślić skalę wartości danych i częstości zdarzeń. Umieść przedziały na osi poziomej, a częstotliwość występowania na osi pionowej.</a:t>
            </a:r>
          </a:p>
          <a:p>
            <a:pPr marL="342900" lvl="0" indent="-342900">
              <a:buFont typeface="+mj-lt"/>
              <a:buAutoNum type="arabicPeriod" startAt="5"/>
            </a:pPr>
            <a:r>
              <a:rPr lang="pl-PL" sz="1600" dirty="0" smtClean="0"/>
              <a:t>Narysować wysokość każdego przedziału. Przenieś dane z tabeli na osie. Wszystkie słupki powinny mieć jednakową szerokość i zawierać w sumie wszystkie dane (powinny również do siebie przylegać).</a:t>
            </a:r>
          </a:p>
          <a:p>
            <a:pPr marL="342900" indent="-342900">
              <a:buFont typeface="+mj-lt"/>
              <a:buAutoNum type="arabicPeriod" startAt="5"/>
            </a:pPr>
            <a:endParaRPr lang="pl-PL" sz="16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2071670" y="2318179"/>
          <a:ext cx="4857784" cy="1422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892"/>
                <a:gridCol w="2428892"/>
              </a:tblGrid>
              <a:tr h="325003">
                <a:tc>
                  <a:txBody>
                    <a:bodyPr/>
                    <a:lstStyle/>
                    <a:p>
                      <a:pPr algn="ctr"/>
                      <a:r>
                        <a:rPr lang="pl-PL" sz="1200" dirty="0" smtClean="0"/>
                        <a:t>Liczebność próbki</a:t>
                      </a:r>
                      <a:r>
                        <a:rPr lang="pl-PL" sz="1200" baseline="0" dirty="0" smtClean="0"/>
                        <a:t> n</a:t>
                      </a:r>
                      <a:endParaRPr lang="pl-P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 smtClean="0"/>
                        <a:t>Liczba przedziałów k</a:t>
                      </a:r>
                      <a:endParaRPr lang="pl-PL" sz="1200" dirty="0"/>
                    </a:p>
                  </a:txBody>
                  <a:tcPr/>
                </a:tc>
              </a:tr>
              <a:tr h="222439">
                <a:tc>
                  <a:txBody>
                    <a:bodyPr/>
                    <a:lstStyle/>
                    <a:p>
                      <a:pPr algn="ctr"/>
                      <a:r>
                        <a:rPr lang="pl-PL" sz="1200" dirty="0" smtClean="0"/>
                        <a:t>30÷50</a:t>
                      </a:r>
                      <a:endParaRPr lang="pl-P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200" dirty="0" smtClean="0"/>
                        <a:t>6÷10</a:t>
                      </a:r>
                    </a:p>
                  </a:txBody>
                  <a:tcPr/>
                </a:tc>
              </a:tr>
              <a:tr h="2224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200" dirty="0" smtClean="0"/>
                        <a:t>51÷100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200" dirty="0" smtClean="0"/>
                        <a:t>7÷11</a:t>
                      </a:r>
                    </a:p>
                  </a:txBody>
                  <a:tcPr/>
                </a:tc>
              </a:tr>
              <a:tr h="2224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200" dirty="0" smtClean="0"/>
                        <a:t>101÷200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200" dirty="0" smtClean="0"/>
                        <a:t>8÷12</a:t>
                      </a:r>
                    </a:p>
                  </a:txBody>
                  <a:tcPr/>
                </a:tc>
              </a:tr>
              <a:tr h="2224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200" dirty="0" smtClean="0"/>
                        <a:t>201÷500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200" dirty="0" smtClean="0"/>
                        <a:t>9÷15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28728" y="0"/>
            <a:ext cx="7715272" cy="642942"/>
          </a:xfrm>
        </p:spPr>
        <p:txBody>
          <a:bodyPr>
            <a:noAutofit/>
          </a:bodyPr>
          <a:lstStyle/>
          <a:p>
            <a:pPr algn="l"/>
            <a:r>
              <a:rPr lang="pl-PL" sz="2400" dirty="0" smtClean="0"/>
              <a:t>Podstawowe techniki diagnozowania i analizy problemów</a:t>
            </a:r>
            <a:endParaRPr lang="pl-PL" sz="2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5" name="Łącznik prosty 4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ole tekstowe 21"/>
          <p:cNvSpPr txBox="1"/>
          <p:nvPr/>
        </p:nvSpPr>
        <p:spPr>
          <a:xfrm>
            <a:off x="1142976" y="500042"/>
            <a:ext cx="485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i="1" dirty="0" smtClean="0"/>
              <a:t>Histogram</a:t>
            </a:r>
            <a:endParaRPr lang="pl-PL" sz="2400" b="1" i="1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071546"/>
            <a:ext cx="4486399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2571744"/>
            <a:ext cx="7772400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57752" y="1000108"/>
            <a:ext cx="4219490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28728" y="0"/>
            <a:ext cx="7715272" cy="642942"/>
          </a:xfrm>
        </p:spPr>
        <p:txBody>
          <a:bodyPr>
            <a:noAutofit/>
          </a:bodyPr>
          <a:lstStyle/>
          <a:p>
            <a:pPr algn="l"/>
            <a:r>
              <a:rPr lang="pl-PL" sz="2400" dirty="0" smtClean="0"/>
              <a:t>Podstawowe techniki diagnozowania i analizy problemów</a:t>
            </a:r>
            <a:endParaRPr lang="pl-PL" sz="2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5" name="Łącznik prosty 4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ole tekstowe 21"/>
          <p:cNvSpPr txBox="1"/>
          <p:nvPr/>
        </p:nvSpPr>
        <p:spPr>
          <a:xfrm>
            <a:off x="1142976" y="500042"/>
            <a:ext cx="485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i="1" dirty="0" smtClean="0"/>
              <a:t>Histogram</a:t>
            </a:r>
            <a:endParaRPr lang="pl-PL" sz="2400" b="1" i="1" dirty="0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85860"/>
            <a:ext cx="3050326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83046" y="1643050"/>
            <a:ext cx="6001630" cy="828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246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429000"/>
            <a:ext cx="3080077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246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09913" y="3357562"/>
            <a:ext cx="5991243" cy="114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247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492" y="5072074"/>
            <a:ext cx="3118692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2471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071802" y="5357827"/>
            <a:ext cx="6000792" cy="54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28728" y="0"/>
            <a:ext cx="7715272" cy="642942"/>
          </a:xfrm>
        </p:spPr>
        <p:txBody>
          <a:bodyPr>
            <a:noAutofit/>
          </a:bodyPr>
          <a:lstStyle/>
          <a:p>
            <a:pPr algn="l"/>
            <a:r>
              <a:rPr lang="pl-PL" sz="2400" dirty="0" smtClean="0"/>
              <a:t>Podstawowe techniki diagnozowania i analizy problemów</a:t>
            </a:r>
            <a:endParaRPr lang="pl-PL" sz="2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5" name="Łącznik prosty 4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ole tekstowe 21"/>
          <p:cNvSpPr txBox="1"/>
          <p:nvPr/>
        </p:nvSpPr>
        <p:spPr>
          <a:xfrm>
            <a:off x="1142976" y="500042"/>
            <a:ext cx="485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i="1" dirty="0" smtClean="0"/>
              <a:t>Histogram</a:t>
            </a:r>
            <a:endParaRPr lang="pl-PL" sz="2400" b="1" i="1" dirty="0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285860"/>
            <a:ext cx="2905132" cy="1314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4710" y="1142984"/>
            <a:ext cx="5857884" cy="1323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349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2714620"/>
            <a:ext cx="2841891" cy="1300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349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28991" y="2795590"/>
            <a:ext cx="5772165" cy="1070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3494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3497" y="4071942"/>
            <a:ext cx="3072619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3495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275126" y="4240905"/>
            <a:ext cx="5726030" cy="1045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3496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14282" y="5500702"/>
            <a:ext cx="3071834" cy="1336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3497" name="Picture 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286116" y="5857892"/>
            <a:ext cx="5286412" cy="301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28728" y="0"/>
            <a:ext cx="7715272" cy="642942"/>
          </a:xfrm>
        </p:spPr>
        <p:txBody>
          <a:bodyPr>
            <a:noAutofit/>
          </a:bodyPr>
          <a:lstStyle/>
          <a:p>
            <a:pPr algn="l"/>
            <a:r>
              <a:rPr lang="pl-PL" sz="2400" dirty="0" smtClean="0"/>
              <a:t>Podstawowe techniki diagnozowania i analizy problemów</a:t>
            </a:r>
            <a:endParaRPr lang="pl-PL" sz="2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5" name="Łącznik prosty 4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ole tekstowe 21"/>
          <p:cNvSpPr txBox="1"/>
          <p:nvPr/>
        </p:nvSpPr>
        <p:spPr>
          <a:xfrm>
            <a:off x="1142976" y="500042"/>
            <a:ext cx="485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i="1" dirty="0" smtClean="0"/>
              <a:t>Wykres korelacji</a:t>
            </a:r>
            <a:endParaRPr lang="pl-PL" sz="2400" b="1" i="1" dirty="0"/>
          </a:p>
        </p:txBody>
      </p:sp>
      <p:sp>
        <p:nvSpPr>
          <p:cNvPr id="6" name="pole tekstowe 5"/>
          <p:cNvSpPr txBox="1"/>
          <p:nvPr/>
        </p:nvSpPr>
        <p:spPr>
          <a:xfrm>
            <a:off x="285720" y="1142984"/>
            <a:ext cx="857256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400" dirty="0" smtClean="0"/>
              <a:t>Jest graficzną ilustracją związku zachodzącego pomiędzy dwiema zmiennymi. Często zachodzi konieczność zgromadzenia danych do przeanalizowania zależności między poszczególnymi czynnikami. </a:t>
            </a:r>
            <a:endParaRPr lang="pl-PL" sz="2000" dirty="0" smtClean="0"/>
          </a:p>
          <a:p>
            <a:pPr algn="just"/>
            <a:r>
              <a:rPr lang="pl-PL" sz="2400" dirty="0" smtClean="0"/>
              <a:t>Można tu analizować dane w celu potwierdzenia rozwiązań wynikających ze stworzonego diagramu przyczyn i skutków, dla stwierdzenia, czy istnieje jakakolwiek zależność pomiędzy skutkami i podejrzewaną przyczyną. </a:t>
            </a:r>
            <a:endParaRPr lang="pl-PL" sz="2000" dirty="0" smtClean="0"/>
          </a:p>
          <a:p>
            <a:pPr algn="just"/>
            <a:r>
              <a:rPr lang="pl-PL" sz="2400" dirty="0" smtClean="0"/>
              <a:t>Można też analizować np. zmiany różnych czynników w czasie, co jest bardzo pożądaną informacją w rozwoju jakości.</a:t>
            </a:r>
            <a:endParaRPr lang="pl-PL" sz="2000" dirty="0" smtClean="0"/>
          </a:p>
          <a:p>
            <a:pPr algn="just"/>
            <a:r>
              <a:rPr lang="pl-PL" sz="2400" dirty="0" smtClean="0"/>
              <a:t>Wykresy korelacji stanowi  układ współrzędnych X i Y.</a:t>
            </a:r>
            <a:endParaRPr lang="pl-PL" sz="2000" dirty="0" smtClean="0"/>
          </a:p>
          <a:p>
            <a:pPr algn="just"/>
            <a:r>
              <a:rPr lang="pl-PL" sz="2400" dirty="0" smtClean="0"/>
              <a:t> </a:t>
            </a:r>
            <a:endParaRPr lang="pl-PL" sz="2000" dirty="0" smtClean="0"/>
          </a:p>
          <a:p>
            <a:pPr algn="just"/>
            <a:r>
              <a:rPr lang="pl-PL" sz="2400" dirty="0" smtClean="0"/>
              <a:t>Używany jest do:</a:t>
            </a:r>
            <a:endParaRPr lang="pl-PL" sz="2000" dirty="0" smtClean="0"/>
          </a:p>
          <a:p>
            <a:pPr marL="342900" indent="-342900" algn="just">
              <a:buFont typeface="+mj-lt"/>
              <a:buAutoNum type="arabicPeriod"/>
            </a:pPr>
            <a:r>
              <a:rPr lang="pl-PL" sz="2400" dirty="0" smtClean="0"/>
              <a:t>Stwierdzenia czy istnieje zależność pomiędzy zmiennymi.</a:t>
            </a:r>
            <a:endParaRPr lang="pl-PL" sz="2000" dirty="0" smtClean="0"/>
          </a:p>
          <a:p>
            <a:pPr marL="342900" indent="-342900" algn="just">
              <a:buFont typeface="+mj-lt"/>
              <a:buAutoNum type="arabicPeriod"/>
            </a:pPr>
            <a:r>
              <a:rPr lang="pl-PL" sz="2400" dirty="0" smtClean="0"/>
              <a:t>Stwierdzenia kierunku związku.</a:t>
            </a:r>
            <a:endParaRPr lang="pl-PL" sz="2000" dirty="0" smtClean="0"/>
          </a:p>
          <a:p>
            <a:pPr marL="342900" indent="-342900" algn="just">
              <a:buFont typeface="+mj-lt"/>
              <a:buAutoNum type="arabicPeriod"/>
            </a:pPr>
            <a:r>
              <a:rPr lang="pl-PL" sz="2400" dirty="0" smtClean="0"/>
              <a:t>Pokazania siły związku.</a:t>
            </a:r>
            <a:endParaRPr lang="pl-PL" sz="2800" dirty="0" smtClean="0"/>
          </a:p>
          <a:p>
            <a:pPr algn="just"/>
            <a:endParaRPr lang="pl-PL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28728" y="-24"/>
            <a:ext cx="7229468" cy="642942"/>
          </a:xfrm>
        </p:spPr>
        <p:txBody>
          <a:bodyPr>
            <a:noAutofit/>
          </a:bodyPr>
          <a:lstStyle/>
          <a:p>
            <a:pPr algn="l"/>
            <a:r>
              <a:rPr lang="pl-PL" sz="2400" dirty="0" smtClean="0">
                <a:latin typeface="Tahoma" pitchFamily="34" charset="0"/>
                <a:cs typeface="Tahoma" pitchFamily="34" charset="0"/>
              </a:rPr>
              <a:t>Literatura przedmiotu</a:t>
            </a:r>
            <a:endParaRPr lang="pl-PL" sz="24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14282" y="1142984"/>
            <a:ext cx="8686800" cy="5143512"/>
          </a:xfrm>
        </p:spPr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pl-PL" sz="2000" i="1" dirty="0" err="1" smtClean="0"/>
              <a:t>A.Hamrol</a:t>
            </a:r>
            <a:r>
              <a:rPr lang="pl-PL" sz="2000" i="1" dirty="0" smtClean="0"/>
              <a:t>: Zarządzanie jakością z przykładami, PWN, Warszawa 2005.</a:t>
            </a:r>
            <a:endParaRPr lang="pl-PL" sz="2000" dirty="0" smtClean="0"/>
          </a:p>
          <a:p>
            <a:pPr marL="457200" lvl="0" indent="-457200">
              <a:buFont typeface="+mj-lt"/>
              <a:buAutoNum type="arabicPeriod"/>
            </a:pPr>
            <a:r>
              <a:rPr lang="pl-PL" sz="2000" i="1" dirty="0" err="1" smtClean="0"/>
              <a:t>A.Hamrol</a:t>
            </a:r>
            <a:r>
              <a:rPr lang="pl-PL" sz="2000" i="1" dirty="0" smtClean="0"/>
              <a:t>, </a:t>
            </a:r>
            <a:r>
              <a:rPr lang="pl-PL" sz="2000" i="1" dirty="0" err="1" smtClean="0"/>
              <a:t>W.Mantura</a:t>
            </a:r>
            <a:r>
              <a:rPr lang="pl-PL" sz="2000" i="1" dirty="0" smtClean="0"/>
              <a:t>: Zarządzanie jakością: teoria i praktyka, PWN, warszawa 2005.</a:t>
            </a:r>
            <a:endParaRPr lang="pl-PL" sz="2000" dirty="0" smtClean="0"/>
          </a:p>
          <a:p>
            <a:pPr marL="457200" lvl="0" indent="-457200">
              <a:buFont typeface="+mj-lt"/>
              <a:buAutoNum type="arabicPeriod"/>
            </a:pPr>
            <a:r>
              <a:rPr lang="pl-PL" sz="2000" i="1" dirty="0" err="1" smtClean="0"/>
              <a:t>J.Łuczak</a:t>
            </a:r>
            <a:r>
              <a:rPr lang="pl-PL" sz="2000" i="1" dirty="0" smtClean="0"/>
              <a:t>, </a:t>
            </a:r>
            <a:r>
              <a:rPr lang="pl-PL" sz="2000" i="1" dirty="0" err="1" smtClean="0"/>
              <a:t>A.Matuszak-Flejszman</a:t>
            </a:r>
            <a:r>
              <a:rPr lang="pl-PL" sz="2000" i="1" dirty="0" smtClean="0"/>
              <a:t>: Metody i techniki zarządzania jakością. </a:t>
            </a:r>
            <a:r>
              <a:rPr lang="pl-PL" sz="2000" i="1" dirty="0" err="1" smtClean="0"/>
              <a:t>Kompedium</a:t>
            </a:r>
            <a:r>
              <a:rPr lang="pl-PL" sz="2000" i="1" dirty="0" smtClean="0"/>
              <a:t> wiedzy, </a:t>
            </a:r>
            <a:r>
              <a:rPr lang="pl-PL" sz="2000" i="1" dirty="0" err="1" smtClean="0"/>
              <a:t>Quality</a:t>
            </a:r>
            <a:r>
              <a:rPr lang="pl-PL" sz="2000" i="1" dirty="0" smtClean="0"/>
              <a:t> Progress, Poznań 2007.</a:t>
            </a:r>
            <a:endParaRPr lang="pl-PL" sz="2000" dirty="0" smtClean="0"/>
          </a:p>
          <a:p>
            <a:pPr marL="457200" lvl="0" indent="-457200">
              <a:buFont typeface="+mj-lt"/>
              <a:buAutoNum type="arabicPeriod"/>
            </a:pPr>
            <a:r>
              <a:rPr lang="pl-PL" sz="2000" i="1" dirty="0" smtClean="0"/>
              <a:t>J. Sęp, A. Pacana: Metody i narzędzia zarządzania jakością, Oficyna Wydawnicza Politechniki Rzeszowskiej, Rzeszów 2001</a:t>
            </a:r>
            <a:endParaRPr lang="pl-PL" sz="2000" dirty="0" smtClean="0"/>
          </a:p>
          <a:p>
            <a:pPr marL="457200" lvl="0" indent="-457200">
              <a:buFont typeface="+mj-lt"/>
              <a:buAutoNum type="arabicPeriod"/>
            </a:pPr>
            <a:r>
              <a:rPr lang="pl-PL" sz="2000" i="1" dirty="0" err="1" smtClean="0"/>
              <a:t>R.Karaszewski</a:t>
            </a:r>
            <a:r>
              <a:rPr lang="pl-PL" sz="2000" i="1" dirty="0" smtClean="0"/>
              <a:t>: Nowoczesne koncepcje zarządzania jakością, Wydawnictwo” Dom Organizatora”, Toruń 2006.</a:t>
            </a:r>
            <a:endParaRPr lang="pl-PL" sz="2000" dirty="0" smtClean="0"/>
          </a:p>
          <a:p>
            <a:pPr marL="457200" lvl="0" indent="-457200">
              <a:buFont typeface="+mj-lt"/>
              <a:buAutoNum type="arabicPeriod"/>
            </a:pPr>
            <a:r>
              <a:rPr lang="pl-PL" sz="2000" i="1" dirty="0" smtClean="0"/>
              <a:t>R. Karaszewski: TQM teoria i praktyka, Wydawnictwo” Dom Organizatora”, Toruń 2001.</a:t>
            </a:r>
            <a:endParaRPr lang="pl-PL" sz="2000" dirty="0" smtClean="0"/>
          </a:p>
          <a:p>
            <a:pPr marL="457200" lvl="0" indent="-457200">
              <a:buFont typeface="+mj-lt"/>
              <a:buAutoNum type="arabicPeriod"/>
            </a:pPr>
            <a:r>
              <a:rPr lang="pl-PL" sz="2000" i="1" dirty="0" err="1" smtClean="0"/>
              <a:t>E.Konarzewska-Gubała</a:t>
            </a:r>
            <a:r>
              <a:rPr lang="pl-PL" sz="2000" i="1" dirty="0" smtClean="0"/>
              <a:t>[red.]:Zarządzanie przez jakość. Koncepcje, metody, studia przypadków, Wydawnictwo Akademii Ekonomicznej im. Oskara Langego we Wrocławiu, Wrocław 2003.</a:t>
            </a:r>
            <a:endParaRPr lang="pl-PL" sz="2000" dirty="0" smtClean="0"/>
          </a:p>
          <a:p>
            <a:pPr marL="457200" lvl="0" indent="-457200">
              <a:buFont typeface="+mj-lt"/>
              <a:buAutoNum type="arabicPeriod"/>
            </a:pPr>
            <a:r>
              <a:rPr lang="pl-PL" sz="2000" i="1" dirty="0" smtClean="0"/>
              <a:t>J.M. </a:t>
            </a:r>
            <a:r>
              <a:rPr lang="pl-PL" sz="2000" i="1" dirty="0" err="1" smtClean="0"/>
              <a:t>Myszewski</a:t>
            </a:r>
            <a:r>
              <a:rPr lang="pl-PL" sz="2000" i="1" dirty="0" smtClean="0"/>
              <a:t>: Po prostu jakość, Wydawnictwo </a:t>
            </a:r>
            <a:r>
              <a:rPr lang="pl-PL" sz="2000" i="1" dirty="0" err="1" smtClean="0"/>
              <a:t>WSPiZ</a:t>
            </a:r>
            <a:r>
              <a:rPr lang="pl-PL" sz="2000" i="1" dirty="0" smtClean="0"/>
              <a:t>, Warszawa 2005.</a:t>
            </a:r>
            <a:endParaRPr lang="pl-PL" sz="2000" dirty="0" smtClean="0"/>
          </a:p>
          <a:p>
            <a:pPr marL="514350" lvl="0" indent="-514350">
              <a:buNone/>
            </a:pPr>
            <a:endParaRPr lang="pl-PL" sz="2000" dirty="0" smtClean="0"/>
          </a:p>
          <a:p>
            <a:pPr marL="514350" lvl="0" indent="-514350" algn="just">
              <a:buFont typeface="+mj-lt"/>
              <a:buAutoNum type="arabicPeriod"/>
            </a:pPr>
            <a:endParaRPr lang="pl-PL" dirty="0"/>
          </a:p>
          <a:p>
            <a:pPr algn="just">
              <a:buNone/>
            </a:pPr>
            <a:endParaRPr lang="pl-PL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5" name="Łącznik prosty 4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28728" y="0"/>
            <a:ext cx="7715272" cy="642942"/>
          </a:xfrm>
        </p:spPr>
        <p:txBody>
          <a:bodyPr>
            <a:noAutofit/>
          </a:bodyPr>
          <a:lstStyle/>
          <a:p>
            <a:pPr algn="l"/>
            <a:r>
              <a:rPr lang="pl-PL" sz="2400" dirty="0" smtClean="0"/>
              <a:t>Podstawowe techniki diagnozowania i analizy problemów</a:t>
            </a:r>
            <a:endParaRPr lang="pl-PL" sz="2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5" name="Łącznik prosty 4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ole tekstowe 21"/>
          <p:cNvSpPr txBox="1"/>
          <p:nvPr/>
        </p:nvSpPr>
        <p:spPr>
          <a:xfrm>
            <a:off x="1142976" y="500042"/>
            <a:ext cx="485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i="1" dirty="0" smtClean="0"/>
              <a:t>Wykres korelacji</a:t>
            </a:r>
            <a:endParaRPr lang="pl-PL" sz="2400" b="1" i="1" dirty="0"/>
          </a:p>
        </p:txBody>
      </p:sp>
      <p:sp>
        <p:nvSpPr>
          <p:cNvPr id="6" name="pole tekstowe 5"/>
          <p:cNvSpPr txBox="1"/>
          <p:nvPr/>
        </p:nvSpPr>
        <p:spPr>
          <a:xfrm>
            <a:off x="357158" y="1000108"/>
            <a:ext cx="83582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smtClean="0"/>
              <a:t>Korelacja między dwiema losowymi zmiennymi X i Y jest miarą siły (stopnia) liniowego związku między tymi zmiennymi.</a:t>
            </a:r>
          </a:p>
          <a:p>
            <a:endParaRPr lang="pl-PL" sz="2400" dirty="0" smtClean="0"/>
          </a:p>
          <a:p>
            <a:endParaRPr lang="pl-PL" sz="2400" dirty="0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785926"/>
            <a:ext cx="2786082" cy="2294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45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4678" y="1928802"/>
            <a:ext cx="2493979" cy="2085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451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4357694"/>
            <a:ext cx="2643206" cy="2238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4518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857884" y="1813981"/>
            <a:ext cx="2571768" cy="2196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4519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857884" y="4071942"/>
            <a:ext cx="2714644" cy="2353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4517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143240" y="4143380"/>
            <a:ext cx="2857520" cy="2383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28728" y="0"/>
            <a:ext cx="7715272" cy="642942"/>
          </a:xfrm>
        </p:spPr>
        <p:txBody>
          <a:bodyPr>
            <a:noAutofit/>
          </a:bodyPr>
          <a:lstStyle/>
          <a:p>
            <a:pPr algn="l"/>
            <a:r>
              <a:rPr lang="pl-PL" sz="2400" dirty="0" smtClean="0"/>
              <a:t>Podstawowe techniki diagnozowania i analizy problemów</a:t>
            </a:r>
            <a:endParaRPr lang="pl-PL" sz="2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5" name="Łącznik prosty 4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ole tekstowe 21"/>
          <p:cNvSpPr txBox="1"/>
          <p:nvPr/>
        </p:nvSpPr>
        <p:spPr>
          <a:xfrm>
            <a:off x="1142976" y="500042"/>
            <a:ext cx="485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i="1" dirty="0" smtClean="0"/>
              <a:t>Karty kontrolne</a:t>
            </a:r>
            <a:endParaRPr lang="pl-PL" sz="2400" b="1" i="1" dirty="0"/>
          </a:p>
        </p:txBody>
      </p:sp>
      <p:sp>
        <p:nvSpPr>
          <p:cNvPr id="6" name="pole tekstowe 5"/>
          <p:cNvSpPr txBox="1"/>
          <p:nvPr/>
        </p:nvSpPr>
        <p:spPr>
          <a:xfrm>
            <a:off x="214282" y="1214422"/>
            <a:ext cx="857256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200" dirty="0" smtClean="0"/>
              <a:t>Karty kontrolne </a:t>
            </a:r>
            <a:r>
              <a:rPr lang="pl-PL" sz="2200" dirty="0" err="1" smtClean="0"/>
              <a:t>Shewharta</a:t>
            </a:r>
            <a:r>
              <a:rPr lang="pl-PL" sz="2200" dirty="0" smtClean="0"/>
              <a:t> są podstawowym narzędziem w statystycznym nadzorowaniu i sterowaniu procesów, zwłaszcza w produkcji seryjnej, by szybko stwierdzić kiedy proces uległ rozregulowaniu i zapobiegać produkowaniu wyrobów niezgodnych ze specyfikacją. </a:t>
            </a:r>
          </a:p>
          <a:p>
            <a:pPr algn="just"/>
            <a:r>
              <a:rPr lang="pl-PL" sz="2200" dirty="0" smtClean="0"/>
              <a:t> </a:t>
            </a:r>
          </a:p>
          <a:p>
            <a:pPr algn="just"/>
            <a:r>
              <a:rPr lang="pl-PL" sz="2200" dirty="0" smtClean="0"/>
              <a:t>Prowadzenie karty kontrolnej jest związane z pobieraniem z procesu, w ustalonych, regularnych odstępach czasu, próbek (próbka oznacza np. kilka egzemplarzy wyrobu) o określonej liczebności. </a:t>
            </a:r>
          </a:p>
          <a:p>
            <a:pPr algn="just"/>
            <a:r>
              <a:rPr lang="pl-PL" sz="2200" dirty="0" smtClean="0"/>
              <a:t> </a:t>
            </a:r>
          </a:p>
          <a:p>
            <a:pPr algn="just"/>
            <a:r>
              <a:rPr lang="pl-PL" sz="2200" dirty="0" smtClean="0"/>
              <a:t>Dla każdej próbki obliczane są miary statystyczne, np. średnia arytmetyczna, mediana, rozstęp lub odchylenie standardowe wybranej cechy.</a:t>
            </a:r>
          </a:p>
          <a:p>
            <a:pPr algn="just"/>
            <a:r>
              <a:rPr lang="pl-PL" sz="2200" dirty="0" smtClean="0"/>
              <a:t>Częstotliwość pobierania próbek oraz ich liczebność powinny być tak ustalone, aby wykres obliczonych wartości wykazywał wszelkie istotne zmiany zachodzące w kontrolowanym procesie.</a:t>
            </a:r>
          </a:p>
          <a:p>
            <a:pPr algn="just"/>
            <a:endParaRPr lang="pl-PL" sz="22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28728" y="0"/>
            <a:ext cx="7715272" cy="642942"/>
          </a:xfrm>
        </p:spPr>
        <p:txBody>
          <a:bodyPr>
            <a:noAutofit/>
          </a:bodyPr>
          <a:lstStyle/>
          <a:p>
            <a:pPr algn="l"/>
            <a:r>
              <a:rPr lang="pl-PL" sz="2400" dirty="0" smtClean="0"/>
              <a:t>Podstawowe techniki diagnozowania i analizy problemów</a:t>
            </a:r>
            <a:endParaRPr lang="pl-PL" sz="2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5" name="Łącznik prosty 4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ole tekstowe 21"/>
          <p:cNvSpPr txBox="1"/>
          <p:nvPr/>
        </p:nvSpPr>
        <p:spPr>
          <a:xfrm>
            <a:off x="1142976" y="500042"/>
            <a:ext cx="485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i="1" dirty="0" smtClean="0"/>
              <a:t>Karty kontrolne</a:t>
            </a:r>
            <a:endParaRPr lang="pl-PL" sz="2400" b="1" i="1" dirty="0"/>
          </a:p>
        </p:txBody>
      </p:sp>
      <p:sp>
        <p:nvSpPr>
          <p:cNvPr id="6" name="pole tekstowe 5"/>
          <p:cNvSpPr txBox="1"/>
          <p:nvPr/>
        </p:nvSpPr>
        <p:spPr>
          <a:xfrm>
            <a:off x="214282" y="1142984"/>
            <a:ext cx="864399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 smtClean="0"/>
              <a:t>Karty kontrolne dla cech ocenianych liczbowo (mierzalne):</a:t>
            </a:r>
            <a:endParaRPr lang="pl-PL" sz="2400" dirty="0" smtClean="0"/>
          </a:p>
          <a:p>
            <a:pPr marL="342900" lvl="0" indent="-342900">
              <a:buFont typeface="+mj-lt"/>
              <a:buAutoNum type="arabicPeriod"/>
            </a:pPr>
            <a:r>
              <a:rPr lang="pl-PL" sz="2400" dirty="0" smtClean="0"/>
              <a:t>karta wartości średniej (X-średnie ) i rozstępu (R) - to karta ( X - R) </a:t>
            </a:r>
          </a:p>
          <a:p>
            <a:pPr marL="342900" lvl="0" indent="-342900">
              <a:buFont typeface="+mj-lt"/>
              <a:buAutoNum type="arabicPeriod"/>
            </a:pPr>
            <a:r>
              <a:rPr lang="pl-PL" sz="2400" dirty="0" smtClean="0"/>
              <a:t>karta wartości średniej (</a:t>
            </a:r>
            <a:r>
              <a:rPr lang="pl-PL" sz="2400" dirty="0" err="1" smtClean="0"/>
              <a:t>X-śrenie</a:t>
            </a:r>
            <a:r>
              <a:rPr lang="pl-PL" sz="2400" dirty="0" smtClean="0"/>
              <a:t> ) i odchylenia standardowego (s) – to karta ( X - s) </a:t>
            </a:r>
          </a:p>
          <a:p>
            <a:pPr marL="342900" lvl="0" indent="-342900">
              <a:buFont typeface="+mj-lt"/>
              <a:buAutoNum type="arabicPeriod"/>
            </a:pPr>
            <a:r>
              <a:rPr lang="pl-PL" sz="2400" dirty="0" smtClean="0"/>
              <a:t>karta pojedynczych obserwacji (xi) i ruchomego rozstępu (R) – to karta (xi - R) </a:t>
            </a:r>
          </a:p>
          <a:p>
            <a:pPr marL="342900" lvl="0" indent="-342900">
              <a:buFont typeface="+mj-lt"/>
              <a:buAutoNum type="arabicPeriod"/>
            </a:pPr>
            <a:r>
              <a:rPr lang="pl-PL" sz="2400" dirty="0" smtClean="0"/>
              <a:t>karta mediany (Me) i rozstępu (R) – to karta (</a:t>
            </a:r>
            <a:r>
              <a:rPr lang="pl-PL" sz="2400" dirty="0" err="1" smtClean="0"/>
              <a:t>Me-R</a:t>
            </a:r>
            <a:r>
              <a:rPr lang="pl-PL" sz="2400" dirty="0" smtClean="0"/>
              <a:t>) </a:t>
            </a:r>
          </a:p>
          <a:p>
            <a:pPr marL="342900" lvl="0" indent="-342900">
              <a:buFont typeface="+mj-lt"/>
              <a:buAutoNum type="arabicPeriod"/>
            </a:pPr>
            <a:r>
              <a:rPr lang="pl-PL" sz="2400" dirty="0" smtClean="0"/>
              <a:t>kart sum skumulowanych </a:t>
            </a:r>
          </a:p>
          <a:p>
            <a:pPr marL="342900" lvl="0" indent="-342900">
              <a:buFont typeface="+mj-lt"/>
              <a:buAutoNum type="arabicPeriod"/>
            </a:pPr>
            <a:r>
              <a:rPr lang="pl-PL" sz="2400" dirty="0" smtClean="0"/>
              <a:t>karta średniej ruchomej </a:t>
            </a:r>
          </a:p>
          <a:p>
            <a:r>
              <a:rPr lang="pl-PL" sz="2400" dirty="0" smtClean="0"/>
              <a:t> </a:t>
            </a:r>
          </a:p>
          <a:p>
            <a:r>
              <a:rPr lang="pl-PL" sz="2400" b="1" dirty="0" smtClean="0"/>
              <a:t>Karty kontrolne dla cech ocenianych alternatywnie (niemierzalne)</a:t>
            </a:r>
            <a:endParaRPr lang="pl-PL" sz="2400" dirty="0" smtClean="0"/>
          </a:p>
          <a:p>
            <a:pPr marL="342900" lvl="0" indent="-342900">
              <a:buFont typeface="+mj-lt"/>
              <a:buAutoNum type="arabicPeriod"/>
            </a:pPr>
            <a:r>
              <a:rPr lang="pl-PL" sz="2400" dirty="0" smtClean="0"/>
              <a:t>karta frakcji jednostek niezgodnych (p) </a:t>
            </a:r>
          </a:p>
          <a:p>
            <a:pPr marL="342900" lvl="0" indent="-342900">
              <a:buFont typeface="+mj-lt"/>
              <a:buAutoNum type="arabicPeriod"/>
            </a:pPr>
            <a:r>
              <a:rPr lang="pl-PL" sz="2400" dirty="0" smtClean="0"/>
              <a:t>karta liczby jednostek niezgodnych (</a:t>
            </a:r>
            <a:r>
              <a:rPr lang="pl-PL" sz="2400" dirty="0" err="1" smtClean="0"/>
              <a:t>np</a:t>
            </a:r>
            <a:r>
              <a:rPr lang="pl-PL" sz="2400" dirty="0" smtClean="0"/>
              <a:t>) </a:t>
            </a:r>
          </a:p>
          <a:p>
            <a:pPr marL="342900" lvl="0" indent="-342900">
              <a:buFont typeface="+mj-lt"/>
              <a:buAutoNum type="arabicPeriod"/>
            </a:pPr>
            <a:r>
              <a:rPr lang="pl-PL" sz="2400" dirty="0" smtClean="0"/>
              <a:t>karta liczby niezgodności (c) </a:t>
            </a:r>
          </a:p>
          <a:p>
            <a:pPr marL="342900" lvl="0" indent="-342900">
              <a:buFont typeface="+mj-lt"/>
              <a:buAutoNum type="arabicPeriod"/>
            </a:pPr>
            <a:r>
              <a:rPr lang="pl-PL" sz="2400" dirty="0" smtClean="0"/>
              <a:t>karta liczby niezgodności na jednostkę (u) </a:t>
            </a:r>
          </a:p>
          <a:p>
            <a:endParaRPr lang="pl-PL" sz="24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28728" y="0"/>
            <a:ext cx="7715272" cy="642942"/>
          </a:xfrm>
        </p:spPr>
        <p:txBody>
          <a:bodyPr>
            <a:noAutofit/>
          </a:bodyPr>
          <a:lstStyle/>
          <a:p>
            <a:pPr algn="l"/>
            <a:r>
              <a:rPr lang="pl-PL" sz="2400" dirty="0" smtClean="0"/>
              <a:t>Podstawowe techniki diagnozowania i analizy problemów</a:t>
            </a:r>
            <a:endParaRPr lang="pl-PL" sz="2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5" name="Łącznik prosty 4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ole tekstowe 21"/>
          <p:cNvSpPr txBox="1"/>
          <p:nvPr/>
        </p:nvSpPr>
        <p:spPr>
          <a:xfrm>
            <a:off x="1142976" y="500042"/>
            <a:ext cx="485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i="1" dirty="0" smtClean="0"/>
              <a:t>Karty kontrolne</a:t>
            </a:r>
            <a:endParaRPr lang="pl-PL" sz="2400" b="1" i="1" dirty="0"/>
          </a:p>
        </p:txBody>
      </p:sp>
      <p:pic>
        <p:nvPicPr>
          <p:cNvPr id="2406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804" y="962048"/>
            <a:ext cx="8229600" cy="575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28728" y="0"/>
            <a:ext cx="7715272" cy="642942"/>
          </a:xfrm>
        </p:spPr>
        <p:txBody>
          <a:bodyPr>
            <a:noAutofit/>
          </a:bodyPr>
          <a:lstStyle/>
          <a:p>
            <a:pPr algn="l"/>
            <a:r>
              <a:rPr lang="pl-PL" sz="2400" dirty="0" smtClean="0"/>
              <a:t>Podstawowe techniki diagnozowania i analizy problemów</a:t>
            </a:r>
            <a:endParaRPr lang="pl-PL" sz="2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5" name="Łącznik prosty 4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ole tekstowe 21"/>
          <p:cNvSpPr txBox="1"/>
          <p:nvPr/>
        </p:nvSpPr>
        <p:spPr>
          <a:xfrm>
            <a:off x="1142976" y="500042"/>
            <a:ext cx="485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i="1" dirty="0" smtClean="0"/>
              <a:t>Karty kontrolne</a:t>
            </a:r>
            <a:endParaRPr lang="pl-PL" sz="2400" b="1" i="1" dirty="0"/>
          </a:p>
        </p:txBody>
      </p:sp>
      <p:pic>
        <p:nvPicPr>
          <p:cNvPr id="2416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857232"/>
            <a:ext cx="3133725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16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33907" y="857232"/>
            <a:ext cx="2924175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166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44" y="2243138"/>
            <a:ext cx="2828925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166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00562" y="2285992"/>
            <a:ext cx="2819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167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4289" y="3643314"/>
            <a:ext cx="2886075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1671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424382" y="3643314"/>
            <a:ext cx="293370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1672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85786" y="5214950"/>
            <a:ext cx="294322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pole tekstowe 12"/>
          <p:cNvSpPr txBox="1"/>
          <p:nvPr/>
        </p:nvSpPr>
        <p:spPr>
          <a:xfrm>
            <a:off x="2928926" y="857232"/>
            <a:ext cx="15716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smtClean="0"/>
              <a:t>Punkty poza granicami DLK i GLK – trwałe przesunięcie średniej</a:t>
            </a:r>
            <a:endParaRPr lang="pl-PL" sz="1400" dirty="0"/>
          </a:p>
        </p:txBody>
      </p:sp>
      <p:sp>
        <p:nvSpPr>
          <p:cNvPr id="14" name="pole tekstowe 13"/>
          <p:cNvSpPr txBox="1"/>
          <p:nvPr/>
        </p:nvSpPr>
        <p:spPr>
          <a:xfrm>
            <a:off x="7358050" y="928670"/>
            <a:ext cx="17859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smtClean="0"/>
              <a:t>8 punktów po tej samej stronie LC – trwałe przesunięcie średniej</a:t>
            </a:r>
            <a:endParaRPr lang="pl-PL" sz="1400" dirty="0"/>
          </a:p>
        </p:txBody>
      </p:sp>
      <p:sp>
        <p:nvSpPr>
          <p:cNvPr id="15" name="pole tekstowe 14"/>
          <p:cNvSpPr txBox="1"/>
          <p:nvPr/>
        </p:nvSpPr>
        <p:spPr>
          <a:xfrm>
            <a:off x="2928926" y="2357430"/>
            <a:ext cx="15001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smtClean="0"/>
              <a:t>Trend rosnący lub malejący – przesuwanie się średniej</a:t>
            </a:r>
            <a:endParaRPr lang="pl-PL" sz="1400" dirty="0"/>
          </a:p>
        </p:txBody>
      </p:sp>
      <p:sp>
        <p:nvSpPr>
          <p:cNvPr id="16" name="pole tekstowe 15"/>
          <p:cNvSpPr txBox="1"/>
          <p:nvPr/>
        </p:nvSpPr>
        <p:spPr>
          <a:xfrm>
            <a:off x="7358082" y="2214554"/>
            <a:ext cx="16430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smtClean="0"/>
              <a:t>2 z 3 kolejnych punktów w strefie A– ostrzeżenie o możliwym przesunięciu średniej</a:t>
            </a:r>
            <a:endParaRPr lang="pl-PL" sz="1400" dirty="0"/>
          </a:p>
        </p:txBody>
      </p:sp>
      <p:sp>
        <p:nvSpPr>
          <p:cNvPr id="17" name="pole tekstowe 16"/>
          <p:cNvSpPr txBox="1"/>
          <p:nvPr/>
        </p:nvSpPr>
        <p:spPr>
          <a:xfrm>
            <a:off x="2928926" y="3643314"/>
            <a:ext cx="15716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smtClean="0"/>
              <a:t>4 z 5 kolejnych punktów w strefie B– </a:t>
            </a:r>
            <a:r>
              <a:rPr lang="pl-PL" sz="1400" dirty="0" smtClean="0"/>
              <a:t>ostrzeżenie o możliwym przesunięciu średniej</a:t>
            </a:r>
            <a:endParaRPr lang="pl-PL" sz="1400" dirty="0"/>
          </a:p>
        </p:txBody>
      </p:sp>
      <p:sp>
        <p:nvSpPr>
          <p:cNvPr id="19" name="pole tekstowe 18"/>
          <p:cNvSpPr txBox="1"/>
          <p:nvPr/>
        </p:nvSpPr>
        <p:spPr>
          <a:xfrm>
            <a:off x="7358082" y="3643314"/>
            <a:ext cx="157163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smtClean="0"/>
              <a:t>15 kolejnych punktów w strefie C (nad i pod linią centralną)– błąd pomiaru, zmniejszenie rozproszenia, niewłaściwie ustawione linie kontrolne, elementy próbek pochodzą z różnych populacji</a:t>
            </a:r>
            <a:endParaRPr lang="pl-PL" sz="1400" dirty="0"/>
          </a:p>
        </p:txBody>
      </p:sp>
      <p:sp>
        <p:nvSpPr>
          <p:cNvPr id="20" name="pole tekstowe 19"/>
          <p:cNvSpPr txBox="1"/>
          <p:nvPr/>
        </p:nvSpPr>
        <p:spPr>
          <a:xfrm>
            <a:off x="3714744" y="5286388"/>
            <a:ext cx="235745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smtClean="0"/>
              <a:t>14 punktów naprzemiennie wyżej lub niżej siebie – kolejne próbki pochodzą z różnych maszyn od różnych operatorów</a:t>
            </a:r>
            <a:endParaRPr lang="pl-PL" sz="14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4F5B8B-8051-4568-B555-B186D3AD2110}" type="slidenum">
              <a:rPr lang="pl-PL"/>
              <a:pPr>
                <a:defRPr/>
              </a:pPr>
              <a:t>35</a:t>
            </a:fld>
            <a:endParaRPr lang="pl-PL"/>
          </a:p>
        </p:txBody>
      </p:sp>
      <p:sp>
        <p:nvSpPr>
          <p:cNvPr id="8" name="pole tekstowe 7"/>
          <p:cNvSpPr txBox="1"/>
          <p:nvPr/>
        </p:nvSpPr>
        <p:spPr>
          <a:xfrm>
            <a:off x="1000100" y="649288"/>
            <a:ext cx="77867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l-PL" sz="2400" b="1" i="1" dirty="0" smtClean="0">
                <a:latin typeface="+mn-lt"/>
              </a:rPr>
              <a:t>Diagram pokrewieństwa</a:t>
            </a:r>
            <a:endParaRPr lang="en-GB" sz="2400" b="1" i="1" dirty="0">
              <a:latin typeface="+mn-lt"/>
            </a:endParaRPr>
          </a:p>
        </p:txBody>
      </p:sp>
      <p:sp>
        <p:nvSpPr>
          <p:cNvPr id="10245" name="Prostokąt 5"/>
          <p:cNvSpPr>
            <a:spLocks noChangeArrowheads="1"/>
          </p:cNvSpPr>
          <p:nvPr/>
        </p:nvSpPr>
        <p:spPr bwMode="auto">
          <a:xfrm>
            <a:off x="285750" y="1428750"/>
            <a:ext cx="8572500" cy="517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l-PL" sz="2200" b="1" dirty="0"/>
              <a:t>Diagram pokrewieństwa (wykres współzależności, diagram powinowactwa)</a:t>
            </a:r>
            <a:r>
              <a:rPr lang="pl-PL" sz="2200" dirty="0"/>
              <a:t> - jest wykorzystywany do porządkowania i logicznego przedstawienia rozproszonych danych i informacji tego samego rodzaju zebranych przykładowo w wyniku „burzy mózgów". </a:t>
            </a:r>
          </a:p>
          <a:p>
            <a:pPr algn="just"/>
            <a:endParaRPr lang="pl-PL" sz="2200" dirty="0"/>
          </a:p>
          <a:p>
            <a:pPr algn="just"/>
            <a:r>
              <a:rPr lang="pl-PL" sz="2200" dirty="0"/>
              <a:t>Porządkowanie polega na tworzeniu nie więcej niż dziesięciu kategorii pojęć. Sortowanie pomysłów ma charakter intuicyjny, a utworzone grupy zawierają pokrewne pomysły, zagadnienia. </a:t>
            </a:r>
          </a:p>
          <a:p>
            <a:pPr algn="just"/>
            <a:endParaRPr lang="pl-PL" sz="2200" dirty="0"/>
          </a:p>
          <a:p>
            <a:pPr algn="just"/>
            <a:r>
              <a:rPr lang="pl-PL" sz="2200" dirty="0"/>
              <a:t>Problem określony w wyodrębnionej grupie jako wiodący wyznacza nazwę grupy. </a:t>
            </a:r>
          </a:p>
          <a:p>
            <a:pPr algn="just"/>
            <a:endParaRPr lang="pl-PL" sz="2200" dirty="0"/>
          </a:p>
          <a:p>
            <a:pPr algn="just"/>
            <a:r>
              <a:rPr lang="pl-PL" sz="2200" dirty="0"/>
              <a:t>Diagram pokrewieństwa stanowi materiał wyjściowy do dalszej pracy z innymi narzędziami, takimi jak diagram </a:t>
            </a:r>
            <a:r>
              <a:rPr lang="pl-PL" sz="2200" dirty="0" err="1"/>
              <a:t>Ishikawy</a:t>
            </a:r>
            <a:r>
              <a:rPr lang="pl-PL" sz="2200" dirty="0"/>
              <a:t> lub diagram relacji.</a:t>
            </a:r>
          </a:p>
        </p:txBody>
      </p:sp>
      <p:cxnSp>
        <p:nvCxnSpPr>
          <p:cNvPr id="6" name="Łącznik prosty 5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ytuł 1"/>
          <p:cNvSpPr txBox="1">
            <a:spLocks/>
          </p:cNvSpPr>
          <p:nvPr/>
        </p:nvSpPr>
        <p:spPr>
          <a:xfrm>
            <a:off x="1428728" y="0"/>
            <a:ext cx="7715272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pl-PL" sz="2400" dirty="0" smtClean="0"/>
              <a:t>Podstawowe techniki diagnozowania i analizy problemów</a:t>
            </a:r>
            <a:endParaRPr kumimoji="0" lang="pl-PL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ytuł 5"/>
          <p:cNvSpPr>
            <a:spLocks noGrp="1"/>
          </p:cNvSpPr>
          <p:nvPr>
            <p:ph type="title"/>
          </p:nvPr>
        </p:nvSpPr>
        <p:spPr>
          <a:xfrm>
            <a:off x="428625" y="60325"/>
            <a:ext cx="8229600" cy="439738"/>
          </a:xfrm>
        </p:spPr>
        <p:txBody>
          <a:bodyPr>
            <a:normAutofit fontScale="90000"/>
          </a:bodyPr>
          <a:lstStyle/>
          <a:p>
            <a:pPr eaLnBrk="1" hangingPunct="1"/>
            <a:endParaRPr lang="en-GB" smtClean="0"/>
          </a:p>
        </p:txBody>
      </p:sp>
      <p:sp>
        <p:nvSpPr>
          <p:cNvPr id="5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7A4695-0766-47EF-9AD3-84E620AF2CBF}" type="slidenum">
              <a:rPr lang="pl-PL"/>
              <a:pPr>
                <a:defRPr/>
              </a:pPr>
              <a:t>36</a:t>
            </a:fld>
            <a:endParaRPr lang="pl-PL"/>
          </a:p>
        </p:txBody>
      </p:sp>
      <p:sp>
        <p:nvSpPr>
          <p:cNvPr id="11269" name="Prostokąt 5"/>
          <p:cNvSpPr>
            <a:spLocks noChangeArrowheads="1"/>
          </p:cNvSpPr>
          <p:nvPr/>
        </p:nvSpPr>
        <p:spPr bwMode="auto">
          <a:xfrm>
            <a:off x="214313" y="1720850"/>
            <a:ext cx="8715375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l-PL" sz="2400"/>
              <a:t>Diagram pokrewieństwa wykorzystywany jest najczęściej w sytuacjach, gdy zachodzi potrzeba przełamania stereotypów myślowych podczas procesu rozwiązywania problemów. Jest on szczególnie przydatny przy relatywnie dużej ilości pomysłów lub informacjach dotyczących złożonego problemu. </a:t>
            </a:r>
          </a:p>
          <a:p>
            <a:pPr algn="just"/>
            <a:endParaRPr lang="pl-PL" sz="2400"/>
          </a:p>
          <a:p>
            <a:pPr algn="just"/>
            <a:r>
              <a:rPr lang="pl-PL" sz="2400"/>
              <a:t>Ponadto może on stanowić wsparcie dla procesu, przyczyniając się do zwiększenia jego efektywności, w przypadku wdrożeń konkretnych rozwiązań.</a:t>
            </a:r>
          </a:p>
        </p:txBody>
      </p:sp>
      <p:cxnSp>
        <p:nvCxnSpPr>
          <p:cNvPr id="6" name="Łącznik prosty 5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ole tekstowe 6"/>
          <p:cNvSpPr txBox="1"/>
          <p:nvPr/>
        </p:nvSpPr>
        <p:spPr>
          <a:xfrm>
            <a:off x="1000100" y="649288"/>
            <a:ext cx="77867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l-PL" sz="2400" b="1" i="1" dirty="0" smtClean="0">
                <a:latin typeface="+mn-lt"/>
              </a:rPr>
              <a:t>Diagram pokrewieństwa</a:t>
            </a:r>
            <a:endParaRPr lang="en-GB" sz="2400" b="1" i="1" dirty="0">
              <a:latin typeface="+mn-lt"/>
            </a:endParaRPr>
          </a:p>
        </p:txBody>
      </p:sp>
      <p:sp>
        <p:nvSpPr>
          <p:cNvPr id="10" name="Tytuł 1"/>
          <p:cNvSpPr txBox="1">
            <a:spLocks/>
          </p:cNvSpPr>
          <p:nvPr/>
        </p:nvSpPr>
        <p:spPr>
          <a:xfrm>
            <a:off x="1428728" y="0"/>
            <a:ext cx="7715272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pl-PL" sz="2400" dirty="0" smtClean="0"/>
              <a:t>Podstawowe techniki diagnozowania i analizy problemów</a:t>
            </a:r>
            <a:endParaRPr kumimoji="0" lang="pl-PL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ytuł 5"/>
          <p:cNvSpPr>
            <a:spLocks noGrp="1"/>
          </p:cNvSpPr>
          <p:nvPr>
            <p:ph type="title"/>
          </p:nvPr>
        </p:nvSpPr>
        <p:spPr>
          <a:xfrm>
            <a:off x="428625" y="60325"/>
            <a:ext cx="8229600" cy="439738"/>
          </a:xfrm>
        </p:spPr>
        <p:txBody>
          <a:bodyPr>
            <a:normAutofit fontScale="90000"/>
          </a:bodyPr>
          <a:lstStyle/>
          <a:p>
            <a:pPr eaLnBrk="1" hangingPunct="1"/>
            <a:endParaRPr lang="en-GB" smtClean="0"/>
          </a:p>
        </p:txBody>
      </p:sp>
      <p:sp>
        <p:nvSpPr>
          <p:cNvPr id="5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3635E7-F405-4A62-B17E-903471D10595}" type="slidenum">
              <a:rPr lang="pl-PL"/>
              <a:pPr>
                <a:defRPr/>
              </a:pPr>
              <a:t>37</a:t>
            </a:fld>
            <a:endParaRPr lang="pl-PL"/>
          </a:p>
        </p:txBody>
      </p:sp>
      <p:sp>
        <p:nvSpPr>
          <p:cNvPr id="6" name="Prostokąt 5"/>
          <p:cNvSpPr/>
          <p:nvPr/>
        </p:nvSpPr>
        <p:spPr>
          <a:xfrm>
            <a:off x="285750" y="1357313"/>
            <a:ext cx="8643938" cy="53244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pl-PL" sz="2000" dirty="0"/>
              <a:t>Procedura tworzenia diagramu pokrewieństwa:</a:t>
            </a:r>
          </a:p>
          <a:p>
            <a:pPr marL="457200" indent="-457200" algn="just">
              <a:buFont typeface="+mj-lt"/>
              <a:buAutoNum type="arabicPeriod"/>
              <a:defRPr/>
            </a:pPr>
            <a:r>
              <a:rPr lang="pl-PL" sz="2000" dirty="0"/>
              <a:t>Określ w kategoriach ogólnych temat, który ma być rozważany.</a:t>
            </a:r>
          </a:p>
          <a:p>
            <a:pPr marL="457200" indent="-457200" algn="just">
              <a:buFont typeface="+mj-lt"/>
              <a:buAutoNum type="arabicPeriod"/>
              <a:defRPr/>
            </a:pPr>
            <a:r>
              <a:rPr lang="pl-PL" sz="2000" dirty="0"/>
              <a:t>Zapisz możliwie jak najwięcej indywidualnych pomysłów, opinii, uwag na kartkach (jeden zapis na jednej kartce).</a:t>
            </a:r>
          </a:p>
          <a:p>
            <a:pPr marL="457200" indent="-457200" algn="just">
              <a:buFont typeface="+mj-lt"/>
              <a:buAutoNum type="arabicPeriod"/>
              <a:defRPr/>
            </a:pPr>
            <a:r>
              <a:rPr lang="pl-PL" sz="2000" dirty="0"/>
              <a:t>Wymieszaj karty i rozłóż je w sposób losowy na dużym stole.</a:t>
            </a:r>
          </a:p>
          <a:p>
            <a:pPr marL="457200" indent="-457200" algn="just">
              <a:buFont typeface="+mj-lt"/>
              <a:buAutoNum type="arabicPeriod"/>
              <a:defRPr/>
            </a:pPr>
            <a:r>
              <a:rPr lang="pl-PL" sz="2000" dirty="0"/>
              <a:t>Pogrupuj karty mające ze sobą związek w następujący sposób:</a:t>
            </a:r>
          </a:p>
          <a:p>
            <a:pPr marL="914400" lvl="1" indent="-457200" algn="just">
              <a:buFont typeface="Arial" pitchFamily="34" charset="0"/>
              <a:buChar char="•"/>
              <a:defRPr/>
            </a:pPr>
            <a:r>
              <a:rPr lang="pl-PL" sz="2000" dirty="0"/>
              <a:t>poukładaj w grupy karty, które wydaja się być ze sobą powiązane,</a:t>
            </a:r>
          </a:p>
          <a:p>
            <a:pPr marL="914400" lvl="1" indent="-457200" algn="just">
              <a:buFont typeface="Arial" pitchFamily="34" charset="0"/>
              <a:buChar char="•"/>
              <a:defRPr/>
            </a:pPr>
            <a:r>
              <a:rPr lang="pl-PL" sz="2000" dirty="0"/>
              <a:t>ogranicz liczbę grup do dziesięciu bez usilnego układania pojedynczych kart w grupy,</a:t>
            </a:r>
          </a:p>
          <a:p>
            <a:pPr marL="914400" lvl="1" indent="-457200" algn="just">
              <a:buFont typeface="Arial" pitchFamily="34" charset="0"/>
              <a:buChar char="•"/>
              <a:defRPr/>
            </a:pPr>
            <a:r>
              <a:rPr lang="pl-PL" sz="2000" dirty="0"/>
              <a:t>znajdź lub stwórz tytułową kartę, która oddaje znaczenie danej grupy,</a:t>
            </a:r>
          </a:p>
          <a:p>
            <a:pPr marL="914400" lvl="1" indent="-457200" algn="just">
              <a:buFont typeface="Arial" pitchFamily="34" charset="0"/>
              <a:buChar char="•"/>
              <a:defRPr/>
            </a:pPr>
            <a:r>
              <a:rPr lang="pl-PL" sz="2000" dirty="0"/>
              <a:t>umieść tytułowa kartę na górze.</a:t>
            </a:r>
          </a:p>
          <a:p>
            <a:pPr algn="just">
              <a:defRPr/>
            </a:pPr>
            <a:r>
              <a:rPr lang="pl-PL" sz="2000" dirty="0"/>
              <a:t>Podczas tworzenia diagramu pokrewieństwa istotne jest spełnienie warunku swobody zgłaszania pomysłów, brak krytyki czy oceny na etapie umieszczania na stole (czy tablicy) kartek z pomysłami. Wynika to z celów zastosowania tego narzędzia, a mianowicie wzbudzenia kreatywności i innowacyjności członków zespołu.</a:t>
            </a:r>
          </a:p>
        </p:txBody>
      </p:sp>
      <p:cxnSp>
        <p:nvCxnSpPr>
          <p:cNvPr id="7" name="Łącznik prosty 6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ole tekstowe 8"/>
          <p:cNvSpPr txBox="1"/>
          <p:nvPr/>
        </p:nvSpPr>
        <p:spPr>
          <a:xfrm>
            <a:off x="1000100" y="649288"/>
            <a:ext cx="77867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l-PL" sz="2400" b="1" i="1" dirty="0" smtClean="0">
                <a:latin typeface="+mn-lt"/>
              </a:rPr>
              <a:t>Diagram pokrewieństwa</a:t>
            </a:r>
            <a:endParaRPr lang="en-GB" sz="2400" b="1" i="1" dirty="0">
              <a:latin typeface="+mn-lt"/>
            </a:endParaRPr>
          </a:p>
        </p:txBody>
      </p:sp>
      <p:sp>
        <p:nvSpPr>
          <p:cNvPr id="10" name="Tytuł 1"/>
          <p:cNvSpPr txBox="1">
            <a:spLocks/>
          </p:cNvSpPr>
          <p:nvPr/>
        </p:nvSpPr>
        <p:spPr>
          <a:xfrm>
            <a:off x="1428728" y="0"/>
            <a:ext cx="7715272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pl-PL" sz="2400" dirty="0" smtClean="0"/>
              <a:t>Podstawowe techniki diagnozowania i analizy problemów</a:t>
            </a:r>
            <a:endParaRPr kumimoji="0" lang="pl-PL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ytuł 5"/>
          <p:cNvSpPr>
            <a:spLocks noGrp="1"/>
          </p:cNvSpPr>
          <p:nvPr>
            <p:ph type="title"/>
          </p:nvPr>
        </p:nvSpPr>
        <p:spPr>
          <a:xfrm>
            <a:off x="428625" y="60325"/>
            <a:ext cx="8229600" cy="439738"/>
          </a:xfrm>
        </p:spPr>
        <p:txBody>
          <a:bodyPr>
            <a:normAutofit fontScale="90000"/>
          </a:bodyPr>
          <a:lstStyle/>
          <a:p>
            <a:pPr eaLnBrk="1" hangingPunct="1"/>
            <a:endParaRPr lang="en-GB" smtClean="0"/>
          </a:p>
        </p:txBody>
      </p:sp>
      <p:sp>
        <p:nvSpPr>
          <p:cNvPr id="5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E47A94-C6C9-468E-84CB-4716A7D00E5B}" type="slidenum">
              <a:rPr lang="pl-PL"/>
              <a:pPr>
                <a:defRPr/>
              </a:pPr>
              <a:t>38</a:t>
            </a:fld>
            <a:endParaRPr lang="pl-PL"/>
          </a:p>
        </p:txBody>
      </p:sp>
      <p:sp>
        <p:nvSpPr>
          <p:cNvPr id="6" name="Prostokąt 5"/>
          <p:cNvSpPr/>
          <p:nvPr/>
        </p:nvSpPr>
        <p:spPr>
          <a:xfrm>
            <a:off x="357188" y="1304925"/>
            <a:ext cx="8429625" cy="50530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pl-PL" sz="2400" dirty="0"/>
              <a:t>Praktyczne wskazówki stosowania diagramu pokrewieństwa:</a:t>
            </a:r>
          </a:p>
          <a:p>
            <a:pPr marL="457200" indent="-457200" algn="just">
              <a:buFont typeface="+mj-lt"/>
              <a:buAutoNum type="arabicPeriod"/>
              <a:defRPr/>
            </a:pPr>
            <a:r>
              <a:rPr lang="pl-PL" sz="2400" dirty="0"/>
              <a:t>Liczba członków zespołu powinna być ograniczona do 10-15 osób.</a:t>
            </a:r>
          </a:p>
          <a:p>
            <a:pPr marL="457200" indent="-457200" algn="just">
              <a:buFont typeface="+mj-lt"/>
              <a:buAutoNum type="arabicPeriod"/>
              <a:defRPr/>
            </a:pPr>
            <a:r>
              <a:rPr lang="pl-PL" sz="2400" dirty="0"/>
              <a:t>Członkowie zespołu powinni zna rozważany problem, kwestie, zagadnienie.</a:t>
            </a:r>
          </a:p>
          <a:p>
            <a:pPr marL="457200" indent="-457200" algn="just">
              <a:buFont typeface="+mj-lt"/>
              <a:buAutoNum type="arabicPeriod"/>
              <a:defRPr/>
            </a:pPr>
            <a:r>
              <a:rPr lang="pl-PL" sz="2400" dirty="0"/>
              <a:t>Dany problem, kwestia, zagadnienie powinno być zapisane w sposób jasny i zwięzły oraz nie powinno sugerować kierunku poszukiwania rozwiązania.</a:t>
            </a:r>
          </a:p>
          <a:p>
            <a:pPr marL="457200" indent="-457200" algn="just">
              <a:buFont typeface="+mj-lt"/>
              <a:buAutoNum type="arabicPeriod"/>
              <a:defRPr/>
            </a:pPr>
            <a:r>
              <a:rPr lang="pl-PL" sz="2400" dirty="0"/>
              <a:t>Czas przeznaczony dla poszczególnych członków zespołu na wypełnienie kart nie powinien przekraczać 10 minut.</a:t>
            </a:r>
          </a:p>
          <a:p>
            <a:pPr marL="457200" indent="-457200" algn="just">
              <a:buFont typeface="+mj-lt"/>
              <a:buAutoNum type="arabicPeriod"/>
              <a:defRPr/>
            </a:pPr>
            <a:r>
              <a:rPr lang="pl-PL" sz="2400" dirty="0"/>
              <a:t>Liczba utworzonych grup uzależniona jest od złożoności danego zagadnienia.</a:t>
            </a:r>
          </a:p>
        </p:txBody>
      </p:sp>
      <p:cxnSp>
        <p:nvCxnSpPr>
          <p:cNvPr id="7" name="Łącznik prosty 6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ole tekstowe 8"/>
          <p:cNvSpPr txBox="1"/>
          <p:nvPr/>
        </p:nvSpPr>
        <p:spPr>
          <a:xfrm>
            <a:off x="1000100" y="649288"/>
            <a:ext cx="77867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l-PL" sz="2400" b="1" i="1" dirty="0" smtClean="0">
                <a:latin typeface="+mn-lt"/>
              </a:rPr>
              <a:t>Diagram pokrewieństwa</a:t>
            </a:r>
            <a:endParaRPr lang="en-GB" sz="2400" b="1" i="1" dirty="0">
              <a:latin typeface="+mn-lt"/>
            </a:endParaRPr>
          </a:p>
        </p:txBody>
      </p:sp>
      <p:sp>
        <p:nvSpPr>
          <p:cNvPr id="10" name="Tytuł 1"/>
          <p:cNvSpPr txBox="1">
            <a:spLocks/>
          </p:cNvSpPr>
          <p:nvPr/>
        </p:nvSpPr>
        <p:spPr>
          <a:xfrm>
            <a:off x="1428728" y="0"/>
            <a:ext cx="7715272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pl-PL" sz="2400" dirty="0" smtClean="0"/>
              <a:t>Podstawowe techniki diagnozowania i analizy problemów</a:t>
            </a:r>
            <a:endParaRPr kumimoji="0" lang="pl-PL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ytuł 5"/>
          <p:cNvSpPr>
            <a:spLocks noGrp="1"/>
          </p:cNvSpPr>
          <p:nvPr>
            <p:ph type="title"/>
          </p:nvPr>
        </p:nvSpPr>
        <p:spPr>
          <a:xfrm>
            <a:off x="428625" y="60325"/>
            <a:ext cx="8229600" cy="439738"/>
          </a:xfrm>
        </p:spPr>
        <p:txBody>
          <a:bodyPr>
            <a:normAutofit fontScale="90000"/>
          </a:bodyPr>
          <a:lstStyle/>
          <a:p>
            <a:pPr eaLnBrk="1" hangingPunct="1"/>
            <a:endParaRPr lang="en-GB" smtClean="0"/>
          </a:p>
        </p:txBody>
      </p:sp>
      <p:sp>
        <p:nvSpPr>
          <p:cNvPr id="5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8D49F6-6FB2-4C94-ABD1-EB311A07AB82}" type="slidenum">
              <a:rPr lang="pl-PL"/>
              <a:pPr>
                <a:defRPr/>
              </a:pPr>
              <a:t>39</a:t>
            </a:fld>
            <a:endParaRPr lang="pl-PL"/>
          </a:p>
        </p:txBody>
      </p:sp>
      <p:sp>
        <p:nvSpPr>
          <p:cNvPr id="14341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l-PL"/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 bwMode="auto">
          <a:xfrm>
            <a:off x="428625" y="1285875"/>
            <a:ext cx="8096250" cy="4857750"/>
            <a:chOff x="2716" y="7331"/>
            <a:chExt cx="7200" cy="4320"/>
          </a:xfrm>
        </p:grpSpPr>
        <p:sp>
          <p:nvSpPr>
            <p:cNvPr id="14344" name="AutoShape 15"/>
            <p:cNvSpPr>
              <a:spLocks noChangeAspect="1" noChangeArrowheads="1" noTextEdit="1"/>
            </p:cNvSpPr>
            <p:nvPr/>
          </p:nvSpPr>
          <p:spPr bwMode="auto">
            <a:xfrm>
              <a:off x="2716" y="7331"/>
              <a:ext cx="7200" cy="4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14345" name="Text Box 14"/>
            <p:cNvSpPr txBox="1">
              <a:spLocks noChangeArrowheads="1"/>
            </p:cNvSpPr>
            <p:nvPr/>
          </p:nvSpPr>
          <p:spPr bwMode="auto">
            <a:xfrm>
              <a:off x="4300" y="7619"/>
              <a:ext cx="4032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pl-PL" sz="2000" b="1">
                  <a:solidFill>
                    <a:schemeClr val="bg1"/>
                  </a:solidFill>
                  <a:latin typeface="Calibri" pitchFamily="34" charset="0"/>
                  <a:cs typeface="Times New Roman" pitchFamily="18" charset="0"/>
                </a:rPr>
                <a:t>PROBLEM/KWESTIA/ZAGADNIENIE</a:t>
              </a:r>
              <a:endParaRPr lang="pl-PL" sz="240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65549" name="Text Box 13"/>
            <p:cNvSpPr txBox="1">
              <a:spLocks noChangeArrowheads="1"/>
            </p:cNvSpPr>
            <p:nvPr/>
          </p:nvSpPr>
          <p:spPr bwMode="auto">
            <a:xfrm>
              <a:off x="3148" y="8483"/>
              <a:ext cx="1872" cy="57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r>
                <a:rPr lang="pl-PL" sz="2000" b="1">
                  <a:solidFill>
                    <a:srgbClr val="000000"/>
                  </a:solidFill>
                  <a:latin typeface="Calibri" pitchFamily="34" charset="0"/>
                  <a:cs typeface="Times New Roman" pitchFamily="18" charset="0"/>
                </a:rPr>
                <a:t>KARTA TYTUŁOWA</a:t>
              </a:r>
              <a:endParaRPr lang="pl-PL" sz="3200">
                <a:latin typeface="Calibri" pitchFamily="34" charset="0"/>
              </a:endParaRPr>
            </a:p>
          </p:txBody>
        </p:sp>
        <p:sp>
          <p:nvSpPr>
            <p:cNvPr id="65548" name="Text Box 12"/>
            <p:cNvSpPr txBox="1">
              <a:spLocks noChangeArrowheads="1"/>
            </p:cNvSpPr>
            <p:nvPr/>
          </p:nvSpPr>
          <p:spPr bwMode="auto">
            <a:xfrm>
              <a:off x="5308" y="8483"/>
              <a:ext cx="1872" cy="57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r>
                <a:rPr lang="pl-PL" sz="2000" b="1">
                  <a:solidFill>
                    <a:srgbClr val="000000"/>
                  </a:solidFill>
                  <a:latin typeface="Calibri" pitchFamily="34" charset="0"/>
                  <a:cs typeface="Times New Roman" pitchFamily="18" charset="0"/>
                </a:rPr>
                <a:t>KARTA TYTUŁOWA</a:t>
              </a:r>
              <a:endParaRPr lang="pl-PL" sz="3200">
                <a:latin typeface="Calibri" pitchFamily="34" charset="0"/>
              </a:endParaRPr>
            </a:p>
          </p:txBody>
        </p:sp>
        <p:sp>
          <p:nvSpPr>
            <p:cNvPr id="65547" name="Text Box 11"/>
            <p:cNvSpPr txBox="1">
              <a:spLocks noChangeArrowheads="1"/>
            </p:cNvSpPr>
            <p:nvPr/>
          </p:nvSpPr>
          <p:spPr bwMode="auto">
            <a:xfrm>
              <a:off x="7468" y="8483"/>
              <a:ext cx="1872" cy="57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r>
                <a:rPr lang="pl-PL" sz="2000" b="1">
                  <a:solidFill>
                    <a:srgbClr val="000000"/>
                  </a:solidFill>
                  <a:latin typeface="Calibri" pitchFamily="34" charset="0"/>
                  <a:cs typeface="Times New Roman" pitchFamily="18" charset="0"/>
                </a:rPr>
                <a:t>KARTA TYTUŁOWA</a:t>
              </a:r>
              <a:endParaRPr lang="pl-PL" sz="3200">
                <a:latin typeface="Calibri" pitchFamily="34" charset="0"/>
              </a:endParaRPr>
            </a:p>
          </p:txBody>
        </p:sp>
        <p:sp>
          <p:nvSpPr>
            <p:cNvPr id="14349" name="Text Box 10"/>
            <p:cNvSpPr txBox="1">
              <a:spLocks noChangeArrowheads="1"/>
            </p:cNvSpPr>
            <p:nvPr/>
          </p:nvSpPr>
          <p:spPr bwMode="auto">
            <a:xfrm>
              <a:off x="3148" y="9347"/>
              <a:ext cx="1440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pl-PL" sz="1600">
                  <a:solidFill>
                    <a:srgbClr val="000000"/>
                  </a:solidFill>
                  <a:latin typeface="Calibri" pitchFamily="34" charset="0"/>
                  <a:cs typeface="Times New Roman" pitchFamily="18" charset="0"/>
                </a:rPr>
                <a:t>KARTA</a:t>
              </a:r>
              <a:endParaRPr lang="pl-PL" sz="2400">
                <a:latin typeface="Calibri" pitchFamily="34" charset="0"/>
              </a:endParaRPr>
            </a:p>
          </p:txBody>
        </p:sp>
        <p:sp>
          <p:nvSpPr>
            <p:cNvPr id="14350" name="Text Box 9"/>
            <p:cNvSpPr txBox="1">
              <a:spLocks noChangeArrowheads="1"/>
            </p:cNvSpPr>
            <p:nvPr/>
          </p:nvSpPr>
          <p:spPr bwMode="auto">
            <a:xfrm>
              <a:off x="3148" y="9923"/>
              <a:ext cx="1440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pl-PL" sz="1600">
                  <a:solidFill>
                    <a:srgbClr val="000000"/>
                  </a:solidFill>
                  <a:latin typeface="Calibri" pitchFamily="34" charset="0"/>
                  <a:cs typeface="Times New Roman" pitchFamily="18" charset="0"/>
                </a:rPr>
                <a:t>KARTA</a:t>
              </a:r>
              <a:endParaRPr lang="pl-PL" sz="2400">
                <a:latin typeface="Calibri" pitchFamily="34" charset="0"/>
              </a:endParaRPr>
            </a:p>
          </p:txBody>
        </p:sp>
        <p:sp>
          <p:nvSpPr>
            <p:cNvPr id="14351" name="Text Box 8"/>
            <p:cNvSpPr txBox="1">
              <a:spLocks noChangeArrowheads="1"/>
            </p:cNvSpPr>
            <p:nvPr/>
          </p:nvSpPr>
          <p:spPr bwMode="auto">
            <a:xfrm>
              <a:off x="5452" y="10499"/>
              <a:ext cx="1440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pl-PL" sz="1600">
                  <a:solidFill>
                    <a:srgbClr val="000000"/>
                  </a:solidFill>
                  <a:latin typeface="Calibri" pitchFamily="34" charset="0"/>
                  <a:cs typeface="Times New Roman" pitchFamily="18" charset="0"/>
                </a:rPr>
                <a:t>KARTA</a:t>
              </a:r>
              <a:endParaRPr lang="pl-PL" sz="2400">
                <a:latin typeface="Calibri" pitchFamily="34" charset="0"/>
              </a:endParaRPr>
            </a:p>
          </p:txBody>
        </p:sp>
        <p:sp>
          <p:nvSpPr>
            <p:cNvPr id="14352" name="Text Box 7"/>
            <p:cNvSpPr txBox="1">
              <a:spLocks noChangeArrowheads="1"/>
            </p:cNvSpPr>
            <p:nvPr/>
          </p:nvSpPr>
          <p:spPr bwMode="auto">
            <a:xfrm>
              <a:off x="5452" y="9923"/>
              <a:ext cx="1440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pl-PL" sz="1600">
                  <a:solidFill>
                    <a:srgbClr val="000000"/>
                  </a:solidFill>
                  <a:latin typeface="Calibri" pitchFamily="34" charset="0"/>
                  <a:cs typeface="Times New Roman" pitchFamily="18" charset="0"/>
                </a:rPr>
                <a:t>KARTA</a:t>
              </a:r>
              <a:endParaRPr lang="pl-PL" sz="2400">
                <a:latin typeface="Calibri" pitchFamily="34" charset="0"/>
              </a:endParaRPr>
            </a:p>
          </p:txBody>
        </p:sp>
        <p:sp>
          <p:nvSpPr>
            <p:cNvPr id="14353" name="Text Box 6"/>
            <p:cNvSpPr txBox="1">
              <a:spLocks noChangeArrowheads="1"/>
            </p:cNvSpPr>
            <p:nvPr/>
          </p:nvSpPr>
          <p:spPr bwMode="auto">
            <a:xfrm>
              <a:off x="5452" y="9347"/>
              <a:ext cx="1440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pl-PL" sz="1600">
                  <a:solidFill>
                    <a:srgbClr val="000000"/>
                  </a:solidFill>
                  <a:latin typeface="Calibri" pitchFamily="34" charset="0"/>
                  <a:cs typeface="Times New Roman" pitchFamily="18" charset="0"/>
                </a:rPr>
                <a:t>KARTA</a:t>
              </a:r>
              <a:endParaRPr lang="pl-PL" sz="2400">
                <a:latin typeface="Calibri" pitchFamily="34" charset="0"/>
              </a:endParaRPr>
            </a:p>
          </p:txBody>
        </p:sp>
        <p:sp>
          <p:nvSpPr>
            <p:cNvPr id="14354" name="Text Box 5"/>
            <p:cNvSpPr txBox="1">
              <a:spLocks noChangeArrowheads="1"/>
            </p:cNvSpPr>
            <p:nvPr/>
          </p:nvSpPr>
          <p:spPr bwMode="auto">
            <a:xfrm>
              <a:off x="7612" y="10499"/>
              <a:ext cx="1440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pl-PL" sz="1600">
                  <a:solidFill>
                    <a:srgbClr val="000000"/>
                  </a:solidFill>
                  <a:latin typeface="Calibri" pitchFamily="34" charset="0"/>
                  <a:cs typeface="Times New Roman" pitchFamily="18" charset="0"/>
                </a:rPr>
                <a:t>KARTA</a:t>
              </a:r>
              <a:endParaRPr lang="pl-PL" sz="2400">
                <a:latin typeface="Calibri" pitchFamily="34" charset="0"/>
              </a:endParaRPr>
            </a:p>
          </p:txBody>
        </p:sp>
        <p:sp>
          <p:nvSpPr>
            <p:cNvPr id="14355" name="Text Box 4"/>
            <p:cNvSpPr txBox="1">
              <a:spLocks noChangeArrowheads="1"/>
            </p:cNvSpPr>
            <p:nvPr/>
          </p:nvSpPr>
          <p:spPr bwMode="auto">
            <a:xfrm>
              <a:off x="7612" y="9923"/>
              <a:ext cx="1440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pl-PL" sz="1600">
                  <a:solidFill>
                    <a:srgbClr val="000000"/>
                  </a:solidFill>
                  <a:latin typeface="Calibri" pitchFamily="34" charset="0"/>
                  <a:cs typeface="Times New Roman" pitchFamily="18" charset="0"/>
                </a:rPr>
                <a:t>KARTA</a:t>
              </a:r>
              <a:endParaRPr lang="pl-PL" sz="2400">
                <a:latin typeface="Calibri" pitchFamily="34" charset="0"/>
              </a:endParaRPr>
            </a:p>
          </p:txBody>
        </p:sp>
        <p:sp>
          <p:nvSpPr>
            <p:cNvPr id="14356" name="Text Box 3"/>
            <p:cNvSpPr txBox="1">
              <a:spLocks noChangeArrowheads="1"/>
            </p:cNvSpPr>
            <p:nvPr/>
          </p:nvSpPr>
          <p:spPr bwMode="auto">
            <a:xfrm>
              <a:off x="7612" y="9347"/>
              <a:ext cx="1440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pl-PL" sz="1600">
                  <a:solidFill>
                    <a:srgbClr val="000000"/>
                  </a:solidFill>
                  <a:latin typeface="Calibri" pitchFamily="34" charset="0"/>
                  <a:cs typeface="Times New Roman" pitchFamily="18" charset="0"/>
                </a:rPr>
                <a:t>KARTA</a:t>
              </a:r>
              <a:endParaRPr lang="pl-PL" sz="2400">
                <a:latin typeface="Calibri" pitchFamily="34" charset="0"/>
              </a:endParaRPr>
            </a:p>
          </p:txBody>
        </p:sp>
        <p:sp>
          <p:nvSpPr>
            <p:cNvPr id="14357" name="Text Box 2"/>
            <p:cNvSpPr txBox="1">
              <a:spLocks noChangeArrowheads="1"/>
            </p:cNvSpPr>
            <p:nvPr/>
          </p:nvSpPr>
          <p:spPr bwMode="auto">
            <a:xfrm>
              <a:off x="5452" y="11075"/>
              <a:ext cx="1440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pl-PL" sz="1600">
                  <a:solidFill>
                    <a:srgbClr val="000000"/>
                  </a:solidFill>
                  <a:latin typeface="Calibri" pitchFamily="34" charset="0"/>
                  <a:cs typeface="Times New Roman" pitchFamily="18" charset="0"/>
                </a:rPr>
                <a:t>KARTA</a:t>
              </a:r>
              <a:endParaRPr lang="pl-PL" sz="2400">
                <a:latin typeface="Calibri" pitchFamily="34" charset="0"/>
              </a:endParaRPr>
            </a:p>
          </p:txBody>
        </p:sp>
      </p:grpSp>
      <p:sp>
        <p:nvSpPr>
          <p:cNvPr id="14343" name="Rectangle 30"/>
          <p:cNvSpPr>
            <a:spLocks noChangeArrowheads="1"/>
          </p:cNvSpPr>
          <p:nvPr/>
        </p:nvSpPr>
        <p:spPr bwMode="auto">
          <a:xfrm>
            <a:off x="0" y="61436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pl-PL" sz="1200" b="1">
              <a:solidFill>
                <a:srgbClr val="000000"/>
              </a:solidFill>
              <a:latin typeface="Calibri" pitchFamily="34" charset="0"/>
              <a:cs typeface="Times New Roman" pitchFamily="18" charset="0"/>
            </a:endParaRPr>
          </a:p>
          <a:p>
            <a:pPr algn="ctr" eaLnBrk="0" hangingPunct="0"/>
            <a:r>
              <a:rPr lang="pl-PL" sz="1200" b="1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Rysunek 1. Diagram pokrewieństwa</a:t>
            </a:r>
            <a:endParaRPr lang="pl-PL" sz="1200">
              <a:solidFill>
                <a:srgbClr val="000000"/>
              </a:solidFill>
              <a:latin typeface="Calibri" pitchFamily="34" charset="0"/>
              <a:cs typeface="Times New Roman" pitchFamily="18" charset="0"/>
            </a:endParaRPr>
          </a:p>
          <a:p>
            <a:pPr algn="ctr" eaLnBrk="0" hangingPunct="0"/>
            <a:r>
              <a:rPr lang="pl-PL" sz="120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Źródło: K.Szczepańska: Techniki menedżerskie w TQM, Wydawnictwa normalizacyjne ALFA-WERO, Warszawa 1999.</a:t>
            </a:r>
            <a:endParaRPr lang="pl-PL">
              <a:latin typeface="Calibri" pitchFamily="34" charset="0"/>
            </a:endParaRPr>
          </a:p>
        </p:txBody>
      </p:sp>
      <p:cxnSp>
        <p:nvCxnSpPr>
          <p:cNvPr id="22" name="Łącznik prosty 21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ole tekstowe 22"/>
          <p:cNvSpPr txBox="1"/>
          <p:nvPr/>
        </p:nvSpPr>
        <p:spPr>
          <a:xfrm>
            <a:off x="1000100" y="649288"/>
            <a:ext cx="77867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l-PL" sz="2400" b="1" i="1" dirty="0" smtClean="0">
                <a:latin typeface="+mn-lt"/>
              </a:rPr>
              <a:t>Diagram pokrewieństwa</a:t>
            </a:r>
            <a:endParaRPr lang="en-GB" sz="2400" b="1" i="1" dirty="0">
              <a:latin typeface="+mn-lt"/>
            </a:endParaRPr>
          </a:p>
        </p:txBody>
      </p:sp>
      <p:sp>
        <p:nvSpPr>
          <p:cNvPr id="24" name="Tytuł 1"/>
          <p:cNvSpPr txBox="1">
            <a:spLocks/>
          </p:cNvSpPr>
          <p:nvPr/>
        </p:nvSpPr>
        <p:spPr>
          <a:xfrm>
            <a:off x="1428728" y="0"/>
            <a:ext cx="7715272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pl-PL" sz="2400" dirty="0" smtClean="0"/>
              <a:t>Podstawowe techniki diagnozowania i analizy problemów</a:t>
            </a:r>
            <a:endParaRPr kumimoji="0" lang="pl-PL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28728" y="-24"/>
            <a:ext cx="7229468" cy="642942"/>
          </a:xfrm>
        </p:spPr>
        <p:txBody>
          <a:bodyPr>
            <a:noAutofit/>
          </a:bodyPr>
          <a:lstStyle/>
          <a:p>
            <a:pPr algn="l"/>
            <a:r>
              <a:rPr lang="pl-PL" sz="2400" dirty="0" smtClean="0">
                <a:latin typeface="Tahoma" pitchFamily="34" charset="0"/>
                <a:cs typeface="Tahoma" pitchFamily="34" charset="0"/>
              </a:rPr>
              <a:t>Definicja jakości</a:t>
            </a:r>
            <a:endParaRPr lang="pl-PL" sz="2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5" name="Łącznik prosty 4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571472" y="1071546"/>
            <a:ext cx="7715304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pl-PL" sz="2400" u="sng" dirty="0">
                <a:cs typeface="Arial" charset="0"/>
              </a:rPr>
              <a:t>Jakość</a:t>
            </a:r>
            <a:r>
              <a:rPr lang="pl-PL" sz="2000" dirty="0">
                <a:cs typeface="Arial" charset="0"/>
              </a:rPr>
              <a:t>- ogół cech i właściwości  wyrobu lub usługi decydujących o zdolności wyrobu do zaspokojenia stwierdzonych lub przewidywanych potrzeb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642910" y="2357430"/>
            <a:ext cx="7429552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pl-PL" sz="2400" u="sng" dirty="0">
                <a:solidFill>
                  <a:srgbClr val="000000"/>
                </a:solidFill>
              </a:rPr>
              <a:t>Kontrola jakości</a:t>
            </a:r>
            <a:r>
              <a:rPr lang="pl-PL" sz="2000" dirty="0">
                <a:solidFill>
                  <a:srgbClr val="000000"/>
                </a:solidFill>
              </a:rPr>
              <a:t>- c</a:t>
            </a:r>
            <a:r>
              <a:rPr lang="pl-PL" sz="2000" dirty="0">
                <a:solidFill>
                  <a:srgbClr val="000000"/>
                </a:solidFill>
                <a:cs typeface="Arial" charset="0"/>
              </a:rPr>
              <a:t>zynności, takie jak mierzenie, badanie, stosowanie sprawdzianów w odniesieniu do jednej lub kilku cech wyrobu lub usługi oraz porównywanie wyniku z ustalonymi wymaganiami w celu określenia zgodności.</a:t>
            </a:r>
          </a:p>
        </p:txBody>
      </p:sp>
      <p:sp>
        <p:nvSpPr>
          <p:cNvPr id="10" name="Prostokąt 9"/>
          <p:cNvSpPr/>
          <p:nvPr/>
        </p:nvSpPr>
        <p:spPr>
          <a:xfrm>
            <a:off x="571472" y="4071942"/>
            <a:ext cx="7643866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sz="2400" u="sng" dirty="0" smtClean="0">
                <a:solidFill>
                  <a:srgbClr val="000000"/>
                </a:solidFill>
              </a:rPr>
              <a:t>Sterowanie jakością</a:t>
            </a:r>
            <a:r>
              <a:rPr lang="pl-PL" sz="2400" dirty="0" smtClean="0">
                <a:solidFill>
                  <a:srgbClr val="000000"/>
                </a:solidFill>
              </a:rPr>
              <a:t> </a:t>
            </a:r>
            <a:r>
              <a:rPr lang="pl-PL" sz="2000" dirty="0" smtClean="0">
                <a:solidFill>
                  <a:srgbClr val="000000"/>
                </a:solidFill>
              </a:rPr>
              <a:t>- </a:t>
            </a:r>
            <a:r>
              <a:rPr lang="pl-PL" sz="2000" dirty="0" smtClean="0"/>
              <a:t>położenie takiego samego nacisku na kontrolę, ale włączenie dodatkowo do systemu pracowników produkcyjnych i stworzenie sprzężeń zwrotnych pomiędzy wynikami kontroli a linią produkcyjną. Na podstawie wyników kontroli proces produkcyjny jest modyfikowany w celu otrzymania produktów zgodnych ze specyfikacjami</a:t>
            </a:r>
            <a:endParaRPr lang="pl-PL" sz="24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ytuł 5"/>
          <p:cNvSpPr>
            <a:spLocks noGrp="1"/>
          </p:cNvSpPr>
          <p:nvPr>
            <p:ph type="title"/>
          </p:nvPr>
        </p:nvSpPr>
        <p:spPr>
          <a:xfrm>
            <a:off x="428625" y="60325"/>
            <a:ext cx="8229600" cy="439738"/>
          </a:xfrm>
        </p:spPr>
        <p:txBody>
          <a:bodyPr>
            <a:normAutofit fontScale="90000"/>
          </a:bodyPr>
          <a:lstStyle/>
          <a:p>
            <a:pPr eaLnBrk="1" hangingPunct="1"/>
            <a:endParaRPr lang="en-GB" smtClean="0"/>
          </a:p>
        </p:txBody>
      </p:sp>
      <p:sp>
        <p:nvSpPr>
          <p:cNvPr id="5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F21692-0EC1-4B51-8DB4-67DEDA21C0C1}" type="slidenum">
              <a:rPr lang="pl-PL"/>
              <a:pPr>
                <a:defRPr/>
              </a:pPr>
              <a:t>40</a:t>
            </a:fld>
            <a:endParaRPr lang="pl-PL"/>
          </a:p>
        </p:txBody>
      </p:sp>
      <p:sp>
        <p:nvSpPr>
          <p:cNvPr id="15365" name="Prostokąt 9"/>
          <p:cNvSpPr>
            <a:spLocks noChangeArrowheads="1"/>
          </p:cNvSpPr>
          <p:nvPr/>
        </p:nvSpPr>
        <p:spPr bwMode="auto">
          <a:xfrm>
            <a:off x="142875" y="1571625"/>
            <a:ext cx="864393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 sz="2400" b="1">
                <a:latin typeface="Calibri" pitchFamily="34" charset="0"/>
              </a:rPr>
              <a:t>Zastosowanie diagramu pokrewieństwa do rozwiązania problemu dotyczącego utraty dominującej pozycji w branży</a:t>
            </a:r>
          </a:p>
        </p:txBody>
      </p:sp>
      <p:sp>
        <p:nvSpPr>
          <p:cNvPr id="15366" name="Prostokąt 11"/>
          <p:cNvSpPr>
            <a:spLocks noChangeArrowheads="1"/>
          </p:cNvSpPr>
          <p:nvPr/>
        </p:nvSpPr>
        <p:spPr bwMode="auto">
          <a:xfrm>
            <a:off x="214313" y="2584450"/>
            <a:ext cx="8643937" cy="381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l-PL" sz="2200">
                <a:latin typeface="Calibri" pitchFamily="34" charset="0"/>
              </a:rPr>
              <a:t>W literaturze przedmiotu można znaleźć przykład firmy, która odnotowuje spadek popularności produktów oraz fakt powolnego tracenia dominującej pozycji w branży. W wyniku dyskusji członkowie zespołu zgodzili się na następujące zdefiniowanie problemu:</a:t>
            </a:r>
          </a:p>
          <a:p>
            <a:pPr algn="just"/>
            <a:endParaRPr lang="pl-PL" sz="2200">
              <a:latin typeface="Calibri" pitchFamily="34" charset="0"/>
            </a:endParaRPr>
          </a:p>
          <a:p>
            <a:pPr algn="ctr"/>
            <a:r>
              <a:rPr lang="pl-PL" sz="2200" b="1">
                <a:latin typeface="Calibri" pitchFamily="34" charset="0"/>
              </a:rPr>
              <a:t>Jak utrzymać przewagę konkurencyjną na rynku?</a:t>
            </a:r>
          </a:p>
          <a:p>
            <a:pPr algn="just"/>
            <a:endParaRPr lang="pl-PL" sz="2200" b="1">
              <a:latin typeface="Calibri" pitchFamily="34" charset="0"/>
            </a:endParaRPr>
          </a:p>
          <a:p>
            <a:pPr algn="just"/>
            <a:r>
              <a:rPr lang="pl-PL" sz="2200">
                <a:latin typeface="Calibri" pitchFamily="34" charset="0"/>
              </a:rPr>
              <a:t>W czasie pracy z diagramem pokrewieństwa padły różne propozycje działań zmierzających do rozwiązania wspomnianego problemu. </a:t>
            </a:r>
            <a:br>
              <a:rPr lang="pl-PL" sz="2200">
                <a:latin typeface="Calibri" pitchFamily="34" charset="0"/>
              </a:rPr>
            </a:br>
            <a:r>
              <a:rPr lang="pl-PL" sz="2200">
                <a:latin typeface="Calibri" pitchFamily="34" charset="0"/>
              </a:rPr>
              <a:t>Po zebraniu pomysłów członkowie zespołu mieli za zadanie pogrupować je w kategorie na zasadzie intuicyjnego powiązania. </a:t>
            </a:r>
          </a:p>
        </p:txBody>
      </p:sp>
      <p:cxnSp>
        <p:nvCxnSpPr>
          <p:cNvPr id="7" name="Łącznik prosty 6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ole tekstowe 8"/>
          <p:cNvSpPr txBox="1"/>
          <p:nvPr/>
        </p:nvSpPr>
        <p:spPr>
          <a:xfrm>
            <a:off x="1000100" y="649288"/>
            <a:ext cx="77867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l-PL" sz="2400" b="1" i="1" dirty="0" smtClean="0">
                <a:latin typeface="+mn-lt"/>
              </a:rPr>
              <a:t>Diagram pokrewieństwa</a:t>
            </a:r>
            <a:endParaRPr lang="en-GB" sz="2400" b="1" i="1" dirty="0">
              <a:latin typeface="+mn-lt"/>
            </a:endParaRPr>
          </a:p>
        </p:txBody>
      </p:sp>
      <p:sp>
        <p:nvSpPr>
          <p:cNvPr id="10" name="Tytuł 1"/>
          <p:cNvSpPr txBox="1">
            <a:spLocks/>
          </p:cNvSpPr>
          <p:nvPr/>
        </p:nvSpPr>
        <p:spPr>
          <a:xfrm>
            <a:off x="1428728" y="0"/>
            <a:ext cx="7715272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pl-PL" sz="2400" dirty="0" smtClean="0"/>
              <a:t>Podstawowe techniki diagnozowania i analizy problemów</a:t>
            </a:r>
            <a:endParaRPr kumimoji="0" lang="pl-PL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ytuł 5"/>
          <p:cNvSpPr>
            <a:spLocks noGrp="1"/>
          </p:cNvSpPr>
          <p:nvPr>
            <p:ph type="title"/>
          </p:nvPr>
        </p:nvSpPr>
        <p:spPr>
          <a:xfrm>
            <a:off x="428625" y="60325"/>
            <a:ext cx="8229600" cy="439738"/>
          </a:xfrm>
        </p:spPr>
        <p:txBody>
          <a:bodyPr>
            <a:normAutofit fontScale="90000"/>
          </a:bodyPr>
          <a:lstStyle/>
          <a:p>
            <a:pPr eaLnBrk="1" hangingPunct="1"/>
            <a:endParaRPr lang="en-GB" smtClean="0"/>
          </a:p>
        </p:txBody>
      </p:sp>
      <p:sp>
        <p:nvSpPr>
          <p:cNvPr id="5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A309C9-EF51-4FDB-B57E-7D5AF139714B}" type="slidenum">
              <a:rPr lang="pl-PL"/>
              <a:pPr>
                <a:defRPr/>
              </a:pPr>
              <a:t>41</a:t>
            </a:fld>
            <a:endParaRPr lang="pl-PL"/>
          </a:p>
        </p:txBody>
      </p:sp>
      <p:pic>
        <p:nvPicPr>
          <p:cNvPr id="1638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0975" y="1428750"/>
            <a:ext cx="8963025" cy="492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Łącznik prosty 5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ole tekstowe 6"/>
          <p:cNvSpPr txBox="1"/>
          <p:nvPr/>
        </p:nvSpPr>
        <p:spPr>
          <a:xfrm>
            <a:off x="1000100" y="649288"/>
            <a:ext cx="77867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l-PL" sz="2400" b="1" i="1" dirty="0" smtClean="0">
                <a:latin typeface="+mn-lt"/>
              </a:rPr>
              <a:t>Diagram pokrewieństwa</a:t>
            </a:r>
            <a:endParaRPr lang="en-GB" sz="2400" b="1" i="1" dirty="0">
              <a:latin typeface="+mn-lt"/>
            </a:endParaRPr>
          </a:p>
        </p:txBody>
      </p:sp>
      <p:sp>
        <p:nvSpPr>
          <p:cNvPr id="9" name="Tytuł 1"/>
          <p:cNvSpPr txBox="1">
            <a:spLocks/>
          </p:cNvSpPr>
          <p:nvPr/>
        </p:nvSpPr>
        <p:spPr>
          <a:xfrm>
            <a:off x="1428728" y="0"/>
            <a:ext cx="7715272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pl-PL" sz="2400" dirty="0" smtClean="0"/>
              <a:t>Podstawowe techniki diagnozowania i analizy problemów</a:t>
            </a:r>
            <a:endParaRPr kumimoji="0" lang="pl-PL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ytuł 5"/>
          <p:cNvSpPr>
            <a:spLocks noGrp="1"/>
          </p:cNvSpPr>
          <p:nvPr>
            <p:ph type="title"/>
          </p:nvPr>
        </p:nvSpPr>
        <p:spPr>
          <a:xfrm>
            <a:off x="428625" y="60325"/>
            <a:ext cx="8229600" cy="439738"/>
          </a:xfrm>
        </p:spPr>
        <p:txBody>
          <a:bodyPr>
            <a:normAutofit fontScale="90000"/>
          </a:bodyPr>
          <a:lstStyle/>
          <a:p>
            <a:pPr eaLnBrk="1" hangingPunct="1"/>
            <a:endParaRPr lang="en-GB" smtClean="0"/>
          </a:p>
        </p:txBody>
      </p:sp>
      <p:sp>
        <p:nvSpPr>
          <p:cNvPr id="5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7F9588-5748-49C6-A576-D18CDC1DF857}" type="slidenum">
              <a:rPr lang="pl-PL"/>
              <a:pPr>
                <a:defRPr/>
              </a:pPr>
              <a:t>42</a:t>
            </a:fld>
            <a:endParaRPr lang="pl-PL"/>
          </a:p>
        </p:txBody>
      </p:sp>
      <p:sp>
        <p:nvSpPr>
          <p:cNvPr id="18437" name="Prostokąt 9"/>
          <p:cNvSpPr>
            <a:spLocks noChangeArrowheads="1"/>
          </p:cNvSpPr>
          <p:nvPr/>
        </p:nvSpPr>
        <p:spPr bwMode="auto">
          <a:xfrm>
            <a:off x="214313" y="1571625"/>
            <a:ext cx="8501062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 sz="2400" b="1">
                <a:latin typeface="Calibri" pitchFamily="34" charset="0"/>
              </a:rPr>
              <a:t>Zastosowanie diagramu pokrewieństwa do rozwiązania problemu dotyczącego n</a:t>
            </a:r>
            <a:r>
              <a:rPr lang="en-GB" sz="2400" b="1">
                <a:latin typeface="Calibri" pitchFamily="34" charset="0"/>
              </a:rPr>
              <a:t>iskie</a:t>
            </a:r>
            <a:r>
              <a:rPr lang="pl-PL" sz="2400" b="1">
                <a:latin typeface="Calibri" pitchFamily="34" charset="0"/>
              </a:rPr>
              <a:t>j </a:t>
            </a:r>
            <a:r>
              <a:rPr lang="en-GB" sz="2400" b="1">
                <a:latin typeface="Calibri" pitchFamily="34" charset="0"/>
              </a:rPr>
              <a:t>jako</a:t>
            </a:r>
            <a:r>
              <a:rPr lang="pl-PL" sz="2400" b="1">
                <a:latin typeface="Calibri" pitchFamily="34" charset="0"/>
              </a:rPr>
              <a:t>ś</a:t>
            </a:r>
            <a:r>
              <a:rPr lang="en-GB" sz="2400" b="1">
                <a:latin typeface="Calibri" pitchFamily="34" charset="0"/>
              </a:rPr>
              <a:t>ci wyrob</a:t>
            </a:r>
            <a:r>
              <a:rPr lang="pl-PL" sz="2400" b="1">
                <a:latin typeface="Calibri" pitchFamily="34" charset="0"/>
              </a:rPr>
              <a:t>ó</a:t>
            </a:r>
            <a:r>
              <a:rPr lang="en-GB" sz="2400" b="1">
                <a:latin typeface="Calibri" pitchFamily="34" charset="0"/>
              </a:rPr>
              <a:t>w</a:t>
            </a:r>
          </a:p>
        </p:txBody>
      </p:sp>
      <p:sp>
        <p:nvSpPr>
          <p:cNvPr id="18438" name="Prostokąt 10"/>
          <p:cNvSpPr>
            <a:spLocks noChangeArrowheads="1"/>
          </p:cNvSpPr>
          <p:nvPr/>
        </p:nvSpPr>
        <p:spPr bwMode="auto">
          <a:xfrm>
            <a:off x="500063" y="2781300"/>
            <a:ext cx="8143875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l-PL" sz="2200">
                <a:latin typeface="Calibri" pitchFamily="34" charset="0"/>
              </a:rPr>
              <a:t>Poniższy przykład będzie dotyczy problemu zaistniałego w pewnej firmie produkcyjnej. Zwiększająca się liczba reklamacji zwróciła uwagę kierownictwa na to, ze w przedsiębiorstwie nastąpił spadek jakości produkowanych wyrobów. Grupa zadaniowa składająca się z technologa, pracowników bezpośrednio produkcyjnych, pracownika komórki jakości, a takie sprzedawców zdefiniowała temat: </a:t>
            </a:r>
          </a:p>
          <a:p>
            <a:pPr algn="just"/>
            <a:endParaRPr lang="pl-PL" sz="2200">
              <a:latin typeface="Calibri" pitchFamily="34" charset="0"/>
            </a:endParaRPr>
          </a:p>
          <a:p>
            <a:pPr algn="ctr"/>
            <a:r>
              <a:rPr lang="pl-PL" sz="2200" b="1">
                <a:latin typeface="Calibri" pitchFamily="34" charset="0"/>
              </a:rPr>
              <a:t>dlaczego wyroby są niskiej jakości? </a:t>
            </a:r>
          </a:p>
        </p:txBody>
      </p:sp>
      <p:cxnSp>
        <p:nvCxnSpPr>
          <p:cNvPr id="7" name="Łącznik prosty 6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ole tekstowe 10"/>
          <p:cNvSpPr txBox="1"/>
          <p:nvPr/>
        </p:nvSpPr>
        <p:spPr>
          <a:xfrm>
            <a:off x="1000100" y="538443"/>
            <a:ext cx="77867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l-PL" sz="2400" b="1" i="1" dirty="0" smtClean="0">
                <a:latin typeface="+mn-lt"/>
              </a:rPr>
              <a:t>Diagram pokrewieństwa</a:t>
            </a:r>
            <a:endParaRPr lang="en-GB" sz="2400" b="1" i="1" dirty="0">
              <a:latin typeface="+mn-lt"/>
            </a:endParaRPr>
          </a:p>
        </p:txBody>
      </p:sp>
      <p:sp>
        <p:nvSpPr>
          <p:cNvPr id="12" name="Tytuł 1"/>
          <p:cNvSpPr txBox="1">
            <a:spLocks/>
          </p:cNvSpPr>
          <p:nvPr/>
        </p:nvSpPr>
        <p:spPr>
          <a:xfrm>
            <a:off x="1428728" y="0"/>
            <a:ext cx="7715272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pl-PL" sz="2400" dirty="0" smtClean="0"/>
              <a:t>Podstawowe techniki diagnozowania i analizy problemów</a:t>
            </a:r>
            <a:endParaRPr kumimoji="0" lang="pl-PL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ytuł 5"/>
          <p:cNvSpPr>
            <a:spLocks noGrp="1"/>
          </p:cNvSpPr>
          <p:nvPr>
            <p:ph type="title"/>
          </p:nvPr>
        </p:nvSpPr>
        <p:spPr>
          <a:xfrm>
            <a:off x="428625" y="60325"/>
            <a:ext cx="8229600" cy="439738"/>
          </a:xfrm>
        </p:spPr>
        <p:txBody>
          <a:bodyPr>
            <a:normAutofit fontScale="90000"/>
          </a:bodyPr>
          <a:lstStyle/>
          <a:p>
            <a:pPr eaLnBrk="1" hangingPunct="1"/>
            <a:endParaRPr lang="en-GB" smtClean="0"/>
          </a:p>
        </p:txBody>
      </p:sp>
      <p:sp>
        <p:nvSpPr>
          <p:cNvPr id="5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3995DF-ACE1-48AF-8BEB-5AB45BF2E51D}" type="slidenum">
              <a:rPr lang="pl-PL"/>
              <a:pPr>
                <a:defRPr/>
              </a:pPr>
              <a:t>43</a:t>
            </a:fld>
            <a:endParaRPr lang="pl-PL"/>
          </a:p>
        </p:txBody>
      </p:sp>
      <p:pic>
        <p:nvPicPr>
          <p:cNvPr id="1741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038" y="1500188"/>
            <a:ext cx="9026525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Łącznik prosty 5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ole tekstowe 8"/>
          <p:cNvSpPr txBox="1"/>
          <p:nvPr/>
        </p:nvSpPr>
        <p:spPr>
          <a:xfrm>
            <a:off x="1152500" y="538443"/>
            <a:ext cx="77867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l-PL" sz="2400" b="1" i="1" dirty="0" smtClean="0">
                <a:latin typeface="+mn-lt"/>
              </a:rPr>
              <a:t>Diagram pokrewieństwa</a:t>
            </a:r>
            <a:endParaRPr lang="en-GB" sz="2400" b="1" i="1" dirty="0">
              <a:latin typeface="+mn-lt"/>
            </a:endParaRPr>
          </a:p>
        </p:txBody>
      </p:sp>
      <p:sp>
        <p:nvSpPr>
          <p:cNvPr id="10" name="Tytuł 1"/>
          <p:cNvSpPr txBox="1">
            <a:spLocks/>
          </p:cNvSpPr>
          <p:nvPr/>
        </p:nvSpPr>
        <p:spPr>
          <a:xfrm>
            <a:off x="1428728" y="0"/>
            <a:ext cx="7715272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pl-PL" sz="2400" dirty="0" smtClean="0"/>
              <a:t>Podstawowe techniki diagnozowania i analizy problemów</a:t>
            </a:r>
            <a:endParaRPr kumimoji="0" lang="pl-PL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ytuł 5"/>
          <p:cNvSpPr>
            <a:spLocks noGrp="1"/>
          </p:cNvSpPr>
          <p:nvPr>
            <p:ph type="title"/>
          </p:nvPr>
        </p:nvSpPr>
        <p:spPr>
          <a:xfrm>
            <a:off x="428625" y="60325"/>
            <a:ext cx="8229600" cy="439738"/>
          </a:xfrm>
        </p:spPr>
        <p:txBody>
          <a:bodyPr>
            <a:normAutofit fontScale="90000"/>
          </a:bodyPr>
          <a:lstStyle/>
          <a:p>
            <a:pPr eaLnBrk="1" hangingPunct="1"/>
            <a:endParaRPr lang="en-GB" smtClean="0"/>
          </a:p>
        </p:txBody>
      </p:sp>
      <p:sp>
        <p:nvSpPr>
          <p:cNvPr id="5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A11D36-3123-4670-9CDA-D3D4EA6CD82A}" type="slidenum">
              <a:rPr lang="pl-PL"/>
              <a:pPr>
                <a:defRPr/>
              </a:pPr>
              <a:t>44</a:t>
            </a:fld>
            <a:endParaRPr lang="pl-PL"/>
          </a:p>
        </p:txBody>
      </p:sp>
      <p:sp>
        <p:nvSpPr>
          <p:cNvPr id="8" name="pole tekstowe 7"/>
          <p:cNvSpPr txBox="1"/>
          <p:nvPr/>
        </p:nvSpPr>
        <p:spPr>
          <a:xfrm>
            <a:off x="1000100" y="649288"/>
            <a:ext cx="81439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l-PL" sz="2400" b="1" i="1" dirty="0" smtClean="0"/>
              <a:t>Diagram relacji</a:t>
            </a:r>
            <a:endParaRPr lang="en-GB" sz="2400" b="1" i="1" dirty="0"/>
          </a:p>
        </p:txBody>
      </p:sp>
      <p:sp>
        <p:nvSpPr>
          <p:cNvPr id="19461" name="Prostokąt 5"/>
          <p:cNvSpPr>
            <a:spLocks noChangeArrowheads="1"/>
          </p:cNvSpPr>
          <p:nvPr/>
        </p:nvSpPr>
        <p:spPr bwMode="auto">
          <a:xfrm>
            <a:off x="357188" y="1444625"/>
            <a:ext cx="8215312" cy="415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l-PL" sz="2400" b="1" dirty="0"/>
              <a:t>Diagram relacji (Diagram zależności)</a:t>
            </a:r>
            <a:r>
              <a:rPr lang="pl-PL" sz="2400" dirty="0"/>
              <a:t> </a:t>
            </a:r>
            <a:r>
              <a:rPr lang="pl-PL" sz="2400" i="1" dirty="0"/>
              <a:t>-</a:t>
            </a:r>
            <a:r>
              <a:rPr lang="pl-PL" sz="2400" dirty="0"/>
              <a:t> określany także jako wykres współzależności przyczyn. Został zaprojektowany w celu uporządkowania informacji oraz dla wskazania przyczyn występowania problemu oraz określenia ich wzajemnych powiązań. </a:t>
            </a:r>
          </a:p>
          <a:p>
            <a:pPr algn="just"/>
            <a:endParaRPr lang="pl-PL" sz="2400" dirty="0"/>
          </a:p>
          <a:p>
            <a:pPr algn="just"/>
            <a:r>
              <a:rPr lang="pl-PL" sz="2400" dirty="0"/>
              <a:t>Wykorzystywany jest najczęściej do graficznego przedstawienia złożonych problemów, ponieważ pozwala na znalezienie logicznych zależności pomiędzy czynnikami, które określone mogą by we wcześniej opracowanym diagramie pokrewieństwa.</a:t>
            </a:r>
          </a:p>
        </p:txBody>
      </p:sp>
      <p:cxnSp>
        <p:nvCxnSpPr>
          <p:cNvPr id="6" name="Łącznik prosty 5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ytuł 1"/>
          <p:cNvSpPr txBox="1">
            <a:spLocks/>
          </p:cNvSpPr>
          <p:nvPr/>
        </p:nvSpPr>
        <p:spPr>
          <a:xfrm>
            <a:off x="1428728" y="0"/>
            <a:ext cx="7715272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pl-PL" sz="2400" dirty="0" smtClean="0"/>
              <a:t>Podstawowe techniki diagnozowania i analizy problemów</a:t>
            </a:r>
            <a:endParaRPr kumimoji="0" lang="pl-PL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ytuł 5"/>
          <p:cNvSpPr>
            <a:spLocks noGrp="1"/>
          </p:cNvSpPr>
          <p:nvPr>
            <p:ph type="title"/>
          </p:nvPr>
        </p:nvSpPr>
        <p:spPr>
          <a:xfrm>
            <a:off x="428625" y="60325"/>
            <a:ext cx="8229600" cy="439738"/>
          </a:xfrm>
        </p:spPr>
        <p:txBody>
          <a:bodyPr>
            <a:normAutofit fontScale="90000"/>
          </a:bodyPr>
          <a:lstStyle/>
          <a:p>
            <a:pPr eaLnBrk="1" hangingPunct="1"/>
            <a:endParaRPr lang="en-GB" smtClean="0"/>
          </a:p>
        </p:txBody>
      </p:sp>
      <p:sp>
        <p:nvSpPr>
          <p:cNvPr id="5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D49D80-179F-4418-AF59-37754C2DFA9E}" type="slidenum">
              <a:rPr lang="pl-PL"/>
              <a:pPr>
                <a:defRPr/>
              </a:pPr>
              <a:t>45</a:t>
            </a:fld>
            <a:endParaRPr lang="pl-PL"/>
          </a:p>
        </p:txBody>
      </p:sp>
      <p:sp>
        <p:nvSpPr>
          <p:cNvPr id="20485" name="Prostokąt 5"/>
          <p:cNvSpPr>
            <a:spLocks noChangeArrowheads="1"/>
          </p:cNvSpPr>
          <p:nvPr/>
        </p:nvSpPr>
        <p:spPr bwMode="auto">
          <a:xfrm>
            <a:off x="357188" y="1304925"/>
            <a:ext cx="8429625" cy="526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l-PL" sz="2400"/>
              <a:t>Jest podobny do diagramu Ishikawy, definiuje jednak nie tylko powiązania na linii „przyczyna - skutek", ale określa także powiązania „przyczyna - przyczyna". Natomiast nad diagramem pokrewieństwa dominuje możliwością uzyskania logicznych powiązań i zależności. </a:t>
            </a:r>
          </a:p>
          <a:p>
            <a:pPr algn="just"/>
            <a:endParaRPr lang="pl-PL" sz="2400"/>
          </a:p>
          <a:p>
            <a:pPr algn="just"/>
            <a:r>
              <a:rPr lang="pl-PL" sz="2400"/>
              <a:t>Elementy diagramu, do lub od których jest skierowana największa liczba powiązań stanowią punkt wyjścia do dalszych analiz. </a:t>
            </a:r>
          </a:p>
          <a:p>
            <a:pPr algn="just"/>
            <a:endParaRPr lang="pl-PL" sz="2400"/>
          </a:p>
          <a:p>
            <a:pPr algn="just"/>
            <a:r>
              <a:rPr lang="pl-PL" sz="2400"/>
              <a:t>Diagram relacji służy jako punkt wyjścia do planowania działań korygujących. Jest szczególnie przydatny w procesie zarówno planowania, jak i projektowania i rozwiązywania problemów.</a:t>
            </a:r>
          </a:p>
        </p:txBody>
      </p:sp>
      <p:cxnSp>
        <p:nvCxnSpPr>
          <p:cNvPr id="6" name="Łącznik prosty 5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ole tekstowe 6"/>
          <p:cNvSpPr txBox="1"/>
          <p:nvPr/>
        </p:nvSpPr>
        <p:spPr>
          <a:xfrm>
            <a:off x="1000100" y="649288"/>
            <a:ext cx="81439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l-PL" sz="2400" b="1" i="1" dirty="0" smtClean="0"/>
              <a:t>Diagram relacji</a:t>
            </a:r>
            <a:endParaRPr lang="en-GB" sz="2400" b="1" i="1" dirty="0"/>
          </a:p>
        </p:txBody>
      </p:sp>
      <p:sp>
        <p:nvSpPr>
          <p:cNvPr id="9" name="Tytuł 1"/>
          <p:cNvSpPr txBox="1">
            <a:spLocks/>
          </p:cNvSpPr>
          <p:nvPr/>
        </p:nvSpPr>
        <p:spPr>
          <a:xfrm>
            <a:off x="1428728" y="0"/>
            <a:ext cx="7715272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pl-PL" sz="2400" dirty="0" smtClean="0"/>
              <a:t>Podstawowe techniki diagnozowania i analizy problemów</a:t>
            </a:r>
            <a:endParaRPr kumimoji="0" lang="pl-PL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ytuł 5"/>
          <p:cNvSpPr>
            <a:spLocks noGrp="1"/>
          </p:cNvSpPr>
          <p:nvPr>
            <p:ph type="title"/>
          </p:nvPr>
        </p:nvSpPr>
        <p:spPr>
          <a:xfrm>
            <a:off x="428625" y="60325"/>
            <a:ext cx="8229600" cy="439738"/>
          </a:xfrm>
        </p:spPr>
        <p:txBody>
          <a:bodyPr>
            <a:normAutofit fontScale="90000"/>
          </a:bodyPr>
          <a:lstStyle/>
          <a:p>
            <a:pPr eaLnBrk="1" hangingPunct="1"/>
            <a:endParaRPr lang="en-GB" smtClean="0"/>
          </a:p>
        </p:txBody>
      </p:sp>
      <p:sp>
        <p:nvSpPr>
          <p:cNvPr id="5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25D858-C904-41ED-8A38-E46E03E79AFB}" type="slidenum">
              <a:rPr lang="pl-PL"/>
              <a:pPr>
                <a:defRPr/>
              </a:pPr>
              <a:t>46</a:t>
            </a:fld>
            <a:endParaRPr lang="pl-PL"/>
          </a:p>
        </p:txBody>
      </p:sp>
      <p:sp>
        <p:nvSpPr>
          <p:cNvPr id="6" name="Prostokąt 5"/>
          <p:cNvSpPr/>
          <p:nvPr/>
        </p:nvSpPr>
        <p:spPr>
          <a:xfrm>
            <a:off x="357188" y="1858963"/>
            <a:ext cx="8429625" cy="34163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l-PL" sz="2400" dirty="0"/>
              <a:t>Diagram relacji ma swoje zastosowanie wówczas gdy: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pl-PL" sz="2400" dirty="0"/>
              <a:t>zachodzi potrzeba ustalenia prawidłowej kolejności podejmowania działań,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pl-PL" sz="2400" dirty="0"/>
              <a:t>złożoność problemu powoduje trudności w ustaleniu zależności pomiędzy różnymi czynnikami,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pl-PL" sz="2400" dirty="0"/>
              <a:t>należy zidentyfikowania przyczyny i skutki danej sytuacji problemowej,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pl-PL" sz="2400" dirty="0"/>
              <a:t>inna forma prezentacji zależności czynników w procesie jest mało efektywna.</a:t>
            </a:r>
          </a:p>
        </p:txBody>
      </p:sp>
      <p:cxnSp>
        <p:nvCxnSpPr>
          <p:cNvPr id="7" name="Łącznik prosty 6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ole tekstowe 8"/>
          <p:cNvSpPr txBox="1"/>
          <p:nvPr/>
        </p:nvSpPr>
        <p:spPr>
          <a:xfrm>
            <a:off x="1000100" y="649288"/>
            <a:ext cx="81439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l-PL" sz="2400" b="1" i="1" dirty="0" smtClean="0"/>
              <a:t>Diagram relacji</a:t>
            </a:r>
            <a:endParaRPr lang="en-GB" sz="2400" b="1" i="1" dirty="0"/>
          </a:p>
        </p:txBody>
      </p:sp>
      <p:sp>
        <p:nvSpPr>
          <p:cNvPr id="10" name="Tytuł 1"/>
          <p:cNvSpPr txBox="1">
            <a:spLocks/>
          </p:cNvSpPr>
          <p:nvPr/>
        </p:nvSpPr>
        <p:spPr>
          <a:xfrm>
            <a:off x="1428728" y="0"/>
            <a:ext cx="7715272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pl-PL" sz="2400" dirty="0" smtClean="0"/>
              <a:t>Podstawowe techniki diagnozowania i analizy problemów</a:t>
            </a:r>
            <a:endParaRPr kumimoji="0" lang="pl-PL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ytuł 5"/>
          <p:cNvSpPr>
            <a:spLocks noGrp="1"/>
          </p:cNvSpPr>
          <p:nvPr>
            <p:ph type="title"/>
          </p:nvPr>
        </p:nvSpPr>
        <p:spPr>
          <a:xfrm>
            <a:off x="428625" y="60325"/>
            <a:ext cx="8229600" cy="439738"/>
          </a:xfrm>
        </p:spPr>
        <p:txBody>
          <a:bodyPr>
            <a:normAutofit fontScale="90000"/>
          </a:bodyPr>
          <a:lstStyle/>
          <a:p>
            <a:pPr eaLnBrk="1" hangingPunct="1"/>
            <a:endParaRPr lang="en-GB" smtClean="0"/>
          </a:p>
        </p:txBody>
      </p:sp>
      <p:sp>
        <p:nvSpPr>
          <p:cNvPr id="5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8CD5C-3A62-4B86-BFA4-107E25A3BF3E}" type="slidenum">
              <a:rPr lang="pl-PL"/>
              <a:pPr>
                <a:defRPr/>
              </a:pPr>
              <a:t>47</a:t>
            </a:fld>
            <a:endParaRPr lang="pl-PL"/>
          </a:p>
        </p:txBody>
      </p:sp>
      <p:sp>
        <p:nvSpPr>
          <p:cNvPr id="18437" name="Prostokąt 5"/>
          <p:cNvSpPr>
            <a:spLocks noChangeArrowheads="1"/>
          </p:cNvSpPr>
          <p:nvPr/>
        </p:nvSpPr>
        <p:spPr bwMode="auto">
          <a:xfrm>
            <a:off x="142875" y="1309688"/>
            <a:ext cx="8715375" cy="526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pl-PL" sz="2400" dirty="0"/>
              <a:t>Procedura tworzenia diagramu zależności jest następująca:</a:t>
            </a:r>
          </a:p>
          <a:p>
            <a:pPr algn="just">
              <a:defRPr/>
            </a:pPr>
            <a:endParaRPr lang="pl-PL" sz="2400" dirty="0"/>
          </a:p>
          <a:p>
            <a:pPr marL="342900" indent="-342900" algn="just">
              <a:buFont typeface="Calibri" pitchFamily="34" charset="0"/>
              <a:buAutoNum type="arabicPeriod"/>
              <a:defRPr/>
            </a:pPr>
            <a:r>
              <a:rPr lang="pl-PL" sz="2400" dirty="0"/>
              <a:t>Określ problem w sposób rozumiały i precyzyjny.</a:t>
            </a:r>
          </a:p>
          <a:p>
            <a:pPr marL="342900" indent="-342900" algn="just">
              <a:buFont typeface="Calibri" pitchFamily="34" charset="0"/>
              <a:buAutoNum type="arabicPeriod"/>
              <a:defRPr/>
            </a:pPr>
            <a:r>
              <a:rPr lang="pl-PL" sz="2400" dirty="0"/>
              <a:t>Zapisz jak największą liczbę czynników związanych z danym problemem wykorzystując technikę burzy mózgów lub karty z diagramu pokrewieństwa.</a:t>
            </a:r>
          </a:p>
          <a:p>
            <a:pPr marL="342900" indent="-342900" algn="just">
              <a:buFont typeface="Calibri" pitchFamily="34" charset="0"/>
              <a:buAutoNum type="arabicPeriod"/>
              <a:defRPr/>
            </a:pPr>
            <a:r>
              <a:rPr lang="pl-PL" sz="2400" dirty="0"/>
              <a:t>Połącz liniami prostymi powiązane ze sobą czynniki.</a:t>
            </a:r>
          </a:p>
          <a:p>
            <a:pPr marL="342900" indent="-342900" algn="just">
              <a:buFont typeface="Calibri" pitchFamily="34" charset="0"/>
              <a:buAutoNum type="arabicPeriod"/>
              <a:defRPr/>
            </a:pPr>
            <a:r>
              <a:rPr lang="pl-PL" sz="2400" dirty="0"/>
              <a:t>Określ kierunek linii poprzez strzałki, które wskazują kolejność zdarzeń.</a:t>
            </a:r>
          </a:p>
          <a:p>
            <a:pPr marL="342900" indent="-342900" algn="just">
              <a:buFont typeface="Calibri" pitchFamily="34" charset="0"/>
              <a:buAutoNum type="arabicPeriod"/>
              <a:defRPr/>
            </a:pPr>
            <a:r>
              <a:rPr lang="pl-PL" sz="2400" dirty="0"/>
              <a:t>Dokonaj analizy przebiegu strzałek powiązanych z każdym czynnikiem.</a:t>
            </a:r>
          </a:p>
          <a:p>
            <a:pPr marL="342900" indent="-342900" algn="just">
              <a:buFont typeface="Calibri" pitchFamily="34" charset="0"/>
              <a:buAutoNum type="arabicPeriod"/>
              <a:defRPr/>
            </a:pPr>
            <a:r>
              <a:rPr lang="pl-PL" sz="2400" dirty="0"/>
              <a:t>Określ główne przyczyny występowania problemu poprzez porównanie liczby linii przyporządkowanych danej kategorii czynnika lub przyczyny.</a:t>
            </a:r>
          </a:p>
        </p:txBody>
      </p:sp>
      <p:cxnSp>
        <p:nvCxnSpPr>
          <p:cNvPr id="6" name="Łącznik prosty 5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ole tekstowe 6"/>
          <p:cNvSpPr txBox="1"/>
          <p:nvPr/>
        </p:nvSpPr>
        <p:spPr>
          <a:xfrm>
            <a:off x="1000100" y="649288"/>
            <a:ext cx="81439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l-PL" sz="2400" b="1" i="1" dirty="0" smtClean="0"/>
              <a:t>Diagram relacji</a:t>
            </a:r>
            <a:endParaRPr lang="en-GB" sz="2400" b="1" i="1" dirty="0"/>
          </a:p>
        </p:txBody>
      </p:sp>
      <p:sp>
        <p:nvSpPr>
          <p:cNvPr id="9" name="Tytuł 1"/>
          <p:cNvSpPr txBox="1">
            <a:spLocks/>
          </p:cNvSpPr>
          <p:nvPr/>
        </p:nvSpPr>
        <p:spPr>
          <a:xfrm>
            <a:off x="1428728" y="0"/>
            <a:ext cx="7715272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pl-PL" sz="2400" dirty="0" smtClean="0"/>
              <a:t>Podstawowe techniki diagnozowania i analizy problemów</a:t>
            </a:r>
            <a:endParaRPr kumimoji="0" lang="pl-PL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ytuł 5"/>
          <p:cNvSpPr>
            <a:spLocks noGrp="1"/>
          </p:cNvSpPr>
          <p:nvPr>
            <p:ph type="title"/>
          </p:nvPr>
        </p:nvSpPr>
        <p:spPr>
          <a:xfrm>
            <a:off x="428625" y="60325"/>
            <a:ext cx="8229600" cy="439738"/>
          </a:xfrm>
        </p:spPr>
        <p:txBody>
          <a:bodyPr>
            <a:normAutofit fontScale="90000"/>
          </a:bodyPr>
          <a:lstStyle/>
          <a:p>
            <a:pPr eaLnBrk="1" hangingPunct="1"/>
            <a:endParaRPr lang="en-GB" smtClean="0"/>
          </a:p>
        </p:txBody>
      </p:sp>
      <p:sp>
        <p:nvSpPr>
          <p:cNvPr id="5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CC3E79-6361-4249-A4AC-EBA541886C2A}" type="slidenum">
              <a:rPr lang="pl-PL"/>
              <a:pPr>
                <a:defRPr/>
              </a:pPr>
              <a:t>48</a:t>
            </a:fld>
            <a:endParaRPr lang="pl-PL"/>
          </a:p>
        </p:txBody>
      </p:sp>
      <p:sp>
        <p:nvSpPr>
          <p:cNvPr id="6" name="Prostokąt 5"/>
          <p:cNvSpPr/>
          <p:nvPr/>
        </p:nvSpPr>
        <p:spPr>
          <a:xfrm>
            <a:off x="357188" y="1309688"/>
            <a:ext cx="8143875" cy="52625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pl-PL" sz="2400" dirty="0"/>
              <a:t>Praktyczne wskazówki stosowania diagramu zależności:</a:t>
            </a:r>
          </a:p>
          <a:p>
            <a:pPr marL="342900" indent="-342900" algn="just">
              <a:buFont typeface="+mj-lt"/>
              <a:buAutoNum type="arabicPeriod"/>
              <a:defRPr/>
            </a:pPr>
            <a:r>
              <a:rPr lang="pl-PL" sz="2400" dirty="0"/>
              <a:t>Liczba członków zespołu powinna być ograniczona do 10-12 osób.</a:t>
            </a:r>
          </a:p>
          <a:p>
            <a:pPr marL="342900" indent="-342900" algn="just">
              <a:buFont typeface="+mj-lt"/>
              <a:buAutoNum type="arabicPeriod"/>
              <a:defRPr/>
            </a:pPr>
            <a:r>
              <a:rPr lang="pl-PL" sz="2400" dirty="0"/>
              <a:t>Członkowie zespołu powinni zna rozważany problem.</a:t>
            </a:r>
          </a:p>
          <a:p>
            <a:pPr marL="342900" indent="-342900" algn="just">
              <a:buFont typeface="+mj-lt"/>
              <a:buAutoNum type="arabicPeriod"/>
              <a:defRPr/>
            </a:pPr>
            <a:r>
              <a:rPr lang="pl-PL" sz="2400" dirty="0"/>
              <a:t>Podczas przeprowadzania analizy występowania zależności pomiędzy zidentyfikowanymi czynnikami należy uwzględni jak największą liczbę wariantów.</a:t>
            </a:r>
          </a:p>
          <a:p>
            <a:pPr marL="342900" indent="-342900" algn="just">
              <a:buFont typeface="+mj-lt"/>
              <a:buAutoNum type="arabicPeriod"/>
              <a:defRPr/>
            </a:pPr>
            <a:r>
              <a:rPr lang="pl-PL" sz="2400" dirty="0"/>
              <a:t>Ostateczne nadawanie kierunku liniom poprzedzone powinno by dyskusją.</a:t>
            </a:r>
          </a:p>
          <a:p>
            <a:pPr marL="342900" indent="-342900" algn="just">
              <a:buFont typeface="+mj-lt"/>
              <a:buAutoNum type="arabicPeriod"/>
              <a:defRPr/>
            </a:pPr>
            <a:r>
              <a:rPr lang="pl-PL" sz="2400" dirty="0"/>
              <a:t>Łączenie czynników liniami podlega powinno zasadzie: „czynnik A bezpośrednio wpływa na czynnik B”, by ustali właściwą kolejność czynników.</a:t>
            </a:r>
          </a:p>
          <a:p>
            <a:pPr marL="342900" indent="-342900" algn="just">
              <a:buFont typeface="+mj-lt"/>
              <a:buAutoNum type="arabicPeriod"/>
              <a:defRPr/>
            </a:pPr>
            <a:r>
              <a:rPr lang="pl-PL" sz="2400" dirty="0"/>
              <a:t>Czynniki, przyczyny związane z danym problemem powinny by zapisywane w sposób jasny i zrozumiały.</a:t>
            </a:r>
          </a:p>
        </p:txBody>
      </p:sp>
      <p:cxnSp>
        <p:nvCxnSpPr>
          <p:cNvPr id="7" name="Łącznik prosty 6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ole tekstowe 8"/>
          <p:cNvSpPr txBox="1"/>
          <p:nvPr/>
        </p:nvSpPr>
        <p:spPr>
          <a:xfrm>
            <a:off x="1000100" y="649288"/>
            <a:ext cx="81439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l-PL" sz="2400" b="1" i="1" dirty="0" smtClean="0"/>
              <a:t>Diagram relacji</a:t>
            </a:r>
            <a:endParaRPr lang="en-GB" sz="2400" b="1" i="1" dirty="0"/>
          </a:p>
        </p:txBody>
      </p:sp>
      <p:sp>
        <p:nvSpPr>
          <p:cNvPr id="10" name="Tytuł 1"/>
          <p:cNvSpPr txBox="1">
            <a:spLocks/>
          </p:cNvSpPr>
          <p:nvPr/>
        </p:nvSpPr>
        <p:spPr>
          <a:xfrm>
            <a:off x="1428728" y="0"/>
            <a:ext cx="7715272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pl-PL" sz="2400" dirty="0" smtClean="0"/>
              <a:t>Podstawowe techniki diagnozowania i analizy problemów</a:t>
            </a:r>
            <a:endParaRPr kumimoji="0" lang="pl-PL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ytuł 5"/>
          <p:cNvSpPr>
            <a:spLocks noGrp="1"/>
          </p:cNvSpPr>
          <p:nvPr>
            <p:ph type="title"/>
          </p:nvPr>
        </p:nvSpPr>
        <p:spPr>
          <a:xfrm>
            <a:off x="428625" y="60325"/>
            <a:ext cx="8229600" cy="439738"/>
          </a:xfrm>
        </p:spPr>
        <p:txBody>
          <a:bodyPr>
            <a:normAutofit fontScale="90000"/>
          </a:bodyPr>
          <a:lstStyle/>
          <a:p>
            <a:pPr eaLnBrk="1" hangingPunct="1"/>
            <a:endParaRPr lang="en-GB" smtClean="0"/>
          </a:p>
        </p:txBody>
      </p:sp>
      <p:sp>
        <p:nvSpPr>
          <p:cNvPr id="5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D91745-92B0-4219-BAF8-D106FDDC5B1D}" type="slidenum">
              <a:rPr lang="pl-PL"/>
              <a:pPr>
                <a:defRPr/>
              </a:pPr>
              <a:t>49</a:t>
            </a:fld>
            <a:endParaRPr lang="pl-PL"/>
          </a:p>
        </p:txBody>
      </p:sp>
      <p:sp>
        <p:nvSpPr>
          <p:cNvPr id="24581" name="Prostokąt 5"/>
          <p:cNvSpPr>
            <a:spLocks noChangeArrowheads="1"/>
          </p:cNvSpPr>
          <p:nvPr/>
        </p:nvSpPr>
        <p:spPr bwMode="auto">
          <a:xfrm>
            <a:off x="428625" y="1392238"/>
            <a:ext cx="8286750" cy="526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l-PL" sz="2400"/>
              <a:t>Diagram relacji przybiera może różne formy:</a:t>
            </a:r>
          </a:p>
          <a:p>
            <a:pPr marL="914400" lvl="1" indent="-457200" algn="just">
              <a:buFont typeface="Calibri" pitchFamily="34" charset="0"/>
              <a:buAutoNum type="arabicPeriod"/>
            </a:pPr>
            <a:r>
              <a:rPr lang="pl-PL" sz="2400"/>
              <a:t>prostą,</a:t>
            </a:r>
          </a:p>
          <a:p>
            <a:pPr marL="914400" lvl="1" indent="-457200" algn="just">
              <a:buFont typeface="Calibri" pitchFamily="34" charset="0"/>
              <a:buAutoNum type="arabicPeriod"/>
            </a:pPr>
            <a:r>
              <a:rPr lang="pl-PL" sz="2400"/>
              <a:t>ukierunkowaną,</a:t>
            </a:r>
          </a:p>
          <a:p>
            <a:pPr marL="914400" lvl="1" indent="-457200" algn="just">
              <a:buFont typeface="Calibri" pitchFamily="34" charset="0"/>
              <a:buAutoNum type="arabicPeriod"/>
            </a:pPr>
            <a:r>
              <a:rPr lang="pl-PL" sz="2400"/>
              <a:t>scentralizowaną,</a:t>
            </a:r>
          </a:p>
          <a:p>
            <a:pPr algn="just"/>
            <a:r>
              <a:rPr lang="pl-PL" sz="2400"/>
              <a:t>w zależności od rozmieszczenia i relacji zidentyfikowanych czynników.</a:t>
            </a:r>
          </a:p>
          <a:p>
            <a:pPr algn="just"/>
            <a:endParaRPr lang="pl-PL" sz="2400"/>
          </a:p>
          <a:p>
            <a:pPr algn="just"/>
            <a:r>
              <a:rPr lang="pl-PL" sz="2400"/>
              <a:t>Analiza diagramu relacji polega na prześledzeniu kierunku strzałek oznaczających występowanie zależności pomiędzy zidentyfikowanymi czynnikami oraz poszczególnymi czynnikami a przyczyna sprawczą. Do dalszego etapu analizy kwalifikowane są pola oznaczone jako czynniki lub przyczyna, do których skierowana jest największa liczba wektorów.</a:t>
            </a:r>
          </a:p>
        </p:txBody>
      </p:sp>
      <p:cxnSp>
        <p:nvCxnSpPr>
          <p:cNvPr id="6" name="Łącznik prosty 5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ole tekstowe 6"/>
          <p:cNvSpPr txBox="1"/>
          <p:nvPr/>
        </p:nvSpPr>
        <p:spPr>
          <a:xfrm>
            <a:off x="1000100" y="649288"/>
            <a:ext cx="81439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l-PL" sz="2400" b="1" i="1" dirty="0" smtClean="0"/>
              <a:t>Diagram relacji</a:t>
            </a:r>
            <a:endParaRPr lang="en-GB" sz="2400" b="1" i="1" dirty="0"/>
          </a:p>
        </p:txBody>
      </p:sp>
      <p:sp>
        <p:nvSpPr>
          <p:cNvPr id="9" name="Tytuł 1"/>
          <p:cNvSpPr txBox="1">
            <a:spLocks/>
          </p:cNvSpPr>
          <p:nvPr/>
        </p:nvSpPr>
        <p:spPr>
          <a:xfrm>
            <a:off x="1428728" y="0"/>
            <a:ext cx="7715272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pl-PL" sz="2400" dirty="0" smtClean="0"/>
              <a:t>Podstawowe techniki diagnozowania i analizy problemów</a:t>
            </a:r>
            <a:endParaRPr kumimoji="0" lang="pl-PL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28728" y="-24"/>
            <a:ext cx="7229468" cy="642942"/>
          </a:xfrm>
        </p:spPr>
        <p:txBody>
          <a:bodyPr>
            <a:noAutofit/>
          </a:bodyPr>
          <a:lstStyle/>
          <a:p>
            <a:pPr algn="l"/>
            <a:r>
              <a:rPr lang="pl-PL" sz="2400" dirty="0" smtClean="0">
                <a:latin typeface="Tahoma" pitchFamily="34" charset="0"/>
                <a:cs typeface="Tahoma" pitchFamily="34" charset="0"/>
              </a:rPr>
              <a:t>Definicja jakości</a:t>
            </a:r>
            <a:endParaRPr lang="pl-PL" sz="2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5" name="Łącznik prosty 4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rostokąt 9"/>
          <p:cNvSpPr/>
          <p:nvPr/>
        </p:nvSpPr>
        <p:spPr>
          <a:xfrm>
            <a:off x="571472" y="1428736"/>
            <a:ext cx="792961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pl-PL" sz="3200" dirty="0" smtClean="0"/>
              <a:t>	</a:t>
            </a:r>
            <a:r>
              <a:rPr lang="pl-PL" sz="2800" dirty="0" smtClean="0"/>
              <a:t>Jakość jest wyznaczona przez zespół wymagań i cech obejmujących: </a:t>
            </a:r>
            <a:endParaRPr lang="pl-PL" sz="3200" dirty="0" smtClean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pl-PL" sz="4000" dirty="0" smtClean="0"/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pl-PL" sz="2400" dirty="0" smtClean="0"/>
              <a:t>zgodność ze standardami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pl-PL" sz="2400" dirty="0" smtClean="0"/>
              <a:t>trwałość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pl-PL" sz="2400" dirty="0" smtClean="0"/>
              <a:t>niezawodność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pl-PL" sz="2400" dirty="0" smtClean="0"/>
              <a:t>estetykę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pl-PL" sz="2400" dirty="0" smtClean="0"/>
              <a:t>łatwość obsługi i naprawy</a:t>
            </a:r>
            <a:endParaRPr lang="pl-PL" sz="24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ytuł 5"/>
          <p:cNvSpPr>
            <a:spLocks noGrp="1"/>
          </p:cNvSpPr>
          <p:nvPr>
            <p:ph type="title"/>
          </p:nvPr>
        </p:nvSpPr>
        <p:spPr>
          <a:xfrm>
            <a:off x="428625" y="60325"/>
            <a:ext cx="8229600" cy="439738"/>
          </a:xfrm>
        </p:spPr>
        <p:txBody>
          <a:bodyPr>
            <a:normAutofit fontScale="90000"/>
          </a:bodyPr>
          <a:lstStyle/>
          <a:p>
            <a:pPr eaLnBrk="1" hangingPunct="1"/>
            <a:endParaRPr lang="en-GB" smtClean="0"/>
          </a:p>
        </p:txBody>
      </p:sp>
      <p:sp>
        <p:nvSpPr>
          <p:cNvPr id="5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DDAFA6-DCBF-4BC4-9904-93D9950BA191}" type="slidenum">
              <a:rPr lang="pl-PL"/>
              <a:pPr>
                <a:defRPr/>
              </a:pPr>
              <a:t>50</a:t>
            </a:fld>
            <a:endParaRPr lang="pl-PL"/>
          </a:p>
        </p:txBody>
      </p:sp>
      <p:sp>
        <p:nvSpPr>
          <p:cNvPr id="25605" name="Rectangle 3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l-PL"/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 bwMode="auto">
          <a:xfrm>
            <a:off x="619125" y="1214438"/>
            <a:ext cx="8215313" cy="4929187"/>
            <a:chOff x="2716" y="573"/>
            <a:chExt cx="7200" cy="4320"/>
          </a:xfrm>
        </p:grpSpPr>
        <p:sp>
          <p:nvSpPr>
            <p:cNvPr id="25608" name="AutoShape 34"/>
            <p:cNvSpPr>
              <a:spLocks noChangeAspect="1" noChangeArrowheads="1" noTextEdit="1"/>
            </p:cNvSpPr>
            <p:nvPr/>
          </p:nvSpPr>
          <p:spPr bwMode="auto">
            <a:xfrm>
              <a:off x="2716" y="573"/>
              <a:ext cx="7200" cy="4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25609" name="Text Box 33"/>
            <p:cNvSpPr txBox="1">
              <a:spLocks noChangeArrowheads="1"/>
            </p:cNvSpPr>
            <p:nvPr/>
          </p:nvSpPr>
          <p:spPr bwMode="auto">
            <a:xfrm>
              <a:off x="4876" y="861"/>
              <a:ext cx="2736" cy="43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pl-PL" sz="1600" b="1">
                  <a:solidFill>
                    <a:schemeClr val="bg1"/>
                  </a:solidFill>
                  <a:latin typeface="Calibri" pitchFamily="34" charset="0"/>
                  <a:cs typeface="Times New Roman" pitchFamily="18" charset="0"/>
                </a:rPr>
                <a:t>PROBLEM</a:t>
              </a:r>
              <a:endParaRPr lang="pl-PL" sz="240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111648" name="Text Box 32"/>
            <p:cNvSpPr txBox="1">
              <a:spLocks noChangeArrowheads="1"/>
            </p:cNvSpPr>
            <p:nvPr/>
          </p:nvSpPr>
          <p:spPr bwMode="auto">
            <a:xfrm>
              <a:off x="3004" y="1725"/>
              <a:ext cx="1585" cy="43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r>
                <a:rPr lang="pl-PL" sz="1600" b="1">
                  <a:solidFill>
                    <a:srgbClr val="000000"/>
                  </a:solidFill>
                  <a:latin typeface="Calibri" pitchFamily="34" charset="0"/>
                  <a:ea typeface="Times New Roman" pitchFamily="18" charset="0"/>
                </a:rPr>
                <a:t>PRZYCZYNA</a:t>
              </a:r>
              <a:endParaRPr lang="pl-PL" sz="2400">
                <a:latin typeface="Calibri" pitchFamily="34" charset="0"/>
              </a:endParaRPr>
            </a:p>
          </p:txBody>
        </p:sp>
        <p:sp>
          <p:nvSpPr>
            <p:cNvPr id="111647" name="Text Box 31"/>
            <p:cNvSpPr txBox="1">
              <a:spLocks noChangeArrowheads="1"/>
            </p:cNvSpPr>
            <p:nvPr/>
          </p:nvSpPr>
          <p:spPr bwMode="auto">
            <a:xfrm>
              <a:off x="5308" y="1725"/>
              <a:ext cx="1728" cy="43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r>
                <a:rPr lang="pl-PL" sz="1600" b="1">
                  <a:solidFill>
                    <a:srgbClr val="000000"/>
                  </a:solidFill>
                  <a:latin typeface="Calibri" pitchFamily="34" charset="0"/>
                  <a:ea typeface="Times New Roman" pitchFamily="18" charset="0"/>
                </a:rPr>
                <a:t>PRZYCZYNA</a:t>
              </a:r>
              <a:endParaRPr lang="pl-PL" sz="2400">
                <a:latin typeface="Calibri" pitchFamily="34" charset="0"/>
              </a:endParaRPr>
            </a:p>
          </p:txBody>
        </p:sp>
        <p:sp>
          <p:nvSpPr>
            <p:cNvPr id="111646" name="Text Box 30"/>
            <p:cNvSpPr txBox="1">
              <a:spLocks noChangeArrowheads="1"/>
            </p:cNvSpPr>
            <p:nvPr/>
          </p:nvSpPr>
          <p:spPr bwMode="auto">
            <a:xfrm>
              <a:off x="7900" y="1725"/>
              <a:ext cx="1585" cy="43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r>
                <a:rPr lang="pl-PL" sz="1600" b="1">
                  <a:solidFill>
                    <a:srgbClr val="000000"/>
                  </a:solidFill>
                  <a:latin typeface="Calibri" pitchFamily="34" charset="0"/>
                  <a:ea typeface="Times New Roman" pitchFamily="18" charset="0"/>
                </a:rPr>
                <a:t>PRZYCZYNA</a:t>
              </a:r>
              <a:endParaRPr lang="pl-PL" sz="2400">
                <a:latin typeface="Calibri" pitchFamily="34" charset="0"/>
              </a:endParaRPr>
            </a:p>
          </p:txBody>
        </p:sp>
        <p:sp>
          <p:nvSpPr>
            <p:cNvPr id="25613" name="Text Box 29"/>
            <p:cNvSpPr txBox="1">
              <a:spLocks noChangeArrowheads="1"/>
            </p:cNvSpPr>
            <p:nvPr/>
          </p:nvSpPr>
          <p:spPr bwMode="auto">
            <a:xfrm>
              <a:off x="3004" y="2445"/>
              <a:ext cx="1296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pl-PL" sz="1600">
                  <a:solidFill>
                    <a:srgbClr val="000000"/>
                  </a:solidFill>
                  <a:latin typeface="Calibri" pitchFamily="34" charset="0"/>
                  <a:cs typeface="Times New Roman" pitchFamily="18" charset="0"/>
                </a:rPr>
                <a:t>CZYNNIK</a:t>
              </a:r>
              <a:endParaRPr lang="pl-PL" sz="2400">
                <a:latin typeface="Calibri" pitchFamily="34" charset="0"/>
              </a:endParaRPr>
            </a:p>
          </p:txBody>
        </p:sp>
        <p:sp>
          <p:nvSpPr>
            <p:cNvPr id="25614" name="Text Box 28"/>
            <p:cNvSpPr txBox="1">
              <a:spLocks noChangeArrowheads="1"/>
            </p:cNvSpPr>
            <p:nvPr/>
          </p:nvSpPr>
          <p:spPr bwMode="auto">
            <a:xfrm>
              <a:off x="3004" y="3021"/>
              <a:ext cx="1296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pl-PL" sz="1600">
                  <a:solidFill>
                    <a:srgbClr val="000000"/>
                  </a:solidFill>
                  <a:latin typeface="Calibri" pitchFamily="34" charset="0"/>
                  <a:cs typeface="Times New Roman" pitchFamily="18" charset="0"/>
                </a:rPr>
                <a:t>CZYNNIK</a:t>
              </a:r>
              <a:endParaRPr lang="pl-PL" sz="2400">
                <a:latin typeface="Calibri" pitchFamily="34" charset="0"/>
              </a:endParaRPr>
            </a:p>
          </p:txBody>
        </p:sp>
        <p:sp>
          <p:nvSpPr>
            <p:cNvPr id="25615" name="Text Box 27"/>
            <p:cNvSpPr txBox="1">
              <a:spLocks noChangeArrowheads="1"/>
            </p:cNvSpPr>
            <p:nvPr/>
          </p:nvSpPr>
          <p:spPr bwMode="auto">
            <a:xfrm>
              <a:off x="5452" y="3021"/>
              <a:ext cx="1296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pl-PL" sz="1600">
                  <a:solidFill>
                    <a:srgbClr val="000000"/>
                  </a:solidFill>
                  <a:latin typeface="Calibri" pitchFamily="34" charset="0"/>
                  <a:cs typeface="Times New Roman" pitchFamily="18" charset="0"/>
                </a:rPr>
                <a:t>CZYNNIK</a:t>
              </a:r>
              <a:endParaRPr lang="pl-PL" sz="2400">
                <a:latin typeface="Calibri" pitchFamily="34" charset="0"/>
              </a:endParaRPr>
            </a:p>
          </p:txBody>
        </p:sp>
        <p:sp>
          <p:nvSpPr>
            <p:cNvPr id="25616" name="Text Box 26"/>
            <p:cNvSpPr txBox="1">
              <a:spLocks noChangeArrowheads="1"/>
            </p:cNvSpPr>
            <p:nvPr/>
          </p:nvSpPr>
          <p:spPr bwMode="auto">
            <a:xfrm>
              <a:off x="7900" y="3021"/>
              <a:ext cx="1296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pl-PL" sz="1600">
                  <a:solidFill>
                    <a:srgbClr val="000000"/>
                  </a:solidFill>
                  <a:latin typeface="Calibri" pitchFamily="34" charset="0"/>
                  <a:cs typeface="Times New Roman" pitchFamily="18" charset="0"/>
                </a:rPr>
                <a:t>CZYNNIK</a:t>
              </a:r>
              <a:endParaRPr lang="pl-PL" sz="2400">
                <a:latin typeface="Calibri" pitchFamily="34" charset="0"/>
              </a:endParaRPr>
            </a:p>
          </p:txBody>
        </p:sp>
        <p:sp>
          <p:nvSpPr>
            <p:cNvPr id="25617" name="Text Box 25"/>
            <p:cNvSpPr txBox="1">
              <a:spLocks noChangeArrowheads="1"/>
            </p:cNvSpPr>
            <p:nvPr/>
          </p:nvSpPr>
          <p:spPr bwMode="auto">
            <a:xfrm>
              <a:off x="5452" y="2445"/>
              <a:ext cx="1296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pl-PL" sz="1600">
                  <a:solidFill>
                    <a:srgbClr val="000000"/>
                  </a:solidFill>
                  <a:latin typeface="Calibri" pitchFamily="34" charset="0"/>
                  <a:cs typeface="Times New Roman" pitchFamily="18" charset="0"/>
                </a:rPr>
                <a:t>CZYNNIK</a:t>
              </a:r>
              <a:endParaRPr lang="pl-PL" sz="2400">
                <a:latin typeface="Calibri" pitchFamily="34" charset="0"/>
              </a:endParaRPr>
            </a:p>
          </p:txBody>
        </p:sp>
        <p:sp>
          <p:nvSpPr>
            <p:cNvPr id="25618" name="Text Box 24"/>
            <p:cNvSpPr txBox="1">
              <a:spLocks noChangeArrowheads="1"/>
            </p:cNvSpPr>
            <p:nvPr/>
          </p:nvSpPr>
          <p:spPr bwMode="auto">
            <a:xfrm>
              <a:off x="7900" y="2445"/>
              <a:ext cx="1296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pl-PL" sz="1600">
                  <a:solidFill>
                    <a:srgbClr val="000000"/>
                  </a:solidFill>
                  <a:latin typeface="Calibri" pitchFamily="34" charset="0"/>
                  <a:cs typeface="Times New Roman" pitchFamily="18" charset="0"/>
                </a:rPr>
                <a:t>CZYNNIK</a:t>
              </a:r>
              <a:endParaRPr lang="pl-PL" sz="2400">
                <a:latin typeface="Calibri" pitchFamily="34" charset="0"/>
              </a:endParaRPr>
            </a:p>
          </p:txBody>
        </p:sp>
        <p:sp>
          <p:nvSpPr>
            <p:cNvPr id="25619" name="Text Box 23"/>
            <p:cNvSpPr txBox="1">
              <a:spLocks noChangeArrowheads="1"/>
            </p:cNvSpPr>
            <p:nvPr/>
          </p:nvSpPr>
          <p:spPr bwMode="auto">
            <a:xfrm>
              <a:off x="3004" y="4317"/>
              <a:ext cx="1296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pl-PL" sz="1600">
                  <a:solidFill>
                    <a:srgbClr val="000000"/>
                  </a:solidFill>
                  <a:latin typeface="Calibri" pitchFamily="34" charset="0"/>
                  <a:cs typeface="Times New Roman" pitchFamily="18" charset="0"/>
                </a:rPr>
                <a:t>CZYNNIK</a:t>
              </a:r>
              <a:endParaRPr lang="pl-PL" sz="2400">
                <a:latin typeface="Calibri" pitchFamily="34" charset="0"/>
              </a:endParaRPr>
            </a:p>
          </p:txBody>
        </p:sp>
        <p:sp>
          <p:nvSpPr>
            <p:cNvPr id="25620" name="Text Box 22"/>
            <p:cNvSpPr txBox="1">
              <a:spLocks noChangeArrowheads="1"/>
            </p:cNvSpPr>
            <p:nvPr/>
          </p:nvSpPr>
          <p:spPr bwMode="auto">
            <a:xfrm>
              <a:off x="6172" y="4317"/>
              <a:ext cx="1296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pl-PL" sz="1600">
                  <a:solidFill>
                    <a:srgbClr val="000000"/>
                  </a:solidFill>
                  <a:latin typeface="Calibri" pitchFamily="34" charset="0"/>
                  <a:cs typeface="Times New Roman" pitchFamily="18" charset="0"/>
                </a:rPr>
                <a:t>CZYNNIK</a:t>
              </a:r>
              <a:endParaRPr lang="pl-PL" sz="2400">
                <a:latin typeface="Calibri" pitchFamily="34" charset="0"/>
              </a:endParaRPr>
            </a:p>
          </p:txBody>
        </p:sp>
        <p:sp>
          <p:nvSpPr>
            <p:cNvPr id="25621" name="Text Box 21"/>
            <p:cNvSpPr txBox="1">
              <a:spLocks noChangeArrowheads="1"/>
            </p:cNvSpPr>
            <p:nvPr/>
          </p:nvSpPr>
          <p:spPr bwMode="auto">
            <a:xfrm>
              <a:off x="6172" y="3597"/>
              <a:ext cx="1296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pl-PL" sz="1600">
                  <a:solidFill>
                    <a:srgbClr val="000000"/>
                  </a:solidFill>
                  <a:latin typeface="Calibri" pitchFamily="34" charset="0"/>
                  <a:cs typeface="Times New Roman" pitchFamily="18" charset="0"/>
                </a:rPr>
                <a:t>CZYNNIK</a:t>
              </a:r>
              <a:endParaRPr lang="pl-PL" sz="2400">
                <a:latin typeface="Calibri" pitchFamily="34" charset="0"/>
              </a:endParaRPr>
            </a:p>
          </p:txBody>
        </p:sp>
        <p:sp>
          <p:nvSpPr>
            <p:cNvPr id="25622" name="Text Box 20"/>
            <p:cNvSpPr txBox="1">
              <a:spLocks noChangeArrowheads="1"/>
            </p:cNvSpPr>
            <p:nvPr/>
          </p:nvSpPr>
          <p:spPr bwMode="auto">
            <a:xfrm>
              <a:off x="8620" y="3597"/>
              <a:ext cx="1152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pl-PL" sz="1600">
                  <a:solidFill>
                    <a:srgbClr val="000000"/>
                  </a:solidFill>
                  <a:latin typeface="Calibri" pitchFamily="34" charset="0"/>
                  <a:cs typeface="Times New Roman" pitchFamily="18" charset="0"/>
                </a:rPr>
                <a:t>CZYNNIK</a:t>
              </a:r>
              <a:endParaRPr lang="pl-PL" sz="2400">
                <a:latin typeface="Calibri" pitchFamily="34" charset="0"/>
              </a:endParaRPr>
            </a:p>
          </p:txBody>
        </p:sp>
        <p:sp>
          <p:nvSpPr>
            <p:cNvPr id="25623" name="Text Box 19"/>
            <p:cNvSpPr txBox="1">
              <a:spLocks noChangeArrowheads="1"/>
            </p:cNvSpPr>
            <p:nvPr/>
          </p:nvSpPr>
          <p:spPr bwMode="auto">
            <a:xfrm>
              <a:off x="4588" y="4317"/>
              <a:ext cx="1296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pl-PL" sz="1600">
                  <a:solidFill>
                    <a:srgbClr val="000000"/>
                  </a:solidFill>
                  <a:latin typeface="Calibri" pitchFamily="34" charset="0"/>
                  <a:cs typeface="Times New Roman" pitchFamily="18" charset="0"/>
                </a:rPr>
                <a:t>CZYNNIK</a:t>
              </a:r>
              <a:endParaRPr lang="pl-PL" sz="2400">
                <a:latin typeface="Calibri" pitchFamily="34" charset="0"/>
              </a:endParaRPr>
            </a:p>
          </p:txBody>
        </p:sp>
        <p:sp>
          <p:nvSpPr>
            <p:cNvPr id="25624" name="Text Box 18"/>
            <p:cNvSpPr txBox="1">
              <a:spLocks noChangeArrowheads="1"/>
            </p:cNvSpPr>
            <p:nvPr/>
          </p:nvSpPr>
          <p:spPr bwMode="auto">
            <a:xfrm>
              <a:off x="4588" y="3453"/>
              <a:ext cx="1296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pl-PL" sz="1600">
                  <a:solidFill>
                    <a:srgbClr val="000000"/>
                  </a:solidFill>
                  <a:latin typeface="Calibri" pitchFamily="34" charset="0"/>
                  <a:cs typeface="Times New Roman" pitchFamily="18" charset="0"/>
                </a:rPr>
                <a:t>CZYNNIK</a:t>
              </a:r>
              <a:endParaRPr lang="pl-PL" sz="2400">
                <a:latin typeface="Calibri" pitchFamily="34" charset="0"/>
              </a:endParaRPr>
            </a:p>
          </p:txBody>
        </p:sp>
        <p:sp>
          <p:nvSpPr>
            <p:cNvPr id="25625" name="Line 17"/>
            <p:cNvSpPr>
              <a:spLocks noChangeShapeType="1"/>
            </p:cNvSpPr>
            <p:nvPr/>
          </p:nvSpPr>
          <p:spPr bwMode="auto">
            <a:xfrm flipV="1">
              <a:off x="3580" y="2733"/>
              <a:ext cx="1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25626" name="Line 16"/>
            <p:cNvSpPr>
              <a:spLocks noChangeShapeType="1"/>
            </p:cNvSpPr>
            <p:nvPr/>
          </p:nvSpPr>
          <p:spPr bwMode="auto">
            <a:xfrm flipV="1">
              <a:off x="3580" y="2157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25627" name="Line 15"/>
            <p:cNvSpPr>
              <a:spLocks noChangeShapeType="1"/>
            </p:cNvSpPr>
            <p:nvPr/>
          </p:nvSpPr>
          <p:spPr bwMode="auto">
            <a:xfrm flipV="1">
              <a:off x="3580" y="3309"/>
              <a:ext cx="1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25628" name="Text Box 14"/>
            <p:cNvSpPr txBox="1">
              <a:spLocks noChangeArrowheads="1"/>
            </p:cNvSpPr>
            <p:nvPr/>
          </p:nvSpPr>
          <p:spPr bwMode="auto">
            <a:xfrm>
              <a:off x="3004" y="3597"/>
              <a:ext cx="1296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pl-PL" sz="1600">
                  <a:solidFill>
                    <a:srgbClr val="000000"/>
                  </a:solidFill>
                  <a:latin typeface="Calibri" pitchFamily="34" charset="0"/>
                  <a:cs typeface="Times New Roman" pitchFamily="18" charset="0"/>
                </a:rPr>
                <a:t>CZYNNIK</a:t>
              </a:r>
              <a:endParaRPr lang="pl-PL" sz="2400">
                <a:latin typeface="Calibri" pitchFamily="34" charset="0"/>
              </a:endParaRPr>
            </a:p>
          </p:txBody>
        </p:sp>
        <p:sp>
          <p:nvSpPr>
            <p:cNvPr id="25629" name="Line 13"/>
            <p:cNvSpPr>
              <a:spLocks noChangeShapeType="1"/>
            </p:cNvSpPr>
            <p:nvPr/>
          </p:nvSpPr>
          <p:spPr bwMode="auto">
            <a:xfrm flipV="1">
              <a:off x="3580" y="3885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25630" name="Line 12"/>
            <p:cNvSpPr>
              <a:spLocks noChangeShapeType="1"/>
            </p:cNvSpPr>
            <p:nvPr/>
          </p:nvSpPr>
          <p:spPr bwMode="auto">
            <a:xfrm>
              <a:off x="4300" y="4461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25631" name="Line 11"/>
            <p:cNvSpPr>
              <a:spLocks noChangeShapeType="1"/>
            </p:cNvSpPr>
            <p:nvPr/>
          </p:nvSpPr>
          <p:spPr bwMode="auto">
            <a:xfrm flipV="1">
              <a:off x="5164" y="3741"/>
              <a:ext cx="1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25632" name="Line 10"/>
            <p:cNvSpPr>
              <a:spLocks noChangeShapeType="1"/>
            </p:cNvSpPr>
            <p:nvPr/>
          </p:nvSpPr>
          <p:spPr bwMode="auto">
            <a:xfrm flipV="1">
              <a:off x="4876" y="2157"/>
              <a:ext cx="576" cy="12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25633" name="Line 9"/>
            <p:cNvSpPr>
              <a:spLocks noChangeShapeType="1"/>
            </p:cNvSpPr>
            <p:nvPr/>
          </p:nvSpPr>
          <p:spPr bwMode="auto">
            <a:xfrm flipV="1">
              <a:off x="6028" y="2157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25634" name="Line 8"/>
            <p:cNvSpPr>
              <a:spLocks noChangeShapeType="1"/>
            </p:cNvSpPr>
            <p:nvPr/>
          </p:nvSpPr>
          <p:spPr bwMode="auto">
            <a:xfrm flipV="1">
              <a:off x="6028" y="2733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25635" name="Line 7"/>
            <p:cNvSpPr>
              <a:spLocks noChangeShapeType="1"/>
            </p:cNvSpPr>
            <p:nvPr/>
          </p:nvSpPr>
          <p:spPr bwMode="auto">
            <a:xfrm flipH="1" flipV="1">
              <a:off x="6892" y="2157"/>
              <a:ext cx="288" cy="1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25636" name="Line 6"/>
            <p:cNvSpPr>
              <a:spLocks noChangeShapeType="1"/>
            </p:cNvSpPr>
            <p:nvPr/>
          </p:nvSpPr>
          <p:spPr bwMode="auto">
            <a:xfrm>
              <a:off x="7468" y="3741"/>
              <a:ext cx="11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25637" name="Line 5"/>
            <p:cNvSpPr>
              <a:spLocks noChangeShapeType="1"/>
            </p:cNvSpPr>
            <p:nvPr/>
          </p:nvSpPr>
          <p:spPr bwMode="auto">
            <a:xfrm flipV="1">
              <a:off x="6748" y="3885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25638" name="Line 4"/>
            <p:cNvSpPr>
              <a:spLocks noChangeShapeType="1"/>
            </p:cNvSpPr>
            <p:nvPr/>
          </p:nvSpPr>
          <p:spPr bwMode="auto">
            <a:xfrm flipH="1" flipV="1">
              <a:off x="9340" y="2157"/>
              <a:ext cx="144" cy="1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25639" name="Line 3"/>
            <p:cNvSpPr>
              <a:spLocks noChangeShapeType="1"/>
            </p:cNvSpPr>
            <p:nvPr/>
          </p:nvSpPr>
          <p:spPr bwMode="auto">
            <a:xfrm flipV="1">
              <a:off x="8476" y="2733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25640" name="Line 2"/>
            <p:cNvSpPr>
              <a:spLocks noChangeShapeType="1"/>
            </p:cNvSpPr>
            <p:nvPr/>
          </p:nvSpPr>
          <p:spPr bwMode="auto">
            <a:xfrm flipV="1">
              <a:off x="8476" y="2157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l-PL"/>
            </a:p>
          </p:txBody>
        </p:sp>
      </p:grpSp>
      <p:sp>
        <p:nvSpPr>
          <p:cNvPr id="25607" name="Rectangle 53"/>
          <p:cNvSpPr>
            <a:spLocks noChangeArrowheads="1"/>
          </p:cNvSpPr>
          <p:nvPr/>
        </p:nvSpPr>
        <p:spPr bwMode="auto">
          <a:xfrm>
            <a:off x="0" y="6215063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pl-PL" sz="1200" b="1">
              <a:solidFill>
                <a:srgbClr val="000000"/>
              </a:solidFill>
              <a:latin typeface="Calibri" pitchFamily="34" charset="0"/>
              <a:cs typeface="Times New Roman" pitchFamily="18" charset="0"/>
            </a:endParaRPr>
          </a:p>
          <a:p>
            <a:pPr algn="ctr" eaLnBrk="0" hangingPunct="0"/>
            <a:r>
              <a:rPr lang="pl-PL" sz="1200" b="1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Rysunek 2.  Diagram relacji</a:t>
            </a:r>
            <a:endParaRPr lang="pl-PL" sz="1200">
              <a:solidFill>
                <a:srgbClr val="000000"/>
              </a:solidFill>
              <a:latin typeface="Calibri" pitchFamily="34" charset="0"/>
              <a:cs typeface="Times New Roman" pitchFamily="18" charset="0"/>
            </a:endParaRPr>
          </a:p>
          <a:p>
            <a:pPr algn="ctr" eaLnBrk="0" hangingPunct="0"/>
            <a:r>
              <a:rPr lang="pl-PL" sz="120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Źródło: K.Szczepańska: Techniki menedżerskie w TQM, Wydawnictwa normalizacyjne ALFA-WERO, Warszawa 1999.</a:t>
            </a:r>
            <a:endParaRPr lang="pl-PL">
              <a:latin typeface="Calibri" pitchFamily="34" charset="0"/>
            </a:endParaRPr>
          </a:p>
        </p:txBody>
      </p:sp>
      <p:cxnSp>
        <p:nvCxnSpPr>
          <p:cNvPr id="41" name="Łącznik prosty 40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ole tekstowe 41"/>
          <p:cNvSpPr txBox="1"/>
          <p:nvPr/>
        </p:nvSpPr>
        <p:spPr>
          <a:xfrm>
            <a:off x="1000100" y="649288"/>
            <a:ext cx="81439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l-PL" sz="2400" b="1" i="1" dirty="0" smtClean="0"/>
              <a:t>Diagram relacji</a:t>
            </a:r>
            <a:endParaRPr lang="en-GB" sz="2400" b="1" i="1" dirty="0"/>
          </a:p>
        </p:txBody>
      </p:sp>
      <p:sp>
        <p:nvSpPr>
          <p:cNvPr id="43" name="Tytuł 1"/>
          <p:cNvSpPr txBox="1">
            <a:spLocks/>
          </p:cNvSpPr>
          <p:nvPr/>
        </p:nvSpPr>
        <p:spPr>
          <a:xfrm>
            <a:off x="1428728" y="0"/>
            <a:ext cx="7715272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pl-PL" sz="2400" dirty="0" smtClean="0"/>
              <a:t>Podstawowe techniki diagnozowania i analizy problemów</a:t>
            </a:r>
            <a:endParaRPr kumimoji="0" lang="pl-PL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ytuł 5"/>
          <p:cNvSpPr>
            <a:spLocks noGrp="1"/>
          </p:cNvSpPr>
          <p:nvPr>
            <p:ph type="title"/>
          </p:nvPr>
        </p:nvSpPr>
        <p:spPr>
          <a:xfrm>
            <a:off x="428625" y="60325"/>
            <a:ext cx="8229600" cy="439738"/>
          </a:xfrm>
        </p:spPr>
        <p:txBody>
          <a:bodyPr>
            <a:normAutofit fontScale="90000"/>
          </a:bodyPr>
          <a:lstStyle/>
          <a:p>
            <a:pPr eaLnBrk="1" hangingPunct="1"/>
            <a:endParaRPr lang="en-GB" smtClean="0"/>
          </a:p>
        </p:txBody>
      </p:sp>
      <p:sp>
        <p:nvSpPr>
          <p:cNvPr id="5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A60860-8B0D-4484-BA8D-8CBCCBCD28F8}" type="slidenum">
              <a:rPr lang="pl-PL"/>
              <a:pPr>
                <a:defRPr/>
              </a:pPr>
              <a:t>51</a:t>
            </a:fld>
            <a:endParaRPr lang="pl-PL"/>
          </a:p>
        </p:txBody>
      </p:sp>
      <p:pic>
        <p:nvPicPr>
          <p:cNvPr id="2662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63" y="1285875"/>
            <a:ext cx="7000875" cy="557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Łącznik prosty 5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ole tekstowe 6"/>
          <p:cNvSpPr txBox="1"/>
          <p:nvPr/>
        </p:nvSpPr>
        <p:spPr>
          <a:xfrm>
            <a:off x="1000100" y="649288"/>
            <a:ext cx="81439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l-PL" sz="2400" b="1" i="1" dirty="0" smtClean="0"/>
              <a:t>Diagram relacji</a:t>
            </a:r>
            <a:endParaRPr lang="en-GB" sz="2400" b="1" i="1" dirty="0"/>
          </a:p>
        </p:txBody>
      </p:sp>
      <p:sp>
        <p:nvSpPr>
          <p:cNvPr id="9" name="Tytuł 1"/>
          <p:cNvSpPr txBox="1">
            <a:spLocks/>
          </p:cNvSpPr>
          <p:nvPr/>
        </p:nvSpPr>
        <p:spPr>
          <a:xfrm>
            <a:off x="1428728" y="0"/>
            <a:ext cx="7715272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pl-PL" sz="2400" dirty="0" smtClean="0"/>
              <a:t>Podstawowe techniki diagnozowania i analizy problemów</a:t>
            </a:r>
            <a:endParaRPr kumimoji="0" lang="pl-PL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ytuł 5"/>
          <p:cNvSpPr>
            <a:spLocks noGrp="1"/>
          </p:cNvSpPr>
          <p:nvPr>
            <p:ph type="title"/>
          </p:nvPr>
        </p:nvSpPr>
        <p:spPr>
          <a:xfrm>
            <a:off x="428625" y="60325"/>
            <a:ext cx="8229600" cy="439738"/>
          </a:xfrm>
        </p:spPr>
        <p:txBody>
          <a:bodyPr>
            <a:normAutofit fontScale="90000"/>
          </a:bodyPr>
          <a:lstStyle/>
          <a:p>
            <a:pPr eaLnBrk="1" hangingPunct="1"/>
            <a:endParaRPr lang="en-GB" smtClean="0"/>
          </a:p>
        </p:txBody>
      </p:sp>
      <p:sp>
        <p:nvSpPr>
          <p:cNvPr id="5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77E281-2360-49B3-A2D9-3AB63BB037BA}" type="slidenum">
              <a:rPr lang="pl-PL"/>
              <a:pPr>
                <a:defRPr/>
              </a:pPr>
              <a:t>52</a:t>
            </a:fld>
            <a:endParaRPr lang="pl-PL"/>
          </a:p>
        </p:txBody>
      </p:sp>
      <p:sp>
        <p:nvSpPr>
          <p:cNvPr id="27653" name="Prostokąt 6"/>
          <p:cNvSpPr>
            <a:spLocks noChangeArrowheads="1"/>
          </p:cNvSpPr>
          <p:nvPr/>
        </p:nvSpPr>
        <p:spPr bwMode="auto">
          <a:xfrm>
            <a:off x="285750" y="1428750"/>
            <a:ext cx="864393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 sz="2400" b="1">
                <a:latin typeface="Calibri" pitchFamily="34" charset="0"/>
              </a:rPr>
              <a:t>Diagram relacji wykorzystywany do uzyskania wysokiej jakości wyrobu szklanego</a:t>
            </a:r>
          </a:p>
        </p:txBody>
      </p:sp>
      <p:sp>
        <p:nvSpPr>
          <p:cNvPr id="27654" name="Prostokąt 8"/>
          <p:cNvSpPr>
            <a:spLocks noChangeArrowheads="1"/>
          </p:cNvSpPr>
          <p:nvPr/>
        </p:nvSpPr>
        <p:spPr bwMode="auto">
          <a:xfrm>
            <a:off x="428625" y="2451100"/>
            <a:ext cx="8286750" cy="381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l-PL" sz="2200">
                <a:latin typeface="Calibri" pitchFamily="34" charset="0"/>
              </a:rPr>
              <a:t>Utrzymanie się na rynku w obecnych czasach wymaga ciągłego dążenia do nieustannej poprawy i szukania bardziej efektywnych sposobów działania by dostarczać konsumentom produkty spełniające ich oczekiwania. Obiektem badawczym, dla którego przeprowadzono analizę jakościową z wykorzystaniem instrumentów zarządzania jakością jest przedsiębiorstwo produkujące wyroby szklane. Podczas zbierania i porządkowania informacji, w jaki sposób uzyskać wysoką jakość produkowanych wyrobów wyłoniono pięć grup zagadnień: maszyna, technologia, pracownik, zarządzanie, materiał. </a:t>
            </a:r>
          </a:p>
          <a:p>
            <a:pPr algn="just"/>
            <a:r>
              <a:rPr lang="pl-PL" sz="2200">
                <a:latin typeface="Calibri" pitchFamily="34" charset="0"/>
              </a:rPr>
              <a:t>Następnie wyłoniono podgrupy każdej z głównych kategorii, w ten sposób powstał diagram relacji.</a:t>
            </a:r>
          </a:p>
        </p:txBody>
      </p:sp>
      <p:cxnSp>
        <p:nvCxnSpPr>
          <p:cNvPr id="7" name="Łącznik prosty 6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ole tekstowe 8"/>
          <p:cNvSpPr txBox="1"/>
          <p:nvPr/>
        </p:nvSpPr>
        <p:spPr>
          <a:xfrm>
            <a:off x="1000100" y="649288"/>
            <a:ext cx="81439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l-PL" sz="2400" b="1" i="1" dirty="0" smtClean="0"/>
              <a:t>Diagram relacji</a:t>
            </a:r>
            <a:endParaRPr lang="en-GB" sz="2400" b="1" i="1" dirty="0"/>
          </a:p>
        </p:txBody>
      </p:sp>
      <p:sp>
        <p:nvSpPr>
          <p:cNvPr id="10" name="Tytuł 1"/>
          <p:cNvSpPr txBox="1">
            <a:spLocks/>
          </p:cNvSpPr>
          <p:nvPr/>
        </p:nvSpPr>
        <p:spPr>
          <a:xfrm>
            <a:off x="1428728" y="0"/>
            <a:ext cx="7715272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pl-PL" sz="2400" dirty="0" smtClean="0"/>
              <a:t>Podstawowe techniki diagnozowania i analizy problemów</a:t>
            </a:r>
            <a:endParaRPr kumimoji="0" lang="pl-PL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357313"/>
            <a:ext cx="9158288" cy="542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5" name="Tytuł 5"/>
          <p:cNvSpPr>
            <a:spLocks noGrp="1"/>
          </p:cNvSpPr>
          <p:nvPr>
            <p:ph type="title"/>
          </p:nvPr>
        </p:nvSpPr>
        <p:spPr>
          <a:xfrm>
            <a:off x="428625" y="60325"/>
            <a:ext cx="8229600" cy="439738"/>
          </a:xfrm>
        </p:spPr>
        <p:txBody>
          <a:bodyPr>
            <a:normAutofit fontScale="90000"/>
          </a:bodyPr>
          <a:lstStyle/>
          <a:p>
            <a:pPr eaLnBrk="1" hangingPunct="1"/>
            <a:endParaRPr lang="en-GB" smtClean="0"/>
          </a:p>
        </p:txBody>
      </p:sp>
      <p:sp>
        <p:nvSpPr>
          <p:cNvPr id="5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8FD359-C6FB-4ABD-93A8-30BB8C21BE60}" type="slidenum">
              <a:rPr lang="pl-PL"/>
              <a:pPr>
                <a:defRPr/>
              </a:pPr>
              <a:t>53</a:t>
            </a:fld>
            <a:endParaRPr lang="pl-PL"/>
          </a:p>
        </p:txBody>
      </p:sp>
      <p:cxnSp>
        <p:nvCxnSpPr>
          <p:cNvPr id="6" name="Łącznik prosty 5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ole tekstowe 6"/>
          <p:cNvSpPr txBox="1"/>
          <p:nvPr/>
        </p:nvSpPr>
        <p:spPr>
          <a:xfrm>
            <a:off x="1000100" y="649288"/>
            <a:ext cx="81439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l-PL" sz="2400" b="1" i="1" dirty="0" smtClean="0"/>
              <a:t>Diagram relacji</a:t>
            </a:r>
            <a:endParaRPr lang="en-GB" sz="2400" b="1" i="1" dirty="0"/>
          </a:p>
        </p:txBody>
      </p:sp>
      <p:sp>
        <p:nvSpPr>
          <p:cNvPr id="9" name="Tytuł 1"/>
          <p:cNvSpPr txBox="1">
            <a:spLocks/>
          </p:cNvSpPr>
          <p:nvPr/>
        </p:nvSpPr>
        <p:spPr>
          <a:xfrm>
            <a:off x="1428728" y="0"/>
            <a:ext cx="7715272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pl-PL" sz="2400" dirty="0" smtClean="0"/>
              <a:t>Podstawowe techniki diagnozowania i analizy problemów</a:t>
            </a:r>
            <a:endParaRPr kumimoji="0" lang="pl-PL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ytuł 5"/>
          <p:cNvSpPr>
            <a:spLocks noGrp="1"/>
          </p:cNvSpPr>
          <p:nvPr>
            <p:ph type="title"/>
          </p:nvPr>
        </p:nvSpPr>
        <p:spPr>
          <a:xfrm>
            <a:off x="428625" y="60325"/>
            <a:ext cx="8229600" cy="439738"/>
          </a:xfrm>
        </p:spPr>
        <p:txBody>
          <a:bodyPr>
            <a:normAutofit fontScale="90000"/>
          </a:bodyPr>
          <a:lstStyle/>
          <a:p>
            <a:pPr eaLnBrk="1" hangingPunct="1"/>
            <a:endParaRPr lang="en-GB" smtClean="0"/>
          </a:p>
        </p:txBody>
      </p:sp>
      <p:sp>
        <p:nvSpPr>
          <p:cNvPr id="5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070E72-0A57-42B1-9C3F-09DFC2B7408D}" type="slidenum">
              <a:rPr lang="pl-PL"/>
              <a:pPr>
                <a:defRPr/>
              </a:pPr>
              <a:t>54</a:t>
            </a:fld>
            <a:endParaRPr lang="pl-PL"/>
          </a:p>
        </p:txBody>
      </p:sp>
      <p:sp>
        <p:nvSpPr>
          <p:cNvPr id="29701" name="Prostokąt 5"/>
          <p:cNvSpPr>
            <a:spLocks noChangeArrowheads="1"/>
          </p:cNvSpPr>
          <p:nvPr/>
        </p:nvSpPr>
        <p:spPr bwMode="auto">
          <a:xfrm>
            <a:off x="500063" y="2143125"/>
            <a:ext cx="8072437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l-PL" sz="2400" b="1"/>
              <a:t>Diagram systematyki</a:t>
            </a:r>
            <a:r>
              <a:rPr lang="pl-PL" sz="2400"/>
              <a:t> - nazywany także diagramem drzewa, wykresem typu drzewo lub drzewem decyzyjnym. Wykorzystywany jest w procesach planowania w celu trafnego przewidywania konsekwencji decyzji. Służy do określania problemów decyzyjnych, wariantów decyzji oraz prawdopodobieństwa otrzymania każdego z wyników. </a:t>
            </a:r>
          </a:p>
        </p:txBody>
      </p:sp>
      <p:cxnSp>
        <p:nvCxnSpPr>
          <p:cNvPr id="6" name="Łącznik prosty 5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ole tekstowe 6"/>
          <p:cNvSpPr txBox="1"/>
          <p:nvPr/>
        </p:nvSpPr>
        <p:spPr>
          <a:xfrm>
            <a:off x="1000100" y="649288"/>
            <a:ext cx="81439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l-PL" sz="2400" b="1" i="1" dirty="0" smtClean="0"/>
              <a:t>Diagram </a:t>
            </a:r>
            <a:r>
              <a:rPr lang="pl-PL" sz="2400" b="1" i="1" dirty="0" smtClean="0"/>
              <a:t>systematyki</a:t>
            </a:r>
            <a:endParaRPr lang="en-GB" sz="2400" b="1" i="1" dirty="0"/>
          </a:p>
        </p:txBody>
      </p:sp>
      <p:sp>
        <p:nvSpPr>
          <p:cNvPr id="9" name="Tytuł 1"/>
          <p:cNvSpPr txBox="1">
            <a:spLocks/>
          </p:cNvSpPr>
          <p:nvPr/>
        </p:nvSpPr>
        <p:spPr>
          <a:xfrm>
            <a:off x="1428728" y="0"/>
            <a:ext cx="7715272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pl-PL" sz="2400" dirty="0" smtClean="0"/>
              <a:t>Podstawowe techniki diagnozowania i analizy problemów</a:t>
            </a:r>
            <a:endParaRPr kumimoji="0" lang="pl-PL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ytuł 5"/>
          <p:cNvSpPr>
            <a:spLocks noGrp="1"/>
          </p:cNvSpPr>
          <p:nvPr>
            <p:ph type="title"/>
          </p:nvPr>
        </p:nvSpPr>
        <p:spPr>
          <a:xfrm>
            <a:off x="428625" y="60325"/>
            <a:ext cx="8229600" cy="439738"/>
          </a:xfrm>
        </p:spPr>
        <p:txBody>
          <a:bodyPr>
            <a:normAutofit fontScale="90000"/>
          </a:bodyPr>
          <a:lstStyle/>
          <a:p>
            <a:pPr eaLnBrk="1" hangingPunct="1"/>
            <a:endParaRPr lang="en-GB" smtClean="0"/>
          </a:p>
        </p:txBody>
      </p:sp>
      <p:sp>
        <p:nvSpPr>
          <p:cNvPr id="5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26ED9E-505D-41F0-9C7D-406F0474AD13}" type="slidenum">
              <a:rPr lang="pl-PL"/>
              <a:pPr>
                <a:defRPr/>
              </a:pPr>
              <a:t>55</a:t>
            </a:fld>
            <a:endParaRPr lang="pl-PL"/>
          </a:p>
        </p:txBody>
      </p:sp>
      <p:sp>
        <p:nvSpPr>
          <p:cNvPr id="30725" name="Prostokąt 5"/>
          <p:cNvSpPr>
            <a:spLocks noChangeArrowheads="1"/>
          </p:cNvSpPr>
          <p:nvPr/>
        </p:nvSpPr>
        <p:spPr bwMode="auto">
          <a:xfrm>
            <a:off x="428625" y="1428750"/>
            <a:ext cx="8215313" cy="489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l-PL" sz="2400" dirty="0"/>
              <a:t>Stanowi graficzne uporządkowanie czynników powodujących występowanie problemu lub czynności niezbędnych w ramach danego procesu. </a:t>
            </a:r>
          </a:p>
          <a:p>
            <a:pPr algn="just"/>
            <a:endParaRPr lang="pl-PL" sz="2400" dirty="0"/>
          </a:p>
          <a:p>
            <a:pPr algn="just"/>
            <a:r>
              <a:rPr lang="pl-PL" sz="2400" dirty="0"/>
              <a:t>Przedstawia zatem strukturę zadań lub czynności z zachowaniem kryterium ich ważności dla realizacji celu. </a:t>
            </a:r>
          </a:p>
          <a:p>
            <a:pPr algn="just"/>
            <a:endParaRPr lang="pl-PL" sz="2400" dirty="0"/>
          </a:p>
          <a:p>
            <a:pPr algn="just"/>
            <a:r>
              <a:rPr lang="pl-PL" sz="2400" dirty="0"/>
              <a:t>W pierwszym przypadku przypomina wykres </a:t>
            </a:r>
            <a:r>
              <a:rPr lang="pl-PL" sz="2400" dirty="0" err="1"/>
              <a:t>Ishikawy</a:t>
            </a:r>
            <a:r>
              <a:rPr lang="pl-PL" sz="2400" dirty="0"/>
              <a:t>, w drugim - popularny schemat blokowy.</a:t>
            </a:r>
          </a:p>
          <a:p>
            <a:pPr algn="just"/>
            <a:endParaRPr lang="pl-PL" sz="2400" dirty="0"/>
          </a:p>
          <a:p>
            <a:pPr algn="just"/>
            <a:r>
              <a:rPr lang="pl-PL" sz="2400" dirty="0"/>
              <a:t>Diagram logicznie i chronologicznie porządkuje przyczyny lub zadania ze względu na zdefiniowany cel, zgodnie z zasadą „od ogółu do szczegółu".</a:t>
            </a:r>
          </a:p>
        </p:txBody>
      </p:sp>
      <p:cxnSp>
        <p:nvCxnSpPr>
          <p:cNvPr id="6" name="Łącznik prosty 5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ole tekstowe 6"/>
          <p:cNvSpPr txBox="1"/>
          <p:nvPr/>
        </p:nvSpPr>
        <p:spPr>
          <a:xfrm>
            <a:off x="1000100" y="649288"/>
            <a:ext cx="81439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l-PL" sz="2400" b="1" i="1" dirty="0" smtClean="0"/>
              <a:t>Diagram </a:t>
            </a:r>
            <a:r>
              <a:rPr lang="pl-PL" sz="2400" b="1" i="1" dirty="0" smtClean="0"/>
              <a:t>systematyki</a:t>
            </a:r>
            <a:endParaRPr lang="en-GB" sz="2400" b="1" i="1" dirty="0"/>
          </a:p>
        </p:txBody>
      </p:sp>
      <p:sp>
        <p:nvSpPr>
          <p:cNvPr id="9" name="Tytuł 1"/>
          <p:cNvSpPr txBox="1">
            <a:spLocks/>
          </p:cNvSpPr>
          <p:nvPr/>
        </p:nvSpPr>
        <p:spPr>
          <a:xfrm>
            <a:off x="1428728" y="0"/>
            <a:ext cx="7715272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pl-PL" sz="2400" dirty="0" smtClean="0"/>
              <a:t>Podstawowe techniki diagnozowania i analizy problemów</a:t>
            </a:r>
            <a:endParaRPr kumimoji="0" lang="pl-PL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ytuł 5"/>
          <p:cNvSpPr>
            <a:spLocks noGrp="1"/>
          </p:cNvSpPr>
          <p:nvPr>
            <p:ph type="title"/>
          </p:nvPr>
        </p:nvSpPr>
        <p:spPr>
          <a:xfrm>
            <a:off x="428625" y="60325"/>
            <a:ext cx="8229600" cy="439738"/>
          </a:xfrm>
        </p:spPr>
        <p:txBody>
          <a:bodyPr>
            <a:normAutofit fontScale="90000"/>
          </a:bodyPr>
          <a:lstStyle/>
          <a:p>
            <a:pPr eaLnBrk="1" hangingPunct="1"/>
            <a:endParaRPr lang="en-GB" smtClean="0"/>
          </a:p>
        </p:txBody>
      </p:sp>
      <p:sp>
        <p:nvSpPr>
          <p:cNvPr id="5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C141BE-F767-48A0-A262-B61C1D9EED99}" type="slidenum">
              <a:rPr lang="pl-PL"/>
              <a:pPr>
                <a:defRPr/>
              </a:pPr>
              <a:t>56</a:t>
            </a:fld>
            <a:endParaRPr lang="pl-PL"/>
          </a:p>
        </p:txBody>
      </p:sp>
      <p:sp>
        <p:nvSpPr>
          <p:cNvPr id="8" name="pole tekstowe 7"/>
          <p:cNvSpPr txBox="1"/>
          <p:nvPr/>
        </p:nvSpPr>
        <p:spPr>
          <a:xfrm>
            <a:off x="1000100" y="649288"/>
            <a:ext cx="81439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l-PL" sz="2400" b="1" i="1" dirty="0" smtClean="0"/>
              <a:t>Diagram systematyki</a:t>
            </a:r>
            <a:endParaRPr lang="en-GB" sz="2400" b="1" i="1" dirty="0"/>
          </a:p>
        </p:txBody>
      </p:sp>
      <p:sp>
        <p:nvSpPr>
          <p:cNvPr id="6" name="Prostokąt 5"/>
          <p:cNvSpPr/>
          <p:nvPr/>
        </p:nvSpPr>
        <p:spPr>
          <a:xfrm>
            <a:off x="357188" y="1357313"/>
            <a:ext cx="8358187" cy="52625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l-PL" sz="2400" dirty="0"/>
              <a:t>Diagram drzewa jest najczęściej wykorzystywany w sytuacjach, gdy: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pl-PL" sz="2400" dirty="0"/>
              <a:t>Dane zagadnienie lub decyzja wymaga przełożenia na charakterystyki operacyjne czyli czynności.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pl-PL" sz="2400" dirty="0"/>
              <a:t>Konieczne jest określenie, które działania operacyjne wymagają kontroli.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pl-PL" sz="2400" dirty="0"/>
              <a:t>Istnieje potrzeba identyfikacji, które z charakterystyk operacyjnych stanowi mogą punkty krytyczne w procesie wdrożenia decyzji.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pl-PL" sz="2400" dirty="0"/>
              <a:t>Dane zadanie wymaga określenie wszystkich możliwych przyczyn.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pl-PL" sz="2400" dirty="0"/>
              <a:t>Konieczne jest zapewnienie koordynacji zadań.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pl-PL" sz="2400" dirty="0"/>
              <a:t>Istotne jest zachowanie kierunku wykonywanych zadań dla osiągnięcia przyjętych celów.</a:t>
            </a:r>
          </a:p>
        </p:txBody>
      </p:sp>
      <p:cxnSp>
        <p:nvCxnSpPr>
          <p:cNvPr id="7" name="Łącznik prosty 6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ytuł 1"/>
          <p:cNvSpPr txBox="1">
            <a:spLocks/>
          </p:cNvSpPr>
          <p:nvPr/>
        </p:nvSpPr>
        <p:spPr>
          <a:xfrm>
            <a:off x="1428728" y="0"/>
            <a:ext cx="7715272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pl-PL" sz="2400" dirty="0" smtClean="0"/>
              <a:t>Podstawowe techniki diagnozowania i analizy problemów</a:t>
            </a:r>
            <a:endParaRPr kumimoji="0" lang="pl-PL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ytuł 5"/>
          <p:cNvSpPr>
            <a:spLocks noGrp="1"/>
          </p:cNvSpPr>
          <p:nvPr>
            <p:ph type="title"/>
          </p:nvPr>
        </p:nvSpPr>
        <p:spPr>
          <a:xfrm>
            <a:off x="428625" y="60325"/>
            <a:ext cx="8229600" cy="439738"/>
          </a:xfrm>
        </p:spPr>
        <p:txBody>
          <a:bodyPr>
            <a:normAutofit fontScale="90000"/>
          </a:bodyPr>
          <a:lstStyle/>
          <a:p>
            <a:pPr eaLnBrk="1" hangingPunct="1"/>
            <a:endParaRPr lang="en-GB" smtClean="0"/>
          </a:p>
        </p:txBody>
      </p:sp>
      <p:sp>
        <p:nvSpPr>
          <p:cNvPr id="5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E2D99E-E10B-4633-A5D5-DFCDE005308A}" type="slidenum">
              <a:rPr lang="pl-PL"/>
              <a:pPr>
                <a:defRPr/>
              </a:pPr>
              <a:t>57</a:t>
            </a:fld>
            <a:endParaRPr lang="pl-PL"/>
          </a:p>
        </p:txBody>
      </p:sp>
      <p:sp>
        <p:nvSpPr>
          <p:cNvPr id="6" name="Prostokąt 5"/>
          <p:cNvSpPr/>
          <p:nvPr/>
        </p:nvSpPr>
        <p:spPr>
          <a:xfrm>
            <a:off x="285750" y="1285875"/>
            <a:ext cx="8501063" cy="48323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l-PL" sz="2200" dirty="0"/>
              <a:t>Procedura tworzenia diagramu drzewa: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pl-PL" sz="2200" dirty="0"/>
              <a:t>Określ rozpatrywane zagadnienie jasno i prosto.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pl-PL" sz="2200" dirty="0"/>
              <a:t>Zdefiniuj główne kategorie zagadnienia za pomocą burzy mózgów lub wykorzystując karty tytułowe z diagram pokrewieństwa.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pl-PL" sz="2200" dirty="0"/>
              <a:t>Skonstruuj wykres umieszczając rozpatrywane zagadnienie w ramkach po lewej stronie; odgałęzienia głównych kategorii umieszcza się z prawej strony jedno pod drugim.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pl-PL" sz="2200" dirty="0"/>
              <a:t>Zdefiniuj elementy składowe i elementy podrzędne dla każdej głównej kategorii.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pl-PL" sz="2200" dirty="0"/>
              <a:t>Dla każdej głównej kategorii umieść elementy składowe i elementy podrzędne z prawej strony jako gałęzie boczne.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pl-PL" sz="2200" dirty="0"/>
              <a:t>Przejrzyj wykres w celu upewnienia się, że nie ma żadnych luk zarówno w kolejności, jak i logice postępowania.</a:t>
            </a:r>
          </a:p>
        </p:txBody>
      </p:sp>
      <p:cxnSp>
        <p:nvCxnSpPr>
          <p:cNvPr id="7" name="Łącznik prosty 6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ole tekstowe 8"/>
          <p:cNvSpPr txBox="1"/>
          <p:nvPr/>
        </p:nvSpPr>
        <p:spPr>
          <a:xfrm>
            <a:off x="1000100" y="649288"/>
            <a:ext cx="81439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l-PL" sz="2400" b="1" i="1" dirty="0" smtClean="0"/>
              <a:t>Diagram systematyki</a:t>
            </a:r>
            <a:endParaRPr lang="en-GB" sz="2400" b="1" i="1" dirty="0"/>
          </a:p>
        </p:txBody>
      </p:sp>
      <p:sp>
        <p:nvSpPr>
          <p:cNvPr id="10" name="Tytuł 1"/>
          <p:cNvSpPr txBox="1">
            <a:spLocks/>
          </p:cNvSpPr>
          <p:nvPr/>
        </p:nvSpPr>
        <p:spPr>
          <a:xfrm>
            <a:off x="1428728" y="0"/>
            <a:ext cx="7715272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pl-PL" sz="2400" dirty="0" smtClean="0"/>
              <a:t>Podstawowe techniki diagnozowania i analizy problemów</a:t>
            </a:r>
            <a:endParaRPr kumimoji="0" lang="pl-PL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ytuł 5"/>
          <p:cNvSpPr>
            <a:spLocks noGrp="1"/>
          </p:cNvSpPr>
          <p:nvPr>
            <p:ph type="title"/>
          </p:nvPr>
        </p:nvSpPr>
        <p:spPr>
          <a:xfrm>
            <a:off x="428625" y="60325"/>
            <a:ext cx="8229600" cy="439738"/>
          </a:xfrm>
        </p:spPr>
        <p:txBody>
          <a:bodyPr>
            <a:normAutofit fontScale="90000"/>
          </a:bodyPr>
          <a:lstStyle/>
          <a:p>
            <a:pPr eaLnBrk="1" hangingPunct="1"/>
            <a:endParaRPr lang="en-GB" smtClean="0"/>
          </a:p>
        </p:txBody>
      </p:sp>
      <p:sp>
        <p:nvSpPr>
          <p:cNvPr id="5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D0F870-3DD7-44A9-94CA-FD847734E13A}" type="slidenum">
              <a:rPr lang="pl-PL"/>
              <a:pPr>
                <a:defRPr/>
              </a:pPr>
              <a:t>58</a:t>
            </a:fld>
            <a:endParaRPr lang="pl-PL"/>
          </a:p>
        </p:txBody>
      </p:sp>
      <p:sp>
        <p:nvSpPr>
          <p:cNvPr id="33797" name="Prostokąt 5"/>
          <p:cNvSpPr>
            <a:spLocks noChangeArrowheads="1"/>
          </p:cNvSpPr>
          <p:nvPr/>
        </p:nvSpPr>
        <p:spPr bwMode="auto">
          <a:xfrm>
            <a:off x="357188" y="2071688"/>
            <a:ext cx="8501062" cy="304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l-PL" sz="2400"/>
              <a:t>Jego weryfikacja polega na sprawdzeniu, czy zdefiniowane czynności szczegółowe umożliwiają realizację celu głównego i odwrotnie, czy analizując cel główny znajduje się np. wskazówkę, jak go zrealizować? </a:t>
            </a:r>
          </a:p>
          <a:p>
            <a:pPr algn="just"/>
            <a:endParaRPr lang="pl-PL" sz="2400"/>
          </a:p>
          <a:p>
            <a:pPr algn="just"/>
            <a:r>
              <a:rPr lang="pl-PL" sz="2400"/>
              <a:t>Diagram systematyki stanowi dalsze uporządkowanie informacji zawartych w wykresach pokrewieństwa i współzależności.</a:t>
            </a:r>
          </a:p>
        </p:txBody>
      </p:sp>
      <p:cxnSp>
        <p:nvCxnSpPr>
          <p:cNvPr id="6" name="Łącznik prosty 5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ole tekstowe 6"/>
          <p:cNvSpPr txBox="1"/>
          <p:nvPr/>
        </p:nvSpPr>
        <p:spPr>
          <a:xfrm>
            <a:off x="1000100" y="649288"/>
            <a:ext cx="81439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l-PL" sz="2400" b="1" i="1" dirty="0" smtClean="0"/>
              <a:t>Diagram systematyki</a:t>
            </a:r>
            <a:endParaRPr lang="en-GB" sz="2400" b="1" i="1" dirty="0"/>
          </a:p>
        </p:txBody>
      </p:sp>
      <p:sp>
        <p:nvSpPr>
          <p:cNvPr id="9" name="Tytuł 1"/>
          <p:cNvSpPr txBox="1">
            <a:spLocks/>
          </p:cNvSpPr>
          <p:nvPr/>
        </p:nvSpPr>
        <p:spPr>
          <a:xfrm>
            <a:off x="1428728" y="0"/>
            <a:ext cx="7715272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pl-PL" sz="2400" dirty="0" smtClean="0"/>
              <a:t>Podstawowe techniki diagnozowania i analizy problemów</a:t>
            </a:r>
            <a:endParaRPr kumimoji="0" lang="pl-PL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ytuł 5"/>
          <p:cNvSpPr>
            <a:spLocks noGrp="1"/>
          </p:cNvSpPr>
          <p:nvPr>
            <p:ph type="title"/>
          </p:nvPr>
        </p:nvSpPr>
        <p:spPr>
          <a:xfrm>
            <a:off x="428625" y="60325"/>
            <a:ext cx="8229600" cy="439738"/>
          </a:xfrm>
        </p:spPr>
        <p:txBody>
          <a:bodyPr>
            <a:normAutofit fontScale="90000"/>
          </a:bodyPr>
          <a:lstStyle/>
          <a:p>
            <a:pPr eaLnBrk="1" hangingPunct="1"/>
            <a:endParaRPr lang="en-GB" smtClean="0"/>
          </a:p>
        </p:txBody>
      </p:sp>
      <p:sp>
        <p:nvSpPr>
          <p:cNvPr id="5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0567C6-D57C-4404-9FF3-AADFFFAA7DAD}" type="slidenum">
              <a:rPr lang="pl-PL"/>
              <a:pPr>
                <a:defRPr/>
              </a:pPr>
              <a:t>59</a:t>
            </a:fld>
            <a:endParaRPr lang="pl-PL"/>
          </a:p>
        </p:txBody>
      </p:sp>
      <p:sp>
        <p:nvSpPr>
          <p:cNvPr id="34821" name="Rectangle 3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l-PL"/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 bwMode="auto">
          <a:xfrm>
            <a:off x="500063" y="1343025"/>
            <a:ext cx="8001000" cy="4800600"/>
            <a:chOff x="2716" y="1946"/>
            <a:chExt cx="7200" cy="4320"/>
          </a:xfrm>
        </p:grpSpPr>
        <p:sp>
          <p:nvSpPr>
            <p:cNvPr id="34824" name="AutoShape 37"/>
            <p:cNvSpPr>
              <a:spLocks noChangeAspect="1" noChangeArrowheads="1" noTextEdit="1"/>
            </p:cNvSpPr>
            <p:nvPr/>
          </p:nvSpPr>
          <p:spPr bwMode="auto">
            <a:xfrm>
              <a:off x="2716" y="1946"/>
              <a:ext cx="7200" cy="4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34825" name="Text Box 36"/>
            <p:cNvSpPr txBox="1">
              <a:spLocks noChangeArrowheads="1"/>
            </p:cNvSpPr>
            <p:nvPr/>
          </p:nvSpPr>
          <p:spPr bwMode="auto">
            <a:xfrm>
              <a:off x="2716" y="3818"/>
              <a:ext cx="1728" cy="86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pl-PL" sz="1600" b="1">
                  <a:solidFill>
                    <a:schemeClr val="bg1"/>
                  </a:solidFill>
                  <a:latin typeface="Calibri" pitchFamily="34" charset="0"/>
                  <a:cs typeface="Times New Roman" pitchFamily="18" charset="0"/>
                </a:rPr>
                <a:t>Problem</a:t>
              </a:r>
              <a:endParaRPr lang="pl-PL" sz="1600">
                <a:solidFill>
                  <a:schemeClr val="bg1"/>
                </a:solidFill>
                <a:latin typeface="Calibri" pitchFamily="34" charset="0"/>
                <a:cs typeface="Times New Roman" pitchFamily="18" charset="0"/>
              </a:endParaRPr>
            </a:p>
            <a:p>
              <a:pPr algn="ctr" eaLnBrk="0" hangingPunct="0"/>
              <a:r>
                <a:rPr lang="pl-PL" sz="1600" b="1">
                  <a:solidFill>
                    <a:schemeClr val="bg1"/>
                  </a:solidFill>
                  <a:latin typeface="Calibri" pitchFamily="34" charset="0"/>
                  <a:cs typeface="Times New Roman" pitchFamily="18" charset="0"/>
                </a:rPr>
                <a:t>ZAGADNIENIE</a:t>
              </a:r>
              <a:endParaRPr lang="pl-PL" sz="1600">
                <a:solidFill>
                  <a:schemeClr val="bg1"/>
                </a:solidFill>
                <a:latin typeface="Calibri" pitchFamily="34" charset="0"/>
                <a:cs typeface="Times New Roman" pitchFamily="18" charset="0"/>
              </a:endParaRPr>
            </a:p>
            <a:p>
              <a:pPr algn="ctr" eaLnBrk="0" hangingPunct="0"/>
              <a:r>
                <a:rPr lang="pl-PL" sz="1600" b="1">
                  <a:solidFill>
                    <a:schemeClr val="bg1"/>
                  </a:solidFill>
                  <a:latin typeface="Calibri" pitchFamily="34" charset="0"/>
                  <a:cs typeface="Times New Roman" pitchFamily="18" charset="0"/>
                </a:rPr>
                <a:t>Cel/Kwestia</a:t>
              </a:r>
              <a:endParaRPr lang="pl-PL" sz="240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125987" name="Text Box 35"/>
            <p:cNvSpPr txBox="1">
              <a:spLocks noChangeArrowheads="1"/>
            </p:cNvSpPr>
            <p:nvPr/>
          </p:nvSpPr>
          <p:spPr bwMode="auto">
            <a:xfrm>
              <a:off x="4876" y="2810"/>
              <a:ext cx="1296" cy="43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r>
                <a:rPr lang="pl-PL" sz="1600" dirty="0">
                  <a:solidFill>
                    <a:srgbClr val="000000"/>
                  </a:solidFill>
                  <a:latin typeface="Calibri" pitchFamily="34" charset="0"/>
                  <a:ea typeface="Times New Roman" pitchFamily="18" charset="0"/>
                </a:rPr>
                <a:t>KATEGORIA</a:t>
              </a:r>
              <a:endParaRPr lang="pl-PL" sz="2400" dirty="0">
                <a:latin typeface="Calibri" pitchFamily="34" charset="0"/>
              </a:endParaRPr>
            </a:p>
          </p:txBody>
        </p:sp>
        <p:sp>
          <p:nvSpPr>
            <p:cNvPr id="125986" name="Text Box 34"/>
            <p:cNvSpPr txBox="1">
              <a:spLocks noChangeArrowheads="1"/>
            </p:cNvSpPr>
            <p:nvPr/>
          </p:nvSpPr>
          <p:spPr bwMode="auto">
            <a:xfrm>
              <a:off x="4876" y="3530"/>
              <a:ext cx="1296" cy="43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r>
                <a:rPr lang="pl-PL" sz="1600">
                  <a:solidFill>
                    <a:srgbClr val="000000"/>
                  </a:solidFill>
                  <a:latin typeface="Calibri" pitchFamily="34" charset="0"/>
                  <a:ea typeface="Times New Roman" pitchFamily="18" charset="0"/>
                </a:rPr>
                <a:t>KATEGORIA</a:t>
              </a:r>
              <a:endParaRPr lang="pl-PL" sz="2400">
                <a:latin typeface="Calibri" pitchFamily="34" charset="0"/>
              </a:endParaRPr>
            </a:p>
          </p:txBody>
        </p:sp>
        <p:sp>
          <p:nvSpPr>
            <p:cNvPr id="125985" name="Text Box 33"/>
            <p:cNvSpPr txBox="1">
              <a:spLocks noChangeArrowheads="1"/>
            </p:cNvSpPr>
            <p:nvPr/>
          </p:nvSpPr>
          <p:spPr bwMode="auto">
            <a:xfrm>
              <a:off x="4876" y="4250"/>
              <a:ext cx="1296" cy="43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r>
                <a:rPr lang="pl-PL" sz="1600">
                  <a:solidFill>
                    <a:srgbClr val="000000"/>
                  </a:solidFill>
                  <a:latin typeface="Calibri" pitchFamily="34" charset="0"/>
                  <a:ea typeface="Times New Roman" pitchFamily="18" charset="0"/>
                </a:rPr>
                <a:t>KATEGORIA</a:t>
              </a:r>
              <a:endParaRPr lang="pl-PL" sz="2400">
                <a:latin typeface="Calibri" pitchFamily="34" charset="0"/>
              </a:endParaRPr>
            </a:p>
          </p:txBody>
        </p:sp>
        <p:sp>
          <p:nvSpPr>
            <p:cNvPr id="125984" name="Text Box 32"/>
            <p:cNvSpPr txBox="1">
              <a:spLocks noChangeArrowheads="1"/>
            </p:cNvSpPr>
            <p:nvPr/>
          </p:nvSpPr>
          <p:spPr bwMode="auto">
            <a:xfrm>
              <a:off x="4876" y="4970"/>
              <a:ext cx="1296" cy="43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r>
                <a:rPr lang="pl-PL" sz="1600" dirty="0">
                  <a:solidFill>
                    <a:srgbClr val="000000"/>
                  </a:solidFill>
                  <a:latin typeface="Calibri" pitchFamily="34" charset="0"/>
                  <a:ea typeface="Times New Roman" pitchFamily="18" charset="0"/>
                </a:rPr>
                <a:t>KATEGORIA</a:t>
              </a:r>
              <a:endParaRPr lang="pl-PL" sz="2400" dirty="0">
                <a:latin typeface="Calibri" pitchFamily="34" charset="0"/>
              </a:endParaRPr>
            </a:p>
          </p:txBody>
        </p:sp>
        <p:sp>
          <p:nvSpPr>
            <p:cNvPr id="34830" name="Text Box 31"/>
            <p:cNvSpPr txBox="1">
              <a:spLocks noChangeArrowheads="1"/>
            </p:cNvSpPr>
            <p:nvPr/>
          </p:nvSpPr>
          <p:spPr bwMode="auto">
            <a:xfrm>
              <a:off x="6604" y="2810"/>
              <a:ext cx="1152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pl-PL" sz="1600">
                  <a:solidFill>
                    <a:srgbClr val="000000"/>
                  </a:solidFill>
                  <a:latin typeface="Calibri" pitchFamily="34" charset="0"/>
                  <a:cs typeface="Times New Roman" pitchFamily="18" charset="0"/>
                </a:rPr>
                <a:t>ELEMENT</a:t>
              </a:r>
              <a:endParaRPr lang="pl-PL" sz="2400">
                <a:latin typeface="Calibri" pitchFamily="34" charset="0"/>
              </a:endParaRPr>
            </a:p>
          </p:txBody>
        </p:sp>
        <p:sp>
          <p:nvSpPr>
            <p:cNvPr id="34831" name="Text Box 30"/>
            <p:cNvSpPr txBox="1">
              <a:spLocks noChangeArrowheads="1"/>
            </p:cNvSpPr>
            <p:nvPr/>
          </p:nvSpPr>
          <p:spPr bwMode="auto">
            <a:xfrm>
              <a:off x="6604" y="2090"/>
              <a:ext cx="1152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pl-PL" sz="1600">
                  <a:solidFill>
                    <a:srgbClr val="000000"/>
                  </a:solidFill>
                  <a:latin typeface="Calibri" pitchFamily="34" charset="0"/>
                  <a:cs typeface="Times New Roman" pitchFamily="18" charset="0"/>
                </a:rPr>
                <a:t>ELEMENT</a:t>
              </a:r>
              <a:endParaRPr lang="pl-PL" sz="2400">
                <a:latin typeface="Calibri" pitchFamily="34" charset="0"/>
              </a:endParaRPr>
            </a:p>
          </p:txBody>
        </p:sp>
        <p:sp>
          <p:nvSpPr>
            <p:cNvPr id="34832" name="Text Box 29"/>
            <p:cNvSpPr txBox="1">
              <a:spLocks noChangeArrowheads="1"/>
            </p:cNvSpPr>
            <p:nvPr/>
          </p:nvSpPr>
          <p:spPr bwMode="auto">
            <a:xfrm>
              <a:off x="6604" y="3530"/>
              <a:ext cx="1152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pl-PL" sz="1600">
                  <a:solidFill>
                    <a:srgbClr val="000000"/>
                  </a:solidFill>
                  <a:latin typeface="Calibri" pitchFamily="34" charset="0"/>
                  <a:cs typeface="Times New Roman" pitchFamily="18" charset="0"/>
                </a:rPr>
                <a:t>ELEMENT</a:t>
              </a:r>
              <a:endParaRPr lang="pl-PL" sz="2400">
                <a:latin typeface="Calibri" pitchFamily="34" charset="0"/>
              </a:endParaRPr>
            </a:p>
          </p:txBody>
        </p:sp>
        <p:sp>
          <p:nvSpPr>
            <p:cNvPr id="34833" name="Text Box 28"/>
            <p:cNvSpPr txBox="1">
              <a:spLocks noChangeArrowheads="1"/>
            </p:cNvSpPr>
            <p:nvPr/>
          </p:nvSpPr>
          <p:spPr bwMode="auto">
            <a:xfrm>
              <a:off x="6604" y="4250"/>
              <a:ext cx="1152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pl-PL" sz="1600">
                  <a:solidFill>
                    <a:srgbClr val="000000"/>
                  </a:solidFill>
                  <a:latin typeface="Calibri" pitchFamily="34" charset="0"/>
                  <a:cs typeface="Times New Roman" pitchFamily="18" charset="0"/>
                </a:rPr>
                <a:t>ELEMENT</a:t>
              </a:r>
              <a:endParaRPr lang="pl-PL" sz="2400">
                <a:latin typeface="Calibri" pitchFamily="34" charset="0"/>
              </a:endParaRPr>
            </a:p>
          </p:txBody>
        </p:sp>
        <p:sp>
          <p:nvSpPr>
            <p:cNvPr id="34834" name="Text Box 27"/>
            <p:cNvSpPr txBox="1">
              <a:spLocks noChangeArrowheads="1"/>
            </p:cNvSpPr>
            <p:nvPr/>
          </p:nvSpPr>
          <p:spPr bwMode="auto">
            <a:xfrm>
              <a:off x="6604" y="5690"/>
              <a:ext cx="1152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pl-PL" sz="1600">
                  <a:solidFill>
                    <a:srgbClr val="000000"/>
                  </a:solidFill>
                  <a:latin typeface="Calibri" pitchFamily="34" charset="0"/>
                  <a:cs typeface="Times New Roman" pitchFamily="18" charset="0"/>
                </a:rPr>
                <a:t>ELEMENT</a:t>
              </a:r>
              <a:endParaRPr lang="pl-PL" sz="2400">
                <a:latin typeface="Calibri" pitchFamily="34" charset="0"/>
              </a:endParaRPr>
            </a:p>
          </p:txBody>
        </p:sp>
        <p:sp>
          <p:nvSpPr>
            <p:cNvPr id="34835" name="Text Box 26"/>
            <p:cNvSpPr txBox="1">
              <a:spLocks noChangeArrowheads="1"/>
            </p:cNvSpPr>
            <p:nvPr/>
          </p:nvSpPr>
          <p:spPr bwMode="auto">
            <a:xfrm>
              <a:off x="6604" y="4970"/>
              <a:ext cx="1152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pl-PL" sz="1600">
                  <a:solidFill>
                    <a:srgbClr val="000000"/>
                  </a:solidFill>
                  <a:latin typeface="Calibri" pitchFamily="34" charset="0"/>
                  <a:cs typeface="Times New Roman" pitchFamily="18" charset="0"/>
                </a:rPr>
                <a:t>ELEMENT</a:t>
              </a:r>
              <a:endParaRPr lang="pl-PL" sz="2400">
                <a:latin typeface="Calibri" pitchFamily="34" charset="0"/>
              </a:endParaRPr>
            </a:p>
          </p:txBody>
        </p:sp>
        <p:sp>
          <p:nvSpPr>
            <p:cNvPr id="34836" name="Text Box 25"/>
            <p:cNvSpPr txBox="1">
              <a:spLocks noChangeArrowheads="1"/>
            </p:cNvSpPr>
            <p:nvPr/>
          </p:nvSpPr>
          <p:spPr bwMode="auto">
            <a:xfrm>
              <a:off x="8044" y="2090"/>
              <a:ext cx="1152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pl-PL" sz="1600">
                  <a:solidFill>
                    <a:srgbClr val="000000"/>
                  </a:solidFill>
                  <a:latin typeface="Calibri" pitchFamily="34" charset="0"/>
                  <a:cs typeface="Times New Roman" pitchFamily="18" charset="0"/>
                </a:rPr>
                <a:t>CZŁON</a:t>
              </a:r>
              <a:endParaRPr lang="pl-PL" sz="2400">
                <a:latin typeface="Calibri" pitchFamily="34" charset="0"/>
              </a:endParaRPr>
            </a:p>
          </p:txBody>
        </p:sp>
        <p:sp>
          <p:nvSpPr>
            <p:cNvPr id="34837" name="Text Box 24"/>
            <p:cNvSpPr txBox="1">
              <a:spLocks noChangeArrowheads="1"/>
            </p:cNvSpPr>
            <p:nvPr/>
          </p:nvSpPr>
          <p:spPr bwMode="auto">
            <a:xfrm>
              <a:off x="8188" y="4250"/>
              <a:ext cx="1152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pl-PL" sz="1600">
                  <a:solidFill>
                    <a:srgbClr val="000000"/>
                  </a:solidFill>
                  <a:latin typeface="Calibri" pitchFamily="34" charset="0"/>
                  <a:cs typeface="Times New Roman" pitchFamily="18" charset="0"/>
                </a:rPr>
                <a:t>CZŁON</a:t>
              </a:r>
              <a:endParaRPr lang="pl-PL" sz="2400">
                <a:latin typeface="Calibri" pitchFamily="34" charset="0"/>
              </a:endParaRPr>
            </a:p>
          </p:txBody>
        </p:sp>
        <p:sp>
          <p:nvSpPr>
            <p:cNvPr id="34838" name="Text Box 23"/>
            <p:cNvSpPr txBox="1">
              <a:spLocks noChangeArrowheads="1"/>
            </p:cNvSpPr>
            <p:nvPr/>
          </p:nvSpPr>
          <p:spPr bwMode="auto">
            <a:xfrm>
              <a:off x="8188" y="4970"/>
              <a:ext cx="1152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pl-PL" sz="1600">
                  <a:solidFill>
                    <a:srgbClr val="000000"/>
                  </a:solidFill>
                  <a:latin typeface="Calibri" pitchFamily="34" charset="0"/>
                  <a:cs typeface="Times New Roman" pitchFamily="18" charset="0"/>
                </a:rPr>
                <a:t>CZŁON</a:t>
              </a:r>
              <a:endParaRPr lang="pl-PL" sz="2400">
                <a:latin typeface="Calibri" pitchFamily="34" charset="0"/>
              </a:endParaRPr>
            </a:p>
          </p:txBody>
        </p:sp>
        <p:sp>
          <p:nvSpPr>
            <p:cNvPr id="34839" name="Text Box 22"/>
            <p:cNvSpPr txBox="1">
              <a:spLocks noChangeArrowheads="1"/>
            </p:cNvSpPr>
            <p:nvPr/>
          </p:nvSpPr>
          <p:spPr bwMode="auto">
            <a:xfrm>
              <a:off x="8188" y="5690"/>
              <a:ext cx="1152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pl-PL" sz="1600">
                  <a:solidFill>
                    <a:srgbClr val="000000"/>
                  </a:solidFill>
                  <a:latin typeface="Calibri" pitchFamily="34" charset="0"/>
                  <a:cs typeface="Times New Roman" pitchFamily="18" charset="0"/>
                </a:rPr>
                <a:t>CZŁON</a:t>
              </a:r>
              <a:endParaRPr lang="pl-PL" sz="2400">
                <a:latin typeface="Calibri" pitchFamily="34" charset="0"/>
              </a:endParaRPr>
            </a:p>
          </p:txBody>
        </p:sp>
        <p:sp>
          <p:nvSpPr>
            <p:cNvPr id="34840" name="Line 21"/>
            <p:cNvSpPr>
              <a:spLocks noChangeShapeType="1"/>
            </p:cNvSpPr>
            <p:nvPr/>
          </p:nvSpPr>
          <p:spPr bwMode="auto">
            <a:xfrm>
              <a:off x="4444" y="4250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34841" name="Line 20"/>
            <p:cNvSpPr>
              <a:spLocks noChangeShapeType="1"/>
            </p:cNvSpPr>
            <p:nvPr/>
          </p:nvSpPr>
          <p:spPr bwMode="auto">
            <a:xfrm>
              <a:off x="4732" y="3098"/>
              <a:ext cx="0" cy="20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34842" name="Line 19"/>
            <p:cNvSpPr>
              <a:spLocks noChangeShapeType="1"/>
            </p:cNvSpPr>
            <p:nvPr/>
          </p:nvSpPr>
          <p:spPr bwMode="auto">
            <a:xfrm>
              <a:off x="4732" y="5114"/>
              <a:ext cx="1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34843" name="Line 18"/>
            <p:cNvSpPr>
              <a:spLocks noChangeShapeType="1"/>
            </p:cNvSpPr>
            <p:nvPr/>
          </p:nvSpPr>
          <p:spPr bwMode="auto">
            <a:xfrm>
              <a:off x="4732" y="4394"/>
              <a:ext cx="1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34844" name="Line 17"/>
            <p:cNvSpPr>
              <a:spLocks noChangeShapeType="1"/>
            </p:cNvSpPr>
            <p:nvPr/>
          </p:nvSpPr>
          <p:spPr bwMode="auto">
            <a:xfrm>
              <a:off x="4732" y="3674"/>
              <a:ext cx="1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34845" name="Line 16"/>
            <p:cNvSpPr>
              <a:spLocks noChangeShapeType="1"/>
            </p:cNvSpPr>
            <p:nvPr/>
          </p:nvSpPr>
          <p:spPr bwMode="auto">
            <a:xfrm>
              <a:off x="4732" y="3098"/>
              <a:ext cx="1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34846" name="Line 15"/>
            <p:cNvSpPr>
              <a:spLocks noChangeShapeType="1"/>
            </p:cNvSpPr>
            <p:nvPr/>
          </p:nvSpPr>
          <p:spPr bwMode="auto">
            <a:xfrm>
              <a:off x="6172" y="2954"/>
              <a:ext cx="1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34847" name="Line 14"/>
            <p:cNvSpPr>
              <a:spLocks noChangeShapeType="1"/>
            </p:cNvSpPr>
            <p:nvPr/>
          </p:nvSpPr>
          <p:spPr bwMode="auto">
            <a:xfrm>
              <a:off x="6316" y="2378"/>
              <a:ext cx="1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34848" name="Line 13"/>
            <p:cNvSpPr>
              <a:spLocks noChangeShapeType="1"/>
            </p:cNvSpPr>
            <p:nvPr/>
          </p:nvSpPr>
          <p:spPr bwMode="auto">
            <a:xfrm>
              <a:off x="6316" y="3098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34849" name="Line 12"/>
            <p:cNvSpPr>
              <a:spLocks noChangeShapeType="1"/>
            </p:cNvSpPr>
            <p:nvPr/>
          </p:nvSpPr>
          <p:spPr bwMode="auto">
            <a:xfrm>
              <a:off x="6316" y="2378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34850" name="Line 11"/>
            <p:cNvSpPr>
              <a:spLocks noChangeShapeType="1"/>
            </p:cNvSpPr>
            <p:nvPr/>
          </p:nvSpPr>
          <p:spPr bwMode="auto">
            <a:xfrm>
              <a:off x="6172" y="3674"/>
              <a:ext cx="4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34851" name="Line 10"/>
            <p:cNvSpPr>
              <a:spLocks noChangeShapeType="1"/>
            </p:cNvSpPr>
            <p:nvPr/>
          </p:nvSpPr>
          <p:spPr bwMode="auto">
            <a:xfrm>
              <a:off x="6172" y="4394"/>
              <a:ext cx="4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34852" name="Line 9"/>
            <p:cNvSpPr>
              <a:spLocks noChangeShapeType="1"/>
            </p:cNvSpPr>
            <p:nvPr/>
          </p:nvSpPr>
          <p:spPr bwMode="auto">
            <a:xfrm>
              <a:off x="6172" y="5258"/>
              <a:ext cx="1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34853" name="Line 8"/>
            <p:cNvSpPr>
              <a:spLocks noChangeShapeType="1"/>
            </p:cNvSpPr>
            <p:nvPr/>
          </p:nvSpPr>
          <p:spPr bwMode="auto">
            <a:xfrm>
              <a:off x="6316" y="5114"/>
              <a:ext cx="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34854" name="Line 7"/>
            <p:cNvSpPr>
              <a:spLocks noChangeShapeType="1"/>
            </p:cNvSpPr>
            <p:nvPr/>
          </p:nvSpPr>
          <p:spPr bwMode="auto">
            <a:xfrm>
              <a:off x="6316" y="5114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34855" name="Line 6"/>
            <p:cNvSpPr>
              <a:spLocks noChangeShapeType="1"/>
            </p:cNvSpPr>
            <p:nvPr/>
          </p:nvSpPr>
          <p:spPr bwMode="auto">
            <a:xfrm>
              <a:off x="6316" y="5834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34856" name="Line 5"/>
            <p:cNvSpPr>
              <a:spLocks noChangeShapeType="1"/>
            </p:cNvSpPr>
            <p:nvPr/>
          </p:nvSpPr>
          <p:spPr bwMode="auto">
            <a:xfrm>
              <a:off x="7756" y="2378"/>
              <a:ext cx="28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34857" name="Line 4"/>
            <p:cNvSpPr>
              <a:spLocks noChangeShapeType="1"/>
            </p:cNvSpPr>
            <p:nvPr/>
          </p:nvSpPr>
          <p:spPr bwMode="auto">
            <a:xfrm>
              <a:off x="7756" y="4394"/>
              <a:ext cx="4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34858" name="Line 3"/>
            <p:cNvSpPr>
              <a:spLocks noChangeShapeType="1"/>
            </p:cNvSpPr>
            <p:nvPr/>
          </p:nvSpPr>
          <p:spPr bwMode="auto">
            <a:xfrm>
              <a:off x="7756" y="5114"/>
              <a:ext cx="4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34859" name="Line 2"/>
            <p:cNvSpPr>
              <a:spLocks noChangeShapeType="1"/>
            </p:cNvSpPr>
            <p:nvPr/>
          </p:nvSpPr>
          <p:spPr bwMode="auto">
            <a:xfrm>
              <a:off x="7756" y="5834"/>
              <a:ext cx="4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</p:grpSp>
      <p:sp>
        <p:nvSpPr>
          <p:cNvPr id="34823" name="Rectangle 54"/>
          <p:cNvSpPr>
            <a:spLocks noChangeArrowheads="1"/>
          </p:cNvSpPr>
          <p:nvPr/>
        </p:nvSpPr>
        <p:spPr bwMode="auto">
          <a:xfrm>
            <a:off x="0" y="5857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pl-PL" sz="1200" b="1">
              <a:solidFill>
                <a:srgbClr val="000000"/>
              </a:solidFill>
              <a:latin typeface="Calibri" pitchFamily="34" charset="0"/>
              <a:cs typeface="Times New Roman" pitchFamily="18" charset="0"/>
            </a:endParaRPr>
          </a:p>
          <a:p>
            <a:pPr algn="ctr" eaLnBrk="0" hangingPunct="0"/>
            <a:r>
              <a:rPr lang="pl-PL" sz="1200" b="1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Rysunek 3.  Diagram drzewa</a:t>
            </a:r>
            <a:endParaRPr lang="pl-PL" sz="1200">
              <a:solidFill>
                <a:srgbClr val="000000"/>
              </a:solidFill>
              <a:latin typeface="Calibri" pitchFamily="34" charset="0"/>
              <a:cs typeface="Times New Roman" pitchFamily="18" charset="0"/>
            </a:endParaRPr>
          </a:p>
          <a:p>
            <a:pPr algn="ctr" eaLnBrk="0" hangingPunct="0"/>
            <a:r>
              <a:rPr lang="pl-PL" sz="120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Źródło: K.Szczepańska: Techniki menedżerskie w TQM, Wydawnictwa normalizacyjne ALFA-WERO, Warszawa 1999.</a:t>
            </a:r>
            <a:endParaRPr lang="pl-PL">
              <a:latin typeface="Calibri" pitchFamily="34" charset="0"/>
            </a:endParaRPr>
          </a:p>
        </p:txBody>
      </p:sp>
      <p:cxnSp>
        <p:nvCxnSpPr>
          <p:cNvPr id="44" name="Łącznik prosty 43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pole tekstowe 44"/>
          <p:cNvSpPr txBox="1"/>
          <p:nvPr/>
        </p:nvSpPr>
        <p:spPr>
          <a:xfrm>
            <a:off x="1000100" y="649288"/>
            <a:ext cx="81439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l-PL" sz="2400" b="1" i="1" dirty="0" smtClean="0"/>
              <a:t>Diagram systematyki</a:t>
            </a:r>
            <a:endParaRPr lang="en-GB" sz="2400" b="1" i="1" dirty="0"/>
          </a:p>
        </p:txBody>
      </p:sp>
      <p:sp>
        <p:nvSpPr>
          <p:cNvPr id="46" name="Tytuł 1"/>
          <p:cNvSpPr txBox="1">
            <a:spLocks/>
          </p:cNvSpPr>
          <p:nvPr/>
        </p:nvSpPr>
        <p:spPr>
          <a:xfrm>
            <a:off x="1428728" y="0"/>
            <a:ext cx="7715272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pl-PL" sz="2400" dirty="0" smtClean="0"/>
              <a:t>Podstawowe techniki diagnozowania i analizy problemów</a:t>
            </a:r>
            <a:endParaRPr kumimoji="0" lang="pl-PL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28728" y="-24"/>
            <a:ext cx="7229468" cy="642942"/>
          </a:xfrm>
        </p:spPr>
        <p:txBody>
          <a:bodyPr>
            <a:noAutofit/>
          </a:bodyPr>
          <a:lstStyle/>
          <a:p>
            <a:pPr algn="l"/>
            <a:r>
              <a:rPr lang="pl-PL" sz="2400" dirty="0" smtClean="0">
                <a:latin typeface="Tahoma" pitchFamily="34" charset="0"/>
                <a:cs typeface="Tahoma" pitchFamily="34" charset="0"/>
              </a:rPr>
              <a:t>Definicja sterowania jakością</a:t>
            </a:r>
            <a:endParaRPr lang="pl-PL" sz="2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5" name="Łącznik prosty 4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rostokąt 9"/>
          <p:cNvSpPr/>
          <p:nvPr/>
        </p:nvSpPr>
        <p:spPr>
          <a:xfrm>
            <a:off x="571472" y="1857364"/>
            <a:ext cx="7929618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sz="2800" b="1" dirty="0" smtClean="0"/>
              <a:t>Sterowanie jakością</a:t>
            </a:r>
            <a:r>
              <a:rPr lang="pl-PL" sz="2800" dirty="0" smtClean="0"/>
              <a:t> </a:t>
            </a:r>
            <a:r>
              <a:rPr lang="pl-PL" sz="2400" dirty="0" smtClean="0"/>
              <a:t>to system zapobiegania wadom i brakom, to metoda i działanie systemowe stosowane w celu zapewnienia wymagań jakościowych klienta poprzez nadanie produktowi odpowiednich cech i właściwości w celu uzyskania efektywnego ekonomicznego sterowania jakością, obejmuje monitorowanie procesu jak i eliminowanie przyczyn niezadowalających wykonawcę.</a:t>
            </a:r>
            <a:endParaRPr lang="pl-PL" sz="2400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3"/>
          <p:cNvPicPr>
            <a:picLocks noChangeAspect="1" noChangeArrowheads="1"/>
          </p:cNvPicPr>
          <p:nvPr/>
        </p:nvPicPr>
        <p:blipFill>
          <a:blip r:embed="rId3"/>
          <a:srcRect t="4147" r="-815" b="4739"/>
          <a:stretch>
            <a:fillRect/>
          </a:stretch>
        </p:blipFill>
        <p:spPr bwMode="auto">
          <a:xfrm>
            <a:off x="152400" y="1285875"/>
            <a:ext cx="8910638" cy="553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3" name="Tytuł 5"/>
          <p:cNvSpPr>
            <a:spLocks noGrp="1"/>
          </p:cNvSpPr>
          <p:nvPr>
            <p:ph type="title"/>
          </p:nvPr>
        </p:nvSpPr>
        <p:spPr>
          <a:xfrm>
            <a:off x="428625" y="60325"/>
            <a:ext cx="8229600" cy="439738"/>
          </a:xfrm>
        </p:spPr>
        <p:txBody>
          <a:bodyPr>
            <a:normAutofit fontScale="90000"/>
          </a:bodyPr>
          <a:lstStyle/>
          <a:p>
            <a:pPr eaLnBrk="1" hangingPunct="1"/>
            <a:endParaRPr lang="en-GB" smtClean="0"/>
          </a:p>
        </p:txBody>
      </p:sp>
      <p:sp>
        <p:nvSpPr>
          <p:cNvPr id="5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9C749-E205-47D5-A97C-526F0135F597}" type="slidenum">
              <a:rPr lang="pl-PL"/>
              <a:pPr>
                <a:defRPr/>
              </a:pPr>
              <a:t>60</a:t>
            </a:fld>
            <a:endParaRPr lang="pl-PL"/>
          </a:p>
        </p:txBody>
      </p:sp>
      <p:cxnSp>
        <p:nvCxnSpPr>
          <p:cNvPr id="6" name="Łącznik prosty 5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ole tekstowe 6"/>
          <p:cNvSpPr txBox="1"/>
          <p:nvPr/>
        </p:nvSpPr>
        <p:spPr>
          <a:xfrm>
            <a:off x="1000100" y="649288"/>
            <a:ext cx="81439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l-PL" sz="2400" b="1" i="1" dirty="0" smtClean="0"/>
              <a:t>Diagram systematyki</a:t>
            </a:r>
            <a:endParaRPr lang="en-GB" sz="2400" b="1" i="1" dirty="0"/>
          </a:p>
        </p:txBody>
      </p:sp>
      <p:sp>
        <p:nvSpPr>
          <p:cNvPr id="9" name="Tytuł 1"/>
          <p:cNvSpPr txBox="1">
            <a:spLocks/>
          </p:cNvSpPr>
          <p:nvPr/>
        </p:nvSpPr>
        <p:spPr>
          <a:xfrm>
            <a:off x="1428728" y="0"/>
            <a:ext cx="7715272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pl-PL" sz="2400" dirty="0" smtClean="0"/>
              <a:t>Podstawowe techniki diagnozowania i analizy problemów</a:t>
            </a:r>
            <a:endParaRPr kumimoji="0" lang="pl-PL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ytuł 5"/>
          <p:cNvSpPr>
            <a:spLocks noGrp="1"/>
          </p:cNvSpPr>
          <p:nvPr>
            <p:ph type="title"/>
          </p:nvPr>
        </p:nvSpPr>
        <p:spPr>
          <a:xfrm>
            <a:off x="428625" y="60325"/>
            <a:ext cx="8229600" cy="439738"/>
          </a:xfrm>
        </p:spPr>
        <p:txBody>
          <a:bodyPr>
            <a:normAutofit fontScale="90000"/>
          </a:bodyPr>
          <a:lstStyle/>
          <a:p>
            <a:pPr eaLnBrk="1" hangingPunct="1"/>
            <a:endParaRPr lang="en-GB" smtClean="0"/>
          </a:p>
        </p:txBody>
      </p:sp>
      <p:sp>
        <p:nvSpPr>
          <p:cNvPr id="5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331C9E-7CB4-4CBC-945D-14533EBE507F}" type="slidenum">
              <a:rPr lang="pl-PL"/>
              <a:pPr>
                <a:defRPr/>
              </a:pPr>
              <a:t>61</a:t>
            </a:fld>
            <a:endParaRPr lang="pl-PL"/>
          </a:p>
        </p:txBody>
      </p:sp>
      <p:sp>
        <p:nvSpPr>
          <p:cNvPr id="8" name="pole tekstowe 7"/>
          <p:cNvSpPr txBox="1"/>
          <p:nvPr/>
        </p:nvSpPr>
        <p:spPr>
          <a:xfrm>
            <a:off x="1142976" y="649288"/>
            <a:ext cx="80010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l-PL" sz="2400" b="1" i="1" dirty="0" smtClean="0"/>
              <a:t>Diagram macierzowy</a:t>
            </a:r>
            <a:endParaRPr lang="en-GB" sz="2400" b="1" i="1" dirty="0"/>
          </a:p>
        </p:txBody>
      </p:sp>
      <p:sp>
        <p:nvSpPr>
          <p:cNvPr id="37893" name="Prostokąt 5"/>
          <p:cNvSpPr>
            <a:spLocks noChangeArrowheads="1"/>
          </p:cNvSpPr>
          <p:nvPr/>
        </p:nvSpPr>
        <p:spPr bwMode="auto">
          <a:xfrm>
            <a:off x="357188" y="1643063"/>
            <a:ext cx="8501062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l-PL" sz="2400" b="1" dirty="0"/>
              <a:t>Diagram macierzowy</a:t>
            </a:r>
            <a:r>
              <a:rPr lang="pl-PL" sz="2400" i="1" dirty="0"/>
              <a:t> -</a:t>
            </a:r>
            <a:r>
              <a:rPr lang="pl-PL" sz="2400" dirty="0"/>
              <a:t> nazywany także diagramem tablicowym. Przedstawi powiązania elementów (zadań, czynności, procesów, proponowanych rozwiązań) oraz rodzaj i „siłę" związku. Dobór elementów diagramu może stanowić efekt prac, wykorzystujących inne narzędzia, np. burze mózgów lub analizę oddziaływań. W zależności od liczby grup czynników oraz rodzaju powiązań między nimi są stosowane różne typy diagramów. Metoda ta powstała w celu rozpoznania zależności pomiędzy wymaganiami klienta a parametrami wyrobu i umożliwiającego ustalenie jego cech Diagram macierzowy może także stanowić uszczegółowienie wykresu typu drzewo zdarzeń.</a:t>
            </a:r>
          </a:p>
        </p:txBody>
      </p:sp>
      <p:cxnSp>
        <p:nvCxnSpPr>
          <p:cNvPr id="6" name="Łącznik prosty 5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ytuł 1"/>
          <p:cNvSpPr txBox="1">
            <a:spLocks/>
          </p:cNvSpPr>
          <p:nvPr/>
        </p:nvSpPr>
        <p:spPr>
          <a:xfrm>
            <a:off x="1428728" y="0"/>
            <a:ext cx="7715272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pl-PL" sz="2400" dirty="0" smtClean="0"/>
              <a:t>Podstawowe techniki diagnozowania i analizy problemów</a:t>
            </a:r>
            <a:endParaRPr kumimoji="0" lang="pl-PL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ytuł 5"/>
          <p:cNvSpPr>
            <a:spLocks noGrp="1"/>
          </p:cNvSpPr>
          <p:nvPr>
            <p:ph type="title"/>
          </p:nvPr>
        </p:nvSpPr>
        <p:spPr>
          <a:xfrm>
            <a:off x="428625" y="60325"/>
            <a:ext cx="8229600" cy="439738"/>
          </a:xfrm>
        </p:spPr>
        <p:txBody>
          <a:bodyPr>
            <a:normAutofit fontScale="90000"/>
          </a:bodyPr>
          <a:lstStyle/>
          <a:p>
            <a:pPr eaLnBrk="1" hangingPunct="1"/>
            <a:endParaRPr lang="en-GB" smtClean="0"/>
          </a:p>
        </p:txBody>
      </p:sp>
      <p:sp>
        <p:nvSpPr>
          <p:cNvPr id="5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3AD28B-19CE-443B-A9F4-809C548E90C1}" type="slidenum">
              <a:rPr lang="pl-PL"/>
              <a:pPr>
                <a:defRPr/>
              </a:pPr>
              <a:t>62</a:t>
            </a:fld>
            <a:endParaRPr lang="pl-PL"/>
          </a:p>
        </p:txBody>
      </p:sp>
      <p:sp>
        <p:nvSpPr>
          <p:cNvPr id="38917" name="Rectangle 3"/>
          <p:cNvSpPr>
            <a:spLocks noChangeArrowheads="1"/>
          </p:cNvSpPr>
          <p:nvPr/>
        </p:nvSpPr>
        <p:spPr bwMode="auto">
          <a:xfrm>
            <a:off x="500063" y="1571625"/>
            <a:ext cx="7786687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pl-PL" sz="2400">
                <a:latin typeface="Calibri" pitchFamily="34" charset="0"/>
                <a:cs typeface="Times New Roman" pitchFamily="18" charset="0"/>
              </a:rPr>
              <a:t>Diagram macierzowy jest narzędziem, które organizuje duże zbiory charakterystyk, funkcji i działań na drodze graficznego ukazania logicznych powiązań pomiędzy nimi. Pokazuje on również wpływ każdego z powiązań na pozostałe.</a:t>
            </a:r>
            <a:endParaRPr lang="pl-PL" sz="3600">
              <a:latin typeface="Calibri" pitchFamily="34" charset="0"/>
            </a:endParaRPr>
          </a:p>
        </p:txBody>
      </p:sp>
      <p:sp>
        <p:nvSpPr>
          <p:cNvPr id="38918" name="Rectangle 4"/>
          <p:cNvSpPr>
            <a:spLocks noChangeArrowheads="1"/>
          </p:cNvSpPr>
          <p:nvPr/>
        </p:nvSpPr>
        <p:spPr bwMode="auto">
          <a:xfrm>
            <a:off x="500063" y="3571875"/>
            <a:ext cx="7786687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pl-PL" sz="2400">
                <a:latin typeface="Calibri" pitchFamily="34" charset="0"/>
                <a:cs typeface="Times New Roman" pitchFamily="18" charset="0"/>
              </a:rPr>
              <a:t>Spośród zaprezentowanych narzędzi znajduje on najszersze zastosowanie, gdyż dzięki szeregowaniu danych w układzie wierszy i kolumn, umożliwia sprawdzenie wszelkich korelacji pomiędzy nimi, jak również oszacowanie ich siły.</a:t>
            </a:r>
            <a:endParaRPr lang="pl-PL" sz="3600">
              <a:latin typeface="Calibri" pitchFamily="34" charset="0"/>
            </a:endParaRPr>
          </a:p>
        </p:txBody>
      </p:sp>
      <p:cxnSp>
        <p:nvCxnSpPr>
          <p:cNvPr id="7" name="Łącznik prosty 6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ole tekstowe 8"/>
          <p:cNvSpPr txBox="1"/>
          <p:nvPr/>
        </p:nvSpPr>
        <p:spPr>
          <a:xfrm>
            <a:off x="1142976" y="649288"/>
            <a:ext cx="80010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l-PL" sz="2400" b="1" i="1" dirty="0" smtClean="0"/>
              <a:t>Diagram macierzowy</a:t>
            </a:r>
            <a:endParaRPr lang="en-GB" sz="2400" b="1" i="1" dirty="0"/>
          </a:p>
        </p:txBody>
      </p:sp>
      <p:sp>
        <p:nvSpPr>
          <p:cNvPr id="10" name="Tytuł 1"/>
          <p:cNvSpPr txBox="1">
            <a:spLocks/>
          </p:cNvSpPr>
          <p:nvPr/>
        </p:nvSpPr>
        <p:spPr>
          <a:xfrm>
            <a:off x="1428728" y="0"/>
            <a:ext cx="7715272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pl-PL" sz="2400" dirty="0" smtClean="0"/>
              <a:t>Podstawowe techniki diagnozowania i analizy problemów</a:t>
            </a:r>
            <a:endParaRPr kumimoji="0" lang="pl-PL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ytuł 5"/>
          <p:cNvSpPr>
            <a:spLocks noGrp="1"/>
          </p:cNvSpPr>
          <p:nvPr>
            <p:ph type="title"/>
          </p:nvPr>
        </p:nvSpPr>
        <p:spPr>
          <a:xfrm>
            <a:off x="428625" y="60325"/>
            <a:ext cx="8229600" cy="439738"/>
          </a:xfrm>
        </p:spPr>
        <p:txBody>
          <a:bodyPr>
            <a:normAutofit fontScale="90000"/>
          </a:bodyPr>
          <a:lstStyle/>
          <a:p>
            <a:pPr eaLnBrk="1" hangingPunct="1"/>
            <a:endParaRPr lang="en-GB" smtClean="0"/>
          </a:p>
        </p:txBody>
      </p:sp>
      <p:sp>
        <p:nvSpPr>
          <p:cNvPr id="5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A6276F-9B41-4852-B967-69E5DD5F670D}" type="slidenum">
              <a:rPr lang="pl-PL"/>
              <a:pPr>
                <a:defRPr/>
              </a:pPr>
              <a:t>63</a:t>
            </a:fld>
            <a:endParaRPr lang="pl-PL"/>
          </a:p>
        </p:txBody>
      </p:sp>
      <p:sp>
        <p:nvSpPr>
          <p:cNvPr id="39941" name="Rectangle 1"/>
          <p:cNvSpPr>
            <a:spLocks noChangeArrowheads="1"/>
          </p:cNvSpPr>
          <p:nvPr/>
        </p:nvSpPr>
        <p:spPr bwMode="auto">
          <a:xfrm>
            <a:off x="285750" y="1500188"/>
            <a:ext cx="8358188" cy="449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>
              <a:tabLst>
                <a:tab pos="228600" algn="l"/>
              </a:tabLst>
            </a:pPr>
            <a:r>
              <a:rPr lang="pl-PL" sz="2200">
                <a:latin typeface="Calibri" pitchFamily="34" charset="0"/>
                <a:cs typeface="Times New Roman" pitchFamily="18" charset="0"/>
              </a:rPr>
              <a:t>W zależności od złożoności problemu diagram macierzowy morze przyjmować następującą formę:</a:t>
            </a:r>
            <a:endParaRPr lang="pl-PL" sz="2200">
              <a:latin typeface="Calibri" pitchFamily="34" charset="0"/>
            </a:endParaRPr>
          </a:p>
          <a:p>
            <a:pPr algn="just" eaLnBrk="0" hangingPunct="0">
              <a:buFontTx/>
              <a:buChar char="•"/>
              <a:tabLst>
                <a:tab pos="228600" algn="l"/>
              </a:tabLst>
            </a:pPr>
            <a:r>
              <a:rPr lang="pl-PL" sz="2200">
                <a:latin typeface="Calibri" pitchFamily="34" charset="0"/>
                <a:cs typeface="Times New Roman" pitchFamily="18" charset="0"/>
              </a:rPr>
              <a:t>„L” – gdy badane są zależności pomiędzy dwoma grupami czynników,</a:t>
            </a:r>
            <a:endParaRPr lang="pl-PL" sz="2200">
              <a:latin typeface="Calibri" pitchFamily="34" charset="0"/>
            </a:endParaRPr>
          </a:p>
          <a:p>
            <a:pPr algn="just" eaLnBrk="0" hangingPunct="0">
              <a:buFontTx/>
              <a:buChar char="•"/>
              <a:tabLst>
                <a:tab pos="228600" algn="l"/>
              </a:tabLst>
            </a:pPr>
            <a:r>
              <a:rPr lang="pl-PL" sz="2200">
                <a:latin typeface="Calibri" pitchFamily="34" charset="0"/>
                <a:cs typeface="Times New Roman" pitchFamily="18" charset="0"/>
              </a:rPr>
              <a:t>„Y” – jeśli mamy do czynienia z trzema grupami czynników wzajemnie powiązanych,</a:t>
            </a:r>
            <a:endParaRPr lang="pl-PL" sz="2200">
              <a:latin typeface="Calibri" pitchFamily="34" charset="0"/>
            </a:endParaRPr>
          </a:p>
          <a:p>
            <a:pPr algn="just" eaLnBrk="0" hangingPunct="0">
              <a:buFontTx/>
              <a:buChar char="•"/>
              <a:tabLst>
                <a:tab pos="228600" algn="l"/>
              </a:tabLst>
            </a:pPr>
            <a:r>
              <a:rPr lang="pl-PL" sz="2200">
                <a:latin typeface="Calibri" pitchFamily="34" charset="0"/>
                <a:cs typeface="Times New Roman" pitchFamily="18" charset="0"/>
              </a:rPr>
              <a:t>„X” – gdy chcemy pokazać zależności pomiędzy czterema wzajemnie powiązanymi grupami czynników,</a:t>
            </a:r>
            <a:endParaRPr lang="pl-PL" sz="2200">
              <a:latin typeface="Calibri" pitchFamily="34" charset="0"/>
            </a:endParaRPr>
          </a:p>
          <a:p>
            <a:pPr algn="just" eaLnBrk="0" hangingPunct="0">
              <a:buFontTx/>
              <a:buChar char="•"/>
              <a:tabLst>
                <a:tab pos="228600" algn="l"/>
              </a:tabLst>
            </a:pPr>
            <a:r>
              <a:rPr lang="pl-PL" sz="2200">
                <a:latin typeface="Calibri" pitchFamily="34" charset="0"/>
                <a:cs typeface="Times New Roman" pitchFamily="18" charset="0"/>
              </a:rPr>
              <a:t>„C” – gdy mamy do dwunastu grup czynników wzajemnie ze soba powiązanych.</a:t>
            </a:r>
            <a:endParaRPr lang="pl-PL" sz="2200">
              <a:latin typeface="Calibri" pitchFamily="34" charset="0"/>
            </a:endParaRPr>
          </a:p>
          <a:p>
            <a:pPr algn="just" eaLnBrk="0" hangingPunct="0">
              <a:buFontTx/>
              <a:buChar char="•"/>
              <a:tabLst>
                <a:tab pos="228600" algn="l"/>
              </a:tabLst>
            </a:pPr>
            <a:r>
              <a:rPr lang="pl-PL" sz="2200">
                <a:latin typeface="Calibri" pitchFamily="34" charset="0"/>
                <a:cs typeface="Times New Roman" pitchFamily="18" charset="0"/>
              </a:rPr>
              <a:t>„T” – w przypadku, gdy mamy do czynienia z trzema grupami czynników, a powiązania pomiędzy nimi występują tylko parami,</a:t>
            </a:r>
            <a:endParaRPr lang="pl-PL" sz="2200">
              <a:latin typeface="Calibri" pitchFamily="34" charset="0"/>
            </a:endParaRPr>
          </a:p>
          <a:p>
            <a:pPr algn="just" eaLnBrk="0" hangingPunct="0">
              <a:buFontTx/>
              <a:buChar char="•"/>
              <a:tabLst>
                <a:tab pos="228600" algn="l"/>
              </a:tabLst>
            </a:pPr>
            <a:r>
              <a:rPr lang="pl-PL" sz="2200">
                <a:latin typeface="Calibri" pitchFamily="34" charset="0"/>
                <a:cs typeface="Times New Roman" pitchFamily="18" charset="0"/>
              </a:rPr>
              <a:t>„Dom jakości” – w przypadku poszukiwania zależności pomiedzy czynnikami dwóch grup i czynnikami należącymi do tej samej grupy.</a:t>
            </a:r>
            <a:endParaRPr lang="pl-PL" sz="2200">
              <a:latin typeface="Calibri" pitchFamily="34" charset="0"/>
            </a:endParaRPr>
          </a:p>
        </p:txBody>
      </p:sp>
      <p:cxnSp>
        <p:nvCxnSpPr>
          <p:cNvPr id="6" name="Łącznik prosty 5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ole tekstowe 6"/>
          <p:cNvSpPr txBox="1"/>
          <p:nvPr/>
        </p:nvSpPr>
        <p:spPr>
          <a:xfrm>
            <a:off x="1142976" y="649288"/>
            <a:ext cx="80010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l-PL" sz="2400" b="1" i="1" dirty="0" smtClean="0"/>
              <a:t>Diagram macierzowy</a:t>
            </a:r>
            <a:endParaRPr lang="en-GB" sz="2400" b="1" i="1" dirty="0"/>
          </a:p>
        </p:txBody>
      </p:sp>
      <p:sp>
        <p:nvSpPr>
          <p:cNvPr id="9" name="Tytuł 1"/>
          <p:cNvSpPr txBox="1">
            <a:spLocks/>
          </p:cNvSpPr>
          <p:nvPr/>
        </p:nvSpPr>
        <p:spPr>
          <a:xfrm>
            <a:off x="1428728" y="0"/>
            <a:ext cx="7715272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pl-PL" sz="2400" dirty="0" smtClean="0"/>
              <a:t>Podstawowe techniki diagnozowania i analizy problemów</a:t>
            </a:r>
            <a:endParaRPr kumimoji="0" lang="pl-PL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ytuł 5"/>
          <p:cNvSpPr>
            <a:spLocks noGrp="1"/>
          </p:cNvSpPr>
          <p:nvPr>
            <p:ph type="title"/>
          </p:nvPr>
        </p:nvSpPr>
        <p:spPr>
          <a:xfrm>
            <a:off x="428625" y="60325"/>
            <a:ext cx="8229600" cy="439738"/>
          </a:xfrm>
        </p:spPr>
        <p:txBody>
          <a:bodyPr>
            <a:normAutofit fontScale="90000"/>
          </a:bodyPr>
          <a:lstStyle/>
          <a:p>
            <a:pPr eaLnBrk="1" hangingPunct="1"/>
            <a:endParaRPr lang="en-GB" smtClean="0"/>
          </a:p>
        </p:txBody>
      </p:sp>
      <p:sp>
        <p:nvSpPr>
          <p:cNvPr id="5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021754-96E9-4E62-A3C7-1FAB94598F90}" type="slidenum">
              <a:rPr lang="pl-PL"/>
              <a:pPr>
                <a:defRPr/>
              </a:pPr>
              <a:t>64</a:t>
            </a:fld>
            <a:endParaRPr lang="pl-PL"/>
          </a:p>
        </p:txBody>
      </p:sp>
      <p:pic>
        <p:nvPicPr>
          <p:cNvPr id="41989" name="Picture 1" descr="image24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75" y="1350963"/>
            <a:ext cx="5357813" cy="536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Łącznik prosty 5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ole tekstowe 6"/>
          <p:cNvSpPr txBox="1"/>
          <p:nvPr/>
        </p:nvSpPr>
        <p:spPr>
          <a:xfrm>
            <a:off x="1142976" y="649288"/>
            <a:ext cx="80010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l-PL" sz="2400" b="1" i="1" dirty="0" smtClean="0"/>
              <a:t>Diagram macierzowy</a:t>
            </a:r>
            <a:endParaRPr lang="en-GB" sz="2400" b="1" i="1" dirty="0"/>
          </a:p>
        </p:txBody>
      </p:sp>
      <p:sp>
        <p:nvSpPr>
          <p:cNvPr id="9" name="Tytuł 1"/>
          <p:cNvSpPr txBox="1">
            <a:spLocks/>
          </p:cNvSpPr>
          <p:nvPr/>
        </p:nvSpPr>
        <p:spPr>
          <a:xfrm>
            <a:off x="1428728" y="0"/>
            <a:ext cx="7715272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pl-PL" sz="2400" dirty="0" smtClean="0"/>
              <a:t>Podstawowe techniki diagnozowania i analizy problemów</a:t>
            </a:r>
            <a:endParaRPr kumimoji="0" lang="pl-PL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ytuł 5"/>
          <p:cNvSpPr>
            <a:spLocks noGrp="1"/>
          </p:cNvSpPr>
          <p:nvPr>
            <p:ph type="title"/>
          </p:nvPr>
        </p:nvSpPr>
        <p:spPr>
          <a:xfrm>
            <a:off x="428625" y="60325"/>
            <a:ext cx="8229600" cy="439738"/>
          </a:xfrm>
        </p:spPr>
        <p:txBody>
          <a:bodyPr>
            <a:normAutofit fontScale="90000"/>
          </a:bodyPr>
          <a:lstStyle/>
          <a:p>
            <a:pPr eaLnBrk="1" hangingPunct="1"/>
            <a:endParaRPr lang="en-GB" smtClean="0"/>
          </a:p>
        </p:txBody>
      </p:sp>
      <p:sp>
        <p:nvSpPr>
          <p:cNvPr id="5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1C556E-F26F-413C-9269-746E319CFEC8}" type="slidenum">
              <a:rPr lang="pl-PL"/>
              <a:pPr>
                <a:defRPr/>
              </a:pPr>
              <a:t>65</a:t>
            </a:fld>
            <a:endParaRPr lang="pl-PL"/>
          </a:p>
        </p:txBody>
      </p:sp>
      <p:sp>
        <p:nvSpPr>
          <p:cNvPr id="40965" name="Rectangle 1"/>
          <p:cNvSpPr>
            <a:spLocks noChangeArrowheads="1"/>
          </p:cNvSpPr>
          <p:nvPr/>
        </p:nvSpPr>
        <p:spPr bwMode="auto">
          <a:xfrm>
            <a:off x="428625" y="2143125"/>
            <a:ext cx="8501063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>
              <a:tabLst>
                <a:tab pos="228600" algn="l"/>
              </a:tabLst>
            </a:pPr>
            <a:r>
              <a:rPr lang="pl-PL" sz="2400">
                <a:latin typeface="Calibri" pitchFamily="34" charset="0"/>
                <a:cs typeface="Times New Roman" pitchFamily="18" charset="0"/>
              </a:rPr>
              <a:t>Procedura tworzenia diagramu macierzowego:</a:t>
            </a:r>
            <a:endParaRPr lang="pl-PL" sz="2400">
              <a:latin typeface="Calibri" pitchFamily="34" charset="0"/>
            </a:endParaRPr>
          </a:p>
          <a:p>
            <a:pPr algn="just" eaLnBrk="0" hangingPunct="0">
              <a:buFont typeface="Calibri" pitchFamily="34" charset="0"/>
              <a:buAutoNum type="arabicPeriod"/>
              <a:tabLst>
                <a:tab pos="228600" algn="l"/>
              </a:tabLst>
            </a:pPr>
            <a:r>
              <a:rPr lang="pl-PL" sz="2400">
                <a:latin typeface="Calibri" pitchFamily="34" charset="0"/>
                <a:cs typeface="Times New Roman" pitchFamily="18" charset="0"/>
              </a:rPr>
              <a:t>Zidentyfikuj grupę czynników, które będą badane pod katem ich wzajemnych zależności.</a:t>
            </a:r>
            <a:endParaRPr lang="pl-PL" sz="2400">
              <a:latin typeface="Calibri" pitchFamily="34" charset="0"/>
            </a:endParaRPr>
          </a:p>
          <a:p>
            <a:pPr algn="just" eaLnBrk="0" hangingPunct="0">
              <a:buFont typeface="Calibri" pitchFamily="34" charset="0"/>
              <a:buAutoNum type="arabicPeriod"/>
              <a:tabLst>
                <a:tab pos="228600" algn="l"/>
              </a:tabLst>
            </a:pPr>
            <a:r>
              <a:rPr lang="pl-PL" sz="2400">
                <a:latin typeface="Calibri" pitchFamily="34" charset="0"/>
                <a:cs typeface="Times New Roman" pitchFamily="18" charset="0"/>
              </a:rPr>
              <a:t>Wybierz odpowiednia formę diagramu.</a:t>
            </a:r>
            <a:endParaRPr lang="pl-PL" sz="2400">
              <a:latin typeface="Calibri" pitchFamily="34" charset="0"/>
            </a:endParaRPr>
          </a:p>
          <a:p>
            <a:pPr algn="just" eaLnBrk="0" hangingPunct="0">
              <a:buFont typeface="Calibri" pitchFamily="34" charset="0"/>
              <a:buAutoNum type="arabicPeriod"/>
              <a:tabLst>
                <a:tab pos="228600" algn="l"/>
              </a:tabLst>
            </a:pPr>
            <a:r>
              <a:rPr lang="pl-PL" sz="2400">
                <a:latin typeface="Calibri" pitchFamily="34" charset="0"/>
                <a:cs typeface="Times New Roman" pitchFamily="18" charset="0"/>
              </a:rPr>
              <a:t>Umieść grupy czynników na diagramie.</a:t>
            </a:r>
            <a:endParaRPr lang="pl-PL" sz="2400">
              <a:latin typeface="Calibri" pitchFamily="34" charset="0"/>
            </a:endParaRPr>
          </a:p>
          <a:p>
            <a:pPr algn="just" eaLnBrk="0" hangingPunct="0">
              <a:buFont typeface="Calibri" pitchFamily="34" charset="0"/>
              <a:buAutoNum type="arabicPeriod"/>
              <a:tabLst>
                <a:tab pos="228600" algn="l"/>
              </a:tabLst>
            </a:pPr>
            <a:r>
              <a:rPr lang="pl-PL" sz="2400">
                <a:latin typeface="Calibri" pitchFamily="34" charset="0"/>
                <a:cs typeface="Times New Roman" pitchFamily="18" charset="0"/>
              </a:rPr>
              <a:t>Wybierz symbole graficzne dla określenia siły zależności pomiędzy czynnikami.</a:t>
            </a:r>
            <a:endParaRPr lang="pl-PL" sz="2400">
              <a:latin typeface="Calibri" pitchFamily="34" charset="0"/>
            </a:endParaRPr>
          </a:p>
          <a:p>
            <a:pPr algn="just" eaLnBrk="0" hangingPunct="0">
              <a:buFont typeface="Calibri" pitchFamily="34" charset="0"/>
              <a:buAutoNum type="arabicPeriod"/>
              <a:tabLst>
                <a:tab pos="228600" algn="l"/>
              </a:tabLst>
            </a:pPr>
            <a:r>
              <a:rPr lang="pl-PL" sz="2400">
                <a:latin typeface="Calibri" pitchFamily="34" charset="0"/>
                <a:cs typeface="Times New Roman" pitchFamily="18" charset="0"/>
              </a:rPr>
              <a:t>Oznacz wzajemne zależności pomiędzy czynnikami na diagramie.</a:t>
            </a:r>
            <a:endParaRPr lang="pl-PL" sz="2400">
              <a:latin typeface="Calibri" pitchFamily="34" charset="0"/>
            </a:endParaRPr>
          </a:p>
        </p:txBody>
      </p:sp>
      <p:cxnSp>
        <p:nvCxnSpPr>
          <p:cNvPr id="6" name="Łącznik prosty 5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ole tekstowe 6"/>
          <p:cNvSpPr txBox="1"/>
          <p:nvPr/>
        </p:nvSpPr>
        <p:spPr>
          <a:xfrm>
            <a:off x="1142976" y="649288"/>
            <a:ext cx="80010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l-PL" sz="2400" b="1" i="1" dirty="0" smtClean="0"/>
              <a:t>Diagram macierzowy</a:t>
            </a:r>
            <a:endParaRPr lang="en-GB" sz="2400" b="1" i="1" dirty="0"/>
          </a:p>
        </p:txBody>
      </p:sp>
      <p:sp>
        <p:nvSpPr>
          <p:cNvPr id="9" name="Tytuł 1"/>
          <p:cNvSpPr txBox="1">
            <a:spLocks/>
          </p:cNvSpPr>
          <p:nvPr/>
        </p:nvSpPr>
        <p:spPr>
          <a:xfrm>
            <a:off x="1428728" y="0"/>
            <a:ext cx="7715272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pl-PL" sz="2400" dirty="0" smtClean="0"/>
              <a:t>Podstawowe techniki diagnozowania i analizy problemów</a:t>
            </a:r>
            <a:endParaRPr kumimoji="0" lang="pl-PL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ytuł 5"/>
          <p:cNvSpPr>
            <a:spLocks noGrp="1"/>
          </p:cNvSpPr>
          <p:nvPr>
            <p:ph type="title"/>
          </p:nvPr>
        </p:nvSpPr>
        <p:spPr>
          <a:xfrm>
            <a:off x="428625" y="60325"/>
            <a:ext cx="8229600" cy="439738"/>
          </a:xfrm>
        </p:spPr>
        <p:txBody>
          <a:bodyPr>
            <a:normAutofit fontScale="90000"/>
          </a:bodyPr>
          <a:lstStyle/>
          <a:p>
            <a:pPr eaLnBrk="1" hangingPunct="1"/>
            <a:endParaRPr lang="en-GB" smtClean="0"/>
          </a:p>
        </p:txBody>
      </p:sp>
      <p:sp>
        <p:nvSpPr>
          <p:cNvPr id="5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1D343D-ABBF-48B7-BF75-2534D9582129}" type="slidenum">
              <a:rPr lang="pl-PL"/>
              <a:pPr>
                <a:defRPr/>
              </a:pPr>
              <a:t>66</a:t>
            </a:fld>
            <a:endParaRPr lang="pl-PL"/>
          </a:p>
        </p:txBody>
      </p:sp>
      <p:graphicFrame>
        <p:nvGraphicFramePr>
          <p:cNvPr id="2050" name="Object 15"/>
          <p:cNvGraphicFramePr>
            <a:graphicFrameLocks noChangeAspect="1"/>
          </p:cNvGraphicFramePr>
          <p:nvPr/>
        </p:nvGraphicFramePr>
        <p:xfrm>
          <a:off x="714375" y="2143125"/>
          <a:ext cx="7821613" cy="2928938"/>
        </p:xfrm>
        <a:graphic>
          <a:graphicData uri="http://schemas.openxmlformats.org/presentationml/2006/ole">
            <p:oleObj spid="_x0000_s1026" name="Dokument" r:id="rId4" imgW="5759285" imgH="2096378" progId="Word.Document.12">
              <p:embed/>
            </p:oleObj>
          </a:graphicData>
        </a:graphic>
      </p:graphicFrame>
      <p:cxnSp>
        <p:nvCxnSpPr>
          <p:cNvPr id="6" name="Łącznik prosty 5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ole tekstowe 6"/>
          <p:cNvSpPr txBox="1"/>
          <p:nvPr/>
        </p:nvSpPr>
        <p:spPr>
          <a:xfrm>
            <a:off x="1142976" y="649288"/>
            <a:ext cx="80010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l-PL" sz="2400" b="1" i="1" dirty="0" smtClean="0"/>
              <a:t>Diagram macierzowy</a:t>
            </a:r>
            <a:endParaRPr lang="en-GB" sz="2400" b="1" i="1" dirty="0"/>
          </a:p>
        </p:txBody>
      </p:sp>
      <p:sp>
        <p:nvSpPr>
          <p:cNvPr id="9" name="Tytuł 1"/>
          <p:cNvSpPr txBox="1">
            <a:spLocks/>
          </p:cNvSpPr>
          <p:nvPr/>
        </p:nvSpPr>
        <p:spPr>
          <a:xfrm>
            <a:off x="1428728" y="0"/>
            <a:ext cx="7715272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pl-PL" sz="2400" dirty="0" smtClean="0"/>
              <a:t>Podstawowe techniki diagnozowania i analizy problemów</a:t>
            </a:r>
            <a:endParaRPr kumimoji="0" lang="pl-PL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ytuł 5"/>
          <p:cNvSpPr>
            <a:spLocks noGrp="1"/>
          </p:cNvSpPr>
          <p:nvPr>
            <p:ph type="title"/>
          </p:nvPr>
        </p:nvSpPr>
        <p:spPr>
          <a:xfrm>
            <a:off x="428625" y="60325"/>
            <a:ext cx="8229600" cy="439738"/>
          </a:xfrm>
        </p:spPr>
        <p:txBody>
          <a:bodyPr>
            <a:normAutofit fontScale="90000"/>
          </a:bodyPr>
          <a:lstStyle/>
          <a:p>
            <a:pPr eaLnBrk="1" hangingPunct="1"/>
            <a:endParaRPr lang="en-GB" smtClean="0"/>
          </a:p>
        </p:txBody>
      </p:sp>
      <p:sp>
        <p:nvSpPr>
          <p:cNvPr id="5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5DA121-1EDF-4687-8C78-E1405D3F4A73}" type="slidenum">
              <a:rPr lang="pl-PL"/>
              <a:pPr>
                <a:defRPr/>
              </a:pPr>
              <a:t>67</a:t>
            </a:fld>
            <a:endParaRPr lang="pl-PL"/>
          </a:p>
        </p:txBody>
      </p:sp>
      <p:sp>
        <p:nvSpPr>
          <p:cNvPr id="43013" name="Prostokąt 6"/>
          <p:cNvSpPr>
            <a:spLocks noChangeArrowheads="1"/>
          </p:cNvSpPr>
          <p:nvPr/>
        </p:nvSpPr>
        <p:spPr bwMode="auto">
          <a:xfrm>
            <a:off x="285750" y="1500188"/>
            <a:ext cx="842962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l-PL" sz="2400" b="1">
                <a:latin typeface="Calibri" pitchFamily="34" charset="0"/>
              </a:rPr>
              <a:t>Zastosowanie diagramu macierzowego do określenia wymagań klientów przedsiębiorstw </a:t>
            </a:r>
            <a:r>
              <a:rPr lang="en-GB" sz="2400" b="1">
                <a:latin typeface="Calibri" pitchFamily="34" charset="0"/>
              </a:rPr>
              <a:t>bran</a:t>
            </a:r>
            <a:r>
              <a:rPr lang="pl-PL" sz="2400" b="1">
                <a:latin typeface="Calibri" pitchFamily="34" charset="0"/>
              </a:rPr>
              <a:t>ż</a:t>
            </a:r>
            <a:r>
              <a:rPr lang="en-GB" sz="2400" b="1">
                <a:latin typeface="Calibri" pitchFamily="34" charset="0"/>
              </a:rPr>
              <a:t>y spo</a:t>
            </a:r>
            <a:r>
              <a:rPr lang="pl-PL" sz="2400" b="1">
                <a:latin typeface="Calibri" pitchFamily="34" charset="0"/>
              </a:rPr>
              <a:t>ż</a:t>
            </a:r>
            <a:r>
              <a:rPr lang="en-GB" sz="2400" b="1">
                <a:latin typeface="Calibri" pitchFamily="34" charset="0"/>
              </a:rPr>
              <a:t>ywcze</a:t>
            </a:r>
            <a:r>
              <a:rPr lang="pl-PL" sz="2400" b="1">
                <a:latin typeface="Calibri" pitchFamily="34" charset="0"/>
              </a:rPr>
              <a:t>j</a:t>
            </a:r>
            <a:endParaRPr lang="en-GB" sz="2400" b="1">
              <a:latin typeface="Calibri" pitchFamily="34" charset="0"/>
            </a:endParaRPr>
          </a:p>
        </p:txBody>
      </p:sp>
      <p:sp>
        <p:nvSpPr>
          <p:cNvPr id="43014" name="Prostokąt 8"/>
          <p:cNvSpPr>
            <a:spLocks noChangeArrowheads="1"/>
          </p:cNvSpPr>
          <p:nvPr/>
        </p:nvSpPr>
        <p:spPr bwMode="auto">
          <a:xfrm>
            <a:off x="357188" y="3071813"/>
            <a:ext cx="8143875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l-PL" sz="2200">
                <a:latin typeface="Calibri" pitchFamily="34" charset="0"/>
              </a:rPr>
              <a:t>Przykład 1 charakteryzuje występujące powiązania (oraz silę) pomiędzy wymaganiami klientów dotyczących ciasta drożdżowego oraz czynników determinujących te oczekiwania.</a:t>
            </a:r>
          </a:p>
        </p:txBody>
      </p:sp>
      <p:cxnSp>
        <p:nvCxnSpPr>
          <p:cNvPr id="7" name="Łącznik prosty 6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ole tekstowe 8"/>
          <p:cNvSpPr txBox="1"/>
          <p:nvPr/>
        </p:nvSpPr>
        <p:spPr>
          <a:xfrm>
            <a:off x="1142976" y="649288"/>
            <a:ext cx="80010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l-PL" sz="2400" b="1" i="1" dirty="0" smtClean="0"/>
              <a:t>Diagram macierzowy</a:t>
            </a:r>
            <a:endParaRPr lang="en-GB" sz="2400" b="1" i="1" dirty="0"/>
          </a:p>
        </p:txBody>
      </p:sp>
      <p:sp>
        <p:nvSpPr>
          <p:cNvPr id="10" name="Tytuł 1"/>
          <p:cNvSpPr txBox="1">
            <a:spLocks/>
          </p:cNvSpPr>
          <p:nvPr/>
        </p:nvSpPr>
        <p:spPr>
          <a:xfrm>
            <a:off x="1428728" y="0"/>
            <a:ext cx="7715272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pl-PL" sz="2400" dirty="0" smtClean="0"/>
              <a:t>Podstawowe techniki diagnozowania i analizy problemów</a:t>
            </a:r>
            <a:endParaRPr kumimoji="0" lang="pl-PL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ytuł 5"/>
          <p:cNvSpPr>
            <a:spLocks noGrp="1"/>
          </p:cNvSpPr>
          <p:nvPr>
            <p:ph type="title"/>
          </p:nvPr>
        </p:nvSpPr>
        <p:spPr>
          <a:xfrm>
            <a:off x="428625" y="60325"/>
            <a:ext cx="8229600" cy="439738"/>
          </a:xfrm>
        </p:spPr>
        <p:txBody>
          <a:bodyPr>
            <a:normAutofit fontScale="90000"/>
          </a:bodyPr>
          <a:lstStyle/>
          <a:p>
            <a:pPr eaLnBrk="1" hangingPunct="1"/>
            <a:endParaRPr lang="en-GB" smtClean="0"/>
          </a:p>
        </p:txBody>
      </p:sp>
      <p:sp>
        <p:nvSpPr>
          <p:cNvPr id="5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5F11BF-DDC4-4116-BBE3-DF1D44509E67}" type="slidenum">
              <a:rPr lang="pl-PL"/>
              <a:pPr>
                <a:defRPr/>
              </a:pPr>
              <a:t>68</a:t>
            </a:fld>
            <a:endParaRPr lang="pl-PL"/>
          </a:p>
        </p:txBody>
      </p:sp>
      <p:pic>
        <p:nvPicPr>
          <p:cNvPr id="4403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3188" y="1643063"/>
            <a:ext cx="8897937" cy="364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Łącznik prosty 5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ole tekstowe 6"/>
          <p:cNvSpPr txBox="1"/>
          <p:nvPr/>
        </p:nvSpPr>
        <p:spPr>
          <a:xfrm>
            <a:off x="1142976" y="649288"/>
            <a:ext cx="80010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l-PL" sz="2400" b="1" i="1" dirty="0" smtClean="0"/>
              <a:t>Diagram macierzowy</a:t>
            </a:r>
            <a:endParaRPr lang="en-GB" sz="2400" b="1" i="1" dirty="0"/>
          </a:p>
        </p:txBody>
      </p:sp>
      <p:sp>
        <p:nvSpPr>
          <p:cNvPr id="9" name="Tytuł 1"/>
          <p:cNvSpPr txBox="1">
            <a:spLocks/>
          </p:cNvSpPr>
          <p:nvPr/>
        </p:nvSpPr>
        <p:spPr>
          <a:xfrm>
            <a:off x="1428728" y="0"/>
            <a:ext cx="7715272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pl-PL" sz="2400" dirty="0" smtClean="0"/>
              <a:t>Podstawowe techniki diagnozowania i analizy problemów</a:t>
            </a:r>
            <a:endParaRPr kumimoji="0" lang="pl-PL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ytuł 5"/>
          <p:cNvSpPr>
            <a:spLocks noGrp="1"/>
          </p:cNvSpPr>
          <p:nvPr>
            <p:ph type="title"/>
          </p:nvPr>
        </p:nvSpPr>
        <p:spPr>
          <a:xfrm>
            <a:off x="428625" y="60325"/>
            <a:ext cx="8229600" cy="439738"/>
          </a:xfrm>
        </p:spPr>
        <p:txBody>
          <a:bodyPr>
            <a:normAutofit fontScale="90000"/>
          </a:bodyPr>
          <a:lstStyle/>
          <a:p>
            <a:pPr eaLnBrk="1" hangingPunct="1"/>
            <a:endParaRPr lang="en-GB" smtClean="0"/>
          </a:p>
        </p:txBody>
      </p:sp>
      <p:sp>
        <p:nvSpPr>
          <p:cNvPr id="5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C8D93-8CDC-4847-A3EC-0DD63A8DF2CE}" type="slidenum">
              <a:rPr lang="pl-PL"/>
              <a:pPr>
                <a:defRPr/>
              </a:pPr>
              <a:t>69</a:t>
            </a:fld>
            <a:endParaRPr lang="pl-PL"/>
          </a:p>
        </p:txBody>
      </p:sp>
      <p:sp>
        <p:nvSpPr>
          <p:cNvPr id="46085" name="Prostokąt 6"/>
          <p:cNvSpPr>
            <a:spLocks noChangeArrowheads="1"/>
          </p:cNvSpPr>
          <p:nvPr/>
        </p:nvSpPr>
        <p:spPr bwMode="auto">
          <a:xfrm>
            <a:off x="214313" y="1428750"/>
            <a:ext cx="8501062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l-PL" sz="2400" b="1">
                <a:latin typeface="Calibri" pitchFamily="34" charset="0"/>
              </a:rPr>
              <a:t>Zastosowanie diagramu macierzowego do określenia wymagań klientów przedsiębiorstw </a:t>
            </a:r>
            <a:r>
              <a:rPr lang="en-GB" sz="2400" b="1">
                <a:latin typeface="Calibri" pitchFamily="34" charset="0"/>
              </a:rPr>
              <a:t>bran</a:t>
            </a:r>
            <a:r>
              <a:rPr lang="pl-PL" sz="2400" b="1">
                <a:latin typeface="Calibri" pitchFamily="34" charset="0"/>
              </a:rPr>
              <a:t>ż</a:t>
            </a:r>
            <a:r>
              <a:rPr lang="en-GB" sz="2400" b="1">
                <a:latin typeface="Calibri" pitchFamily="34" charset="0"/>
              </a:rPr>
              <a:t>y meblarskiej</a:t>
            </a:r>
          </a:p>
        </p:txBody>
      </p:sp>
      <p:sp>
        <p:nvSpPr>
          <p:cNvPr id="46086" name="Prostokąt 8"/>
          <p:cNvSpPr>
            <a:spLocks noChangeArrowheads="1"/>
          </p:cNvSpPr>
          <p:nvPr/>
        </p:nvSpPr>
        <p:spPr bwMode="auto">
          <a:xfrm>
            <a:off x="500063" y="2571750"/>
            <a:ext cx="7786687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l-PL" sz="2200">
                <a:latin typeface="Calibri" pitchFamily="34" charset="0"/>
              </a:rPr>
              <a:t>Przykład drugi dotyczy podniesienia poziomu zadowolenia klientów firmy zajmującej się produkcją i sprzedażą mebli. W diagramie zostały przedstawione wymagania klientów dotyczące omawianego produktu oraz elementy procesu produkcyjnego. Celem diagramu macierzowego jest określenie zależności pomiędzy wymaganiami klientów a parametrami procesu.</a:t>
            </a:r>
          </a:p>
        </p:txBody>
      </p:sp>
      <p:cxnSp>
        <p:nvCxnSpPr>
          <p:cNvPr id="7" name="Łącznik prosty 6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ole tekstowe 8"/>
          <p:cNvSpPr txBox="1"/>
          <p:nvPr/>
        </p:nvSpPr>
        <p:spPr>
          <a:xfrm>
            <a:off x="1142976" y="649288"/>
            <a:ext cx="80010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l-PL" sz="2400" b="1" i="1" dirty="0" smtClean="0"/>
              <a:t>Diagram macierzowy</a:t>
            </a:r>
            <a:endParaRPr lang="en-GB" sz="2400" b="1" i="1" dirty="0"/>
          </a:p>
        </p:txBody>
      </p:sp>
      <p:sp>
        <p:nvSpPr>
          <p:cNvPr id="10" name="Tytuł 1"/>
          <p:cNvSpPr txBox="1">
            <a:spLocks/>
          </p:cNvSpPr>
          <p:nvPr/>
        </p:nvSpPr>
        <p:spPr>
          <a:xfrm>
            <a:off x="1428728" y="0"/>
            <a:ext cx="7715272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pl-PL" sz="2400" dirty="0" smtClean="0"/>
              <a:t>Podstawowe techniki diagnozowania i analizy problemów</a:t>
            </a:r>
            <a:endParaRPr kumimoji="0" lang="pl-PL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28728" y="-24"/>
            <a:ext cx="7229468" cy="642942"/>
          </a:xfrm>
        </p:spPr>
        <p:txBody>
          <a:bodyPr>
            <a:noAutofit/>
          </a:bodyPr>
          <a:lstStyle/>
          <a:p>
            <a:pPr algn="l"/>
            <a:r>
              <a:rPr lang="pl-PL" sz="2400" dirty="0" smtClean="0">
                <a:latin typeface="Tahoma" pitchFamily="34" charset="0"/>
                <a:cs typeface="Tahoma" pitchFamily="34" charset="0"/>
              </a:rPr>
              <a:t>Miejsce sterowania jakością w zarządzaniu</a:t>
            </a:r>
            <a:endParaRPr lang="pl-PL" sz="2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5" name="Łącznik prosty 4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rostokąt zaokrąglony 6"/>
          <p:cNvSpPr/>
          <p:nvPr/>
        </p:nvSpPr>
        <p:spPr>
          <a:xfrm>
            <a:off x="3214678" y="3000372"/>
            <a:ext cx="2500330" cy="16430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i="1" dirty="0" smtClean="0"/>
              <a:t>Zarządzanie jakością –</a:t>
            </a:r>
            <a:r>
              <a:rPr lang="pl-PL" sz="1600" dirty="0" smtClean="0"/>
              <a:t>skoordynowane działania dotyczące kierowania organizacją i jej nadzorowania w odniesieniu do jakości</a:t>
            </a:r>
            <a:endParaRPr lang="pl-PL" sz="1600" dirty="0"/>
          </a:p>
        </p:txBody>
      </p:sp>
      <p:sp>
        <p:nvSpPr>
          <p:cNvPr id="9" name="Prostokąt zaokrąglony 8"/>
          <p:cNvSpPr/>
          <p:nvPr/>
        </p:nvSpPr>
        <p:spPr>
          <a:xfrm>
            <a:off x="6000792" y="857232"/>
            <a:ext cx="3071802" cy="18573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i="1" dirty="0" smtClean="0"/>
              <a:t>Planowanie jakości – </a:t>
            </a:r>
            <a:r>
              <a:rPr lang="pl-PL" sz="1600" dirty="0" smtClean="0"/>
              <a:t>część zarządzania jakością ukierunkowana na ustalenie celów dotyczących jakości oraz związane z nimi zasoby, niezbędne do osiągania celów dotyczących jakości</a:t>
            </a:r>
            <a:endParaRPr lang="pl-PL" sz="1600" dirty="0"/>
          </a:p>
        </p:txBody>
      </p:sp>
      <p:sp>
        <p:nvSpPr>
          <p:cNvPr id="11" name="Prostokąt zaokrąglony 10"/>
          <p:cNvSpPr/>
          <p:nvPr/>
        </p:nvSpPr>
        <p:spPr>
          <a:xfrm>
            <a:off x="5857884" y="4857760"/>
            <a:ext cx="3071802" cy="18573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i="1" dirty="0" smtClean="0"/>
              <a:t>Zapewnienie jakości – </a:t>
            </a:r>
            <a:r>
              <a:rPr lang="pl-PL" sz="1600" dirty="0" smtClean="0"/>
              <a:t>część zarządzania jakością ukierunkowana na zapewnienie zaufania, że wymagania dotyczące jakości będą spełnione</a:t>
            </a:r>
            <a:endParaRPr lang="pl-PL" sz="1600" dirty="0"/>
          </a:p>
        </p:txBody>
      </p:sp>
      <p:sp>
        <p:nvSpPr>
          <p:cNvPr id="12" name="Prostokąt zaokrąglony 11"/>
          <p:cNvSpPr/>
          <p:nvPr/>
        </p:nvSpPr>
        <p:spPr>
          <a:xfrm>
            <a:off x="285720" y="4857760"/>
            <a:ext cx="3071802" cy="18573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i="1" dirty="0" smtClean="0"/>
              <a:t>Sterowanie jakością– </a:t>
            </a:r>
            <a:r>
              <a:rPr lang="pl-PL" sz="1600" dirty="0" smtClean="0"/>
              <a:t>część zarządzania jakością ukierunkowana  na spełnienie wymagań dotyczących jakości</a:t>
            </a:r>
            <a:endParaRPr lang="pl-PL" sz="1600" dirty="0"/>
          </a:p>
        </p:txBody>
      </p:sp>
      <p:sp>
        <p:nvSpPr>
          <p:cNvPr id="13" name="Prostokąt zaokrąglony 12"/>
          <p:cNvSpPr/>
          <p:nvPr/>
        </p:nvSpPr>
        <p:spPr>
          <a:xfrm>
            <a:off x="71438" y="928670"/>
            <a:ext cx="3071802" cy="18573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i="1" dirty="0" smtClean="0"/>
              <a:t>Doskonalenie jakości – </a:t>
            </a:r>
            <a:r>
              <a:rPr lang="pl-PL" sz="1600" dirty="0" smtClean="0"/>
              <a:t>część zarządzania jakością ukierunkowana na zwiększenie zdolności do spełnienia wymagań dotyczących jakości</a:t>
            </a:r>
            <a:endParaRPr lang="pl-PL" sz="1600" dirty="0"/>
          </a:p>
        </p:txBody>
      </p:sp>
      <p:sp>
        <p:nvSpPr>
          <p:cNvPr id="17" name="Strzałka w dół 16"/>
          <p:cNvSpPr/>
          <p:nvPr/>
        </p:nvSpPr>
        <p:spPr>
          <a:xfrm>
            <a:off x="7143768" y="3214686"/>
            <a:ext cx="642942" cy="11430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Strzałka w lewo 17"/>
          <p:cNvSpPr/>
          <p:nvPr/>
        </p:nvSpPr>
        <p:spPr>
          <a:xfrm>
            <a:off x="4143372" y="5429264"/>
            <a:ext cx="1285884" cy="7143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Strzałka w górę 18"/>
          <p:cNvSpPr/>
          <p:nvPr/>
        </p:nvSpPr>
        <p:spPr>
          <a:xfrm>
            <a:off x="1428728" y="3214686"/>
            <a:ext cx="714380" cy="107157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Strzałka w prawo 19"/>
          <p:cNvSpPr/>
          <p:nvPr/>
        </p:nvSpPr>
        <p:spPr>
          <a:xfrm>
            <a:off x="4071934" y="1357298"/>
            <a:ext cx="1285884" cy="714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ytuł 5"/>
          <p:cNvSpPr>
            <a:spLocks noGrp="1"/>
          </p:cNvSpPr>
          <p:nvPr>
            <p:ph type="title"/>
          </p:nvPr>
        </p:nvSpPr>
        <p:spPr>
          <a:xfrm>
            <a:off x="428625" y="60325"/>
            <a:ext cx="8229600" cy="439738"/>
          </a:xfrm>
        </p:spPr>
        <p:txBody>
          <a:bodyPr>
            <a:normAutofit fontScale="90000"/>
          </a:bodyPr>
          <a:lstStyle/>
          <a:p>
            <a:pPr eaLnBrk="1" hangingPunct="1"/>
            <a:endParaRPr lang="en-GB" smtClean="0"/>
          </a:p>
        </p:txBody>
      </p:sp>
      <p:sp>
        <p:nvSpPr>
          <p:cNvPr id="5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F4E848-A258-433B-871F-C3DC196C104F}" type="slidenum">
              <a:rPr lang="pl-PL"/>
              <a:pPr>
                <a:defRPr/>
              </a:pPr>
              <a:t>70</a:t>
            </a:fld>
            <a:endParaRPr lang="pl-PL"/>
          </a:p>
        </p:txBody>
      </p:sp>
      <p:pic>
        <p:nvPicPr>
          <p:cNvPr id="4710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75" y="1285875"/>
            <a:ext cx="7242175" cy="554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Łącznik prosty 5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ole tekstowe 6"/>
          <p:cNvSpPr txBox="1"/>
          <p:nvPr/>
        </p:nvSpPr>
        <p:spPr>
          <a:xfrm>
            <a:off x="1142976" y="649288"/>
            <a:ext cx="80010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l-PL" sz="2400" b="1" i="1" dirty="0" smtClean="0"/>
              <a:t>Diagram macierzowy</a:t>
            </a:r>
            <a:endParaRPr lang="en-GB" sz="2400" b="1" i="1" dirty="0"/>
          </a:p>
        </p:txBody>
      </p:sp>
      <p:sp>
        <p:nvSpPr>
          <p:cNvPr id="9" name="Tytuł 1"/>
          <p:cNvSpPr txBox="1">
            <a:spLocks/>
          </p:cNvSpPr>
          <p:nvPr/>
        </p:nvSpPr>
        <p:spPr>
          <a:xfrm>
            <a:off x="1428728" y="0"/>
            <a:ext cx="7715272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pl-PL" sz="2400" dirty="0" smtClean="0"/>
              <a:t>Podstawowe techniki diagnozowania i analizy problemów</a:t>
            </a:r>
            <a:endParaRPr kumimoji="0" lang="pl-PL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zawartości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buNone/>
            </a:pPr>
            <a:r>
              <a:rPr lang="pl-PL" dirty="0" smtClean="0"/>
              <a:t>	Określana jest także jako </a:t>
            </a:r>
            <a:r>
              <a:rPr lang="pl-PL" b="1" i="1" dirty="0" smtClean="0"/>
              <a:t>wykres analizy danych </a:t>
            </a:r>
            <a:r>
              <a:rPr lang="pl-PL" dirty="0" smtClean="0"/>
              <a:t>lub </a:t>
            </a:r>
            <a:r>
              <a:rPr lang="pl-PL" b="1" i="1" dirty="0" smtClean="0"/>
              <a:t>tablicowa analiza danych</a:t>
            </a:r>
            <a:r>
              <a:rPr lang="pl-PL" dirty="0" smtClean="0"/>
              <a:t>. </a:t>
            </a:r>
          </a:p>
          <a:p>
            <a:pPr algn="just">
              <a:buNone/>
            </a:pPr>
            <a:r>
              <a:rPr lang="pl-PL" dirty="0" smtClean="0"/>
              <a:t>	</a:t>
            </a:r>
          </a:p>
          <a:p>
            <a:pPr algn="just">
              <a:buNone/>
            </a:pPr>
            <a:r>
              <a:rPr lang="pl-PL" dirty="0" smtClean="0"/>
              <a:t>	Narzędzie to stanowi sposób prezentacji danych wyjściowych, których otrzymanie muszą poprzedzić wielowariantowe analizy danych zawartych w </a:t>
            </a:r>
            <a:r>
              <a:rPr lang="pl-PL" b="1" i="1" dirty="0" smtClean="0"/>
              <a:t>diagramach macierzowych</a:t>
            </a:r>
            <a:r>
              <a:rPr lang="pl-PL" dirty="0" smtClean="0"/>
              <a:t>. </a:t>
            </a:r>
          </a:p>
          <a:p>
            <a:pPr algn="just">
              <a:buNone/>
            </a:pPr>
            <a:r>
              <a:rPr lang="pl-PL" dirty="0" smtClean="0"/>
              <a:t>	</a:t>
            </a:r>
          </a:p>
          <a:p>
            <a:pPr algn="just">
              <a:buNone/>
            </a:pPr>
            <a:r>
              <a:rPr lang="pl-PL" dirty="0" smtClean="0"/>
              <a:t>	</a:t>
            </a:r>
            <a:r>
              <a:rPr lang="pl-PL" b="1" i="1" dirty="0" smtClean="0"/>
              <a:t>Analiza danych macierzowych</a:t>
            </a:r>
            <a:r>
              <a:rPr lang="pl-PL" dirty="0" smtClean="0"/>
              <a:t> pozwala na ujawnienie struktur ukrytych w gąszczu nieusystematyzowanych informacji.</a:t>
            </a:r>
          </a:p>
          <a:p>
            <a:pPr algn="just">
              <a:buNone/>
            </a:pPr>
            <a:r>
              <a:rPr lang="pl-PL" dirty="0" smtClean="0"/>
              <a:t>	</a:t>
            </a:r>
            <a:endParaRPr lang="en-GB" dirty="0"/>
          </a:p>
        </p:txBody>
      </p:sp>
      <p:sp>
        <p:nvSpPr>
          <p:cNvPr id="5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11BE5-22E7-4A9F-AA98-C434BD974450}" type="slidenum">
              <a:rPr lang="pl-PL"/>
              <a:pPr/>
              <a:t>71</a:t>
            </a:fld>
            <a:endParaRPr lang="pl-PL"/>
          </a:p>
        </p:txBody>
      </p:sp>
      <p:sp>
        <p:nvSpPr>
          <p:cNvPr id="8" name="pole tekstowe 7"/>
          <p:cNvSpPr txBox="1"/>
          <p:nvPr/>
        </p:nvSpPr>
        <p:spPr>
          <a:xfrm>
            <a:off x="1214414" y="649412"/>
            <a:ext cx="7929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i="1" dirty="0" smtClean="0"/>
              <a:t>Matrycowa analiza danych</a:t>
            </a:r>
            <a:endParaRPr lang="en-GB" sz="2400" b="1" i="1" dirty="0"/>
          </a:p>
        </p:txBody>
      </p:sp>
      <p:cxnSp>
        <p:nvCxnSpPr>
          <p:cNvPr id="10" name="Łącznik prosty 9"/>
          <p:cNvCxnSpPr/>
          <p:nvPr/>
        </p:nvCxnSpPr>
        <p:spPr>
          <a:xfrm>
            <a:off x="1500166" y="56989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ytuł 1"/>
          <p:cNvSpPr txBox="1">
            <a:spLocks/>
          </p:cNvSpPr>
          <p:nvPr/>
        </p:nvSpPr>
        <p:spPr>
          <a:xfrm>
            <a:off x="1428728" y="0"/>
            <a:ext cx="7715272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pl-PL" sz="2400" dirty="0" err="1" smtClean="0"/>
              <a:t>Podstawow</a:t>
            </a:r>
            <a:r>
              <a:rPr lang="pl-PL" sz="2400" dirty="0" smtClean="0"/>
              <a:t> techniki diagnozowania i analizy problemów</a:t>
            </a:r>
            <a:endParaRPr kumimoji="0" lang="pl-PL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zawartości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pl-PL" sz="2800" dirty="0" smtClean="0"/>
              <a:t>	Technika ta przybiera formę wykresu opartego na układzie współrzędnych. Dane są analizowane na podstawie dwóch zmiennych.</a:t>
            </a:r>
          </a:p>
          <a:p>
            <a:pPr algn="just">
              <a:buNone/>
            </a:pPr>
            <a:endParaRPr lang="pl-PL" sz="2800" dirty="0" smtClean="0"/>
          </a:p>
          <a:p>
            <a:pPr algn="just">
              <a:buNone/>
            </a:pPr>
            <a:r>
              <a:rPr lang="pl-PL" sz="2800" dirty="0" smtClean="0"/>
              <a:t>	</a:t>
            </a:r>
            <a:r>
              <a:rPr lang="pl-PL" sz="2800" i="1" dirty="0" smtClean="0"/>
              <a:t>Celem jej stosowania jest analiza danych zawartych w diagramach macierzowych. Ukazuje zależności między dwoma zbiorami danych nie powiązanych ze sobą funkcjonalnie.</a:t>
            </a:r>
            <a:endParaRPr lang="pl-PL" sz="2800" i="1" dirty="0"/>
          </a:p>
        </p:txBody>
      </p:sp>
      <p:sp>
        <p:nvSpPr>
          <p:cNvPr id="5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11BE5-22E7-4A9F-AA98-C434BD974450}" type="slidenum">
              <a:rPr lang="pl-PL"/>
              <a:pPr/>
              <a:t>72</a:t>
            </a:fld>
            <a:endParaRPr lang="pl-PL"/>
          </a:p>
        </p:txBody>
      </p:sp>
      <p:cxnSp>
        <p:nvCxnSpPr>
          <p:cNvPr id="10" name="Łącznik prosty 9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ytuł 1"/>
          <p:cNvSpPr txBox="1">
            <a:spLocks/>
          </p:cNvSpPr>
          <p:nvPr/>
        </p:nvSpPr>
        <p:spPr>
          <a:xfrm>
            <a:off x="1428728" y="0"/>
            <a:ext cx="7715272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pl-PL" sz="2400" dirty="0" smtClean="0"/>
              <a:t>Podstawowe techniki diagnozowania i analizy problemów</a:t>
            </a:r>
            <a:endParaRPr kumimoji="0" lang="pl-PL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1214414" y="649412"/>
            <a:ext cx="7929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i="1" dirty="0" smtClean="0"/>
              <a:t>Matrycowa analiza danych</a:t>
            </a:r>
            <a:endParaRPr lang="en-GB" sz="2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zawartości 6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pl-PL" dirty="0" smtClean="0"/>
              <a:t>Macierzowa analiza danych stosowana jest w :</a:t>
            </a:r>
          </a:p>
          <a:p>
            <a:pPr lvl="0"/>
            <a:r>
              <a:rPr lang="pl-PL" dirty="0" smtClean="0"/>
              <a:t>badaniach rynku,</a:t>
            </a:r>
          </a:p>
          <a:p>
            <a:pPr lvl="0"/>
            <a:r>
              <a:rPr lang="pl-PL" dirty="0" smtClean="0"/>
              <a:t>formułowaniu produktowej strategii rynkowej,</a:t>
            </a:r>
          </a:p>
          <a:p>
            <a:pPr lvl="0"/>
            <a:r>
              <a:rPr lang="pl-PL" dirty="0" smtClean="0"/>
              <a:t>planowaniu i pracach badawczych nad nowym produktem,</a:t>
            </a:r>
          </a:p>
          <a:p>
            <a:pPr lvl="0"/>
            <a:r>
              <a:rPr lang="pl-PL" dirty="0" smtClean="0"/>
              <a:t>analizie złożonych procesów produkcyjnych,</a:t>
            </a:r>
          </a:p>
          <a:p>
            <a:pPr lvl="0"/>
            <a:r>
              <a:rPr lang="pl-PL" dirty="0" smtClean="0"/>
              <a:t>analizie niejednorodnych przyczyn problemów tworzących duży zbiór danych,</a:t>
            </a:r>
          </a:p>
          <a:p>
            <a:pPr lvl="0"/>
            <a:r>
              <a:rPr lang="pl-PL" dirty="0" smtClean="0"/>
              <a:t>poznawaniu pożądanego poziomu jakości wynikającego z badań rynku,</a:t>
            </a:r>
          </a:p>
          <a:p>
            <a:pPr lvl="0"/>
            <a:r>
              <a:rPr lang="pl-PL" dirty="0" smtClean="0"/>
              <a:t>systematycznej klasyfikacji charakterystyk o dużej zmienności,</a:t>
            </a:r>
          </a:p>
          <a:p>
            <a:pPr lvl="0"/>
            <a:r>
              <a:rPr lang="pl-PL" dirty="0" smtClean="0"/>
              <a:t>kompleksowych ocenach jakości.</a:t>
            </a:r>
            <a:endParaRPr lang="pl-PL" dirty="0"/>
          </a:p>
        </p:txBody>
      </p:sp>
      <p:sp>
        <p:nvSpPr>
          <p:cNvPr id="5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11BE5-22E7-4A9F-AA98-C434BD974450}" type="slidenum">
              <a:rPr lang="pl-PL"/>
              <a:pPr/>
              <a:t>73</a:t>
            </a:fld>
            <a:endParaRPr lang="pl-PL"/>
          </a:p>
        </p:txBody>
      </p:sp>
      <p:cxnSp>
        <p:nvCxnSpPr>
          <p:cNvPr id="10" name="Łącznik prosty 9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ytuł 1"/>
          <p:cNvSpPr txBox="1">
            <a:spLocks/>
          </p:cNvSpPr>
          <p:nvPr/>
        </p:nvSpPr>
        <p:spPr>
          <a:xfrm>
            <a:off x="1428728" y="0"/>
            <a:ext cx="7715272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pl-PL" sz="2400" dirty="0" smtClean="0"/>
              <a:t>Podstawowe techniki diagnozowania i analizy problemów</a:t>
            </a:r>
            <a:endParaRPr kumimoji="0" lang="pl-PL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1214414" y="649412"/>
            <a:ext cx="7929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i="1" dirty="0" smtClean="0"/>
              <a:t>Matrycowa analiza danych</a:t>
            </a:r>
            <a:endParaRPr lang="en-GB" sz="2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zawartości 6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buNone/>
            </a:pPr>
            <a:r>
              <a:rPr lang="pl-PL" b="1" dirty="0" smtClean="0"/>
              <a:t>Tryb postępowania:</a:t>
            </a:r>
          </a:p>
          <a:p>
            <a:pPr algn="just">
              <a:buNone/>
            </a:pPr>
            <a:endParaRPr lang="pl-PL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pl-PL" dirty="0" smtClean="0"/>
              <a:t>Definiujemy na wstępie badany temat. Gromadząc dane należy pamiętać o tym, aby reprezentowały one jak najszerszy rozrzut danych.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l-PL" dirty="0" smtClean="0"/>
              <a:t>Otrzymujemy macierz, w ramach której do każdej cechy z kolumny 1 przypisane są co najmniej dwie dane z dalszych kolumn.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l-PL" dirty="0" smtClean="0"/>
              <a:t>Dane z tych kolumn zapisujemy parami.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l-PL" dirty="0" smtClean="0"/>
              <a:t>Następnie analizujemy, czy z nieuporządkowanych punktów nie da się wyodrębnić grup o określonej charakterystyce.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l-PL" dirty="0" smtClean="0"/>
              <a:t>Grupy te odpowiednio znakujemy.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l-PL" dirty="0" smtClean="0"/>
              <a:t>Teraz trzeba spróbować zrozumieć istotę poszczególnych grup punktów.</a:t>
            </a:r>
            <a:endParaRPr lang="pl-PL" dirty="0"/>
          </a:p>
        </p:txBody>
      </p:sp>
      <p:sp>
        <p:nvSpPr>
          <p:cNvPr id="5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11BE5-22E7-4A9F-AA98-C434BD974450}" type="slidenum">
              <a:rPr lang="pl-PL"/>
              <a:pPr/>
              <a:t>74</a:t>
            </a:fld>
            <a:endParaRPr lang="pl-PL"/>
          </a:p>
        </p:txBody>
      </p:sp>
      <p:cxnSp>
        <p:nvCxnSpPr>
          <p:cNvPr id="10" name="Łącznik prosty 9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ytuł 1"/>
          <p:cNvSpPr txBox="1">
            <a:spLocks/>
          </p:cNvSpPr>
          <p:nvPr/>
        </p:nvSpPr>
        <p:spPr>
          <a:xfrm>
            <a:off x="1428728" y="0"/>
            <a:ext cx="7715272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pl-PL" sz="2400" dirty="0" smtClean="0"/>
              <a:t>Podstawowe techniki diagnozowania i analizy problemów</a:t>
            </a:r>
            <a:endParaRPr kumimoji="0" lang="pl-PL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1214414" y="649412"/>
            <a:ext cx="7929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i="1" dirty="0" smtClean="0"/>
              <a:t>Matrycowa analiza danych</a:t>
            </a:r>
            <a:endParaRPr lang="en-GB" sz="2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zawartości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pl-PL" b="1" dirty="0" smtClean="0"/>
              <a:t>Studium przypadku:</a:t>
            </a:r>
            <a:endParaRPr lang="pl-PL" dirty="0" smtClean="0"/>
          </a:p>
          <a:p>
            <a:pPr algn="just">
              <a:buNone/>
            </a:pPr>
            <a:r>
              <a:rPr lang="pl-PL" dirty="0" smtClean="0"/>
              <a:t>	Chcemy otworzyć restauracje w mieście. Aby zorientować się w sytuacji przeprowadzamy analizę rynku. W badaniach opieramy się na takich kryteriach, jak: ceny, obsługa, jakość potraw, urozmaicenie menu, atmosfera lokalu i egzotyka. W ramach każdego kryterium można wystawić oceny od 1 (bardzo dobrze) do 6 (niedostatecznie). Otrzymujemy następujące zestawienie:</a:t>
            </a:r>
            <a:endParaRPr lang="pl-PL" dirty="0"/>
          </a:p>
        </p:txBody>
      </p:sp>
      <p:sp>
        <p:nvSpPr>
          <p:cNvPr id="5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11BE5-22E7-4A9F-AA98-C434BD974450}" type="slidenum">
              <a:rPr lang="pl-PL"/>
              <a:pPr/>
              <a:t>75</a:t>
            </a:fld>
            <a:endParaRPr lang="pl-PL"/>
          </a:p>
        </p:txBody>
      </p:sp>
      <p:cxnSp>
        <p:nvCxnSpPr>
          <p:cNvPr id="10" name="Łącznik prosty 9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ytuł 1"/>
          <p:cNvSpPr txBox="1">
            <a:spLocks/>
          </p:cNvSpPr>
          <p:nvPr/>
        </p:nvSpPr>
        <p:spPr>
          <a:xfrm>
            <a:off x="1428728" y="0"/>
            <a:ext cx="7715272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pl-PL" sz="2400" dirty="0" smtClean="0"/>
              <a:t>Podstawowe techniki diagnozowania i analizy problemów</a:t>
            </a:r>
            <a:endParaRPr kumimoji="0" lang="pl-PL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1214414" y="649412"/>
            <a:ext cx="7929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i="1" dirty="0" smtClean="0"/>
              <a:t>Matrycowa analiza danych</a:t>
            </a:r>
            <a:endParaRPr lang="en-GB" sz="2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Symbol zastępczy zawartości 9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31" cy="5260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4295"/>
                <a:gridCol w="894528"/>
                <a:gridCol w="1155992"/>
                <a:gridCol w="1596402"/>
                <a:gridCol w="1376197"/>
                <a:gridCol w="1142217"/>
              </a:tblGrid>
              <a:tr h="575382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pl-PL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Nazwa restauracji</a:t>
                      </a:r>
                    </a:p>
                  </a:txBody>
                  <a:tcPr marL="42815" marR="4281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pl-PL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Ceny</a:t>
                      </a:r>
                    </a:p>
                  </a:txBody>
                  <a:tcPr marL="42815" marR="4281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pl-PL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Jakość potraw</a:t>
                      </a:r>
                    </a:p>
                  </a:txBody>
                  <a:tcPr marL="42815" marR="4281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pl-PL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Urozmaicenie menu</a:t>
                      </a:r>
                    </a:p>
                  </a:txBody>
                  <a:tcPr marL="42815" marR="4281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pl-PL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Atmosfera lokalu</a:t>
                      </a:r>
                    </a:p>
                  </a:txBody>
                  <a:tcPr marL="42815" marR="4281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pl-PL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Egzotyka wnętrza</a:t>
                      </a:r>
                    </a:p>
                  </a:txBody>
                  <a:tcPr marL="42815" marR="42815" marT="0" marB="0"/>
                </a:tc>
              </a:tr>
              <a:tr h="388915">
                <a:tc>
                  <a:txBody>
                    <a:bodyPr/>
                    <a:lstStyle/>
                    <a:p>
                      <a:pPr algn="just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pl-PL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U Janka</a:t>
                      </a:r>
                    </a:p>
                  </a:txBody>
                  <a:tcPr marL="42815" marR="4281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pl-PL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42815" marR="4281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pl-PL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42815" marR="4281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pl-PL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4</a:t>
                      </a:r>
                    </a:p>
                  </a:txBody>
                  <a:tcPr marL="42815" marR="4281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pl-PL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42815" marR="4281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pl-PL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5</a:t>
                      </a:r>
                    </a:p>
                  </a:txBody>
                  <a:tcPr marL="42815" marR="42815" marT="0" marB="0"/>
                </a:tc>
              </a:tr>
              <a:tr h="575382">
                <a:tc>
                  <a:txBody>
                    <a:bodyPr/>
                    <a:lstStyle/>
                    <a:p>
                      <a:pPr algn="just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pl-PL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Pod melonikiem</a:t>
                      </a:r>
                    </a:p>
                  </a:txBody>
                  <a:tcPr marL="42815" marR="4281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pl-PL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42815" marR="4281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pl-PL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4</a:t>
                      </a:r>
                    </a:p>
                  </a:txBody>
                  <a:tcPr marL="42815" marR="4281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pl-PL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5</a:t>
                      </a:r>
                    </a:p>
                  </a:txBody>
                  <a:tcPr marL="42815" marR="4281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pl-PL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4</a:t>
                      </a:r>
                    </a:p>
                  </a:txBody>
                  <a:tcPr marL="42815" marR="4281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pl-PL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5</a:t>
                      </a:r>
                    </a:p>
                  </a:txBody>
                  <a:tcPr marL="42815" marR="42815" marT="0" marB="0"/>
                </a:tc>
              </a:tr>
              <a:tr h="388915">
                <a:tc>
                  <a:txBody>
                    <a:bodyPr/>
                    <a:lstStyle/>
                    <a:p>
                      <a:pPr algn="just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pl-PL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Mekong</a:t>
                      </a:r>
                    </a:p>
                  </a:txBody>
                  <a:tcPr marL="42815" marR="4281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pl-PL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5</a:t>
                      </a:r>
                    </a:p>
                  </a:txBody>
                  <a:tcPr marL="42815" marR="4281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pl-PL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42815" marR="4281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pl-PL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42815" marR="4281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pl-PL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42815" marR="4281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pl-PL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42815" marR="42815" marT="0" marB="0"/>
                </a:tc>
              </a:tr>
              <a:tr h="388915">
                <a:tc>
                  <a:txBody>
                    <a:bodyPr/>
                    <a:lstStyle/>
                    <a:p>
                      <a:pPr algn="just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pl-PL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Giovanni</a:t>
                      </a:r>
                    </a:p>
                  </a:txBody>
                  <a:tcPr marL="42815" marR="4281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pl-PL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42815" marR="4281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pl-PL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42815" marR="4281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pl-PL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42815" marR="4281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pl-PL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42815" marR="4281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pl-PL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42815" marR="42815" marT="0" marB="0"/>
                </a:tc>
              </a:tr>
              <a:tr h="388915">
                <a:tc>
                  <a:txBody>
                    <a:bodyPr/>
                    <a:lstStyle/>
                    <a:p>
                      <a:pPr algn="just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pl-PL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Waikiki</a:t>
                      </a:r>
                    </a:p>
                  </a:txBody>
                  <a:tcPr marL="42815" marR="4281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pl-PL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5</a:t>
                      </a:r>
                    </a:p>
                  </a:txBody>
                  <a:tcPr marL="42815" marR="4281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pl-PL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42815" marR="4281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pl-PL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42815" marR="4281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pl-PL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42815" marR="4281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pl-PL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42815" marR="42815" marT="0" marB="0"/>
                </a:tc>
              </a:tr>
              <a:tr h="388915">
                <a:tc>
                  <a:txBody>
                    <a:bodyPr/>
                    <a:lstStyle/>
                    <a:p>
                      <a:pPr algn="just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pl-PL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Cardas</a:t>
                      </a:r>
                    </a:p>
                  </a:txBody>
                  <a:tcPr marL="42815" marR="4281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pl-PL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4</a:t>
                      </a:r>
                    </a:p>
                  </a:txBody>
                  <a:tcPr marL="42815" marR="4281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pl-PL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42815" marR="4281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pl-PL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42815" marR="4281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pl-PL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42815" marR="4281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pl-PL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42815" marR="42815" marT="0" marB="0"/>
                </a:tc>
              </a:tr>
              <a:tr h="388915">
                <a:tc>
                  <a:txBody>
                    <a:bodyPr/>
                    <a:lstStyle/>
                    <a:p>
                      <a:pPr algn="just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pl-PL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Witkacy</a:t>
                      </a:r>
                    </a:p>
                  </a:txBody>
                  <a:tcPr marL="42815" marR="4281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pl-PL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42815" marR="4281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pl-PL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4</a:t>
                      </a:r>
                    </a:p>
                  </a:txBody>
                  <a:tcPr marL="42815" marR="4281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pl-PL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5</a:t>
                      </a:r>
                    </a:p>
                  </a:txBody>
                  <a:tcPr marL="42815" marR="4281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pl-PL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4</a:t>
                      </a:r>
                    </a:p>
                  </a:txBody>
                  <a:tcPr marL="42815" marR="4281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pl-PL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5</a:t>
                      </a:r>
                    </a:p>
                  </a:txBody>
                  <a:tcPr marL="42815" marR="42815" marT="0" marB="0"/>
                </a:tc>
              </a:tr>
              <a:tr h="388915">
                <a:tc>
                  <a:txBody>
                    <a:bodyPr/>
                    <a:lstStyle/>
                    <a:p>
                      <a:pPr algn="just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pl-PL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Chińska</a:t>
                      </a:r>
                    </a:p>
                  </a:txBody>
                  <a:tcPr marL="42815" marR="4281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pl-PL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42815" marR="4281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pl-PL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4</a:t>
                      </a:r>
                    </a:p>
                  </a:txBody>
                  <a:tcPr marL="42815" marR="4281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pl-PL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42815" marR="4281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pl-PL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42815" marR="4281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pl-PL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42815" marR="42815" marT="0" marB="0"/>
                </a:tc>
              </a:tr>
              <a:tr h="388915">
                <a:tc>
                  <a:txBody>
                    <a:bodyPr/>
                    <a:lstStyle/>
                    <a:p>
                      <a:pPr algn="just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pl-PL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Hongkong</a:t>
                      </a:r>
                    </a:p>
                  </a:txBody>
                  <a:tcPr marL="42815" marR="4281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pl-PL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42815" marR="4281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pl-PL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42815" marR="4281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pl-PL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42815" marR="4281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pl-PL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42815" marR="4281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pl-PL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42815" marR="42815" marT="0" marB="0"/>
                </a:tc>
              </a:tr>
              <a:tr h="575382">
                <a:tc>
                  <a:txBody>
                    <a:bodyPr/>
                    <a:lstStyle/>
                    <a:p>
                      <a:pPr algn="just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pl-PL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Czerwona Róża</a:t>
                      </a:r>
                    </a:p>
                  </a:txBody>
                  <a:tcPr marL="42815" marR="4281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pl-PL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42815" marR="4281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pl-PL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42815" marR="4281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pl-PL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42815" marR="4281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pl-PL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42815" marR="4281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pl-PL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42815" marR="42815" marT="0" marB="0"/>
                </a:tc>
              </a:tr>
              <a:tr h="388915">
                <a:tc>
                  <a:txBody>
                    <a:bodyPr/>
                    <a:lstStyle/>
                    <a:p>
                      <a:pPr algn="just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pl-PL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Zielony ludek</a:t>
                      </a:r>
                    </a:p>
                  </a:txBody>
                  <a:tcPr marL="42815" marR="4281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pl-PL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42815" marR="4281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pl-PL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5</a:t>
                      </a:r>
                    </a:p>
                  </a:txBody>
                  <a:tcPr marL="42815" marR="4281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pl-PL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5</a:t>
                      </a:r>
                    </a:p>
                  </a:txBody>
                  <a:tcPr marL="42815" marR="4281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pl-PL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42815" marR="4281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pl-PL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5</a:t>
                      </a:r>
                    </a:p>
                  </a:txBody>
                  <a:tcPr marL="42815" marR="42815" marT="0" marB="0"/>
                </a:tc>
              </a:tr>
            </a:tbl>
          </a:graphicData>
        </a:graphic>
      </p:graphicFrame>
      <p:sp>
        <p:nvSpPr>
          <p:cNvPr id="5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11BE5-22E7-4A9F-AA98-C434BD974450}" type="slidenum">
              <a:rPr lang="pl-PL"/>
              <a:pPr/>
              <a:t>76</a:t>
            </a:fld>
            <a:endParaRPr lang="pl-PL"/>
          </a:p>
        </p:txBody>
      </p:sp>
      <p:cxnSp>
        <p:nvCxnSpPr>
          <p:cNvPr id="9" name="Łącznik prosty 8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ytuł 1"/>
          <p:cNvSpPr txBox="1">
            <a:spLocks/>
          </p:cNvSpPr>
          <p:nvPr/>
        </p:nvSpPr>
        <p:spPr>
          <a:xfrm>
            <a:off x="1428728" y="0"/>
            <a:ext cx="7715272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pl-PL" sz="2400" dirty="0" smtClean="0"/>
              <a:t>Podstawowe techniki diagnozowania i analizy problemów</a:t>
            </a:r>
            <a:endParaRPr kumimoji="0" lang="pl-PL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1214414" y="649412"/>
            <a:ext cx="7929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i="1" dirty="0" smtClean="0"/>
              <a:t>Matrycowa analiza danych</a:t>
            </a:r>
            <a:endParaRPr lang="en-GB" sz="2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zawartości 6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buNone/>
            </a:pPr>
            <a:r>
              <a:rPr lang="pl-PL" dirty="0" smtClean="0"/>
              <a:t>	Analiza danych polega teraz na porównaniu ocen dotyczących poszczególnych restauracji. </a:t>
            </a:r>
          </a:p>
          <a:p>
            <a:pPr algn="just">
              <a:buNone/>
            </a:pPr>
            <a:r>
              <a:rPr lang="pl-PL" dirty="0" smtClean="0"/>
              <a:t>	Łącznie mamy 10 możliwości porównań, należy je wszystkie przetestować. W większości przypadków trudno jest wyciągnąć jakieś praktyczne wnioski. Niemniej jeśli rozpatrzymy oceny w zakresie zróżnicowania menu i egzotyki, to stwierdzimy, iż mamy do czynienia z dwiema grupami. </a:t>
            </a:r>
          </a:p>
          <a:p>
            <a:pPr algn="just">
              <a:buNone/>
            </a:pPr>
            <a:r>
              <a:rPr lang="pl-PL" dirty="0" smtClean="0"/>
              <a:t>	Pierwszą grupę stanowią restauracje kuchni polskiej, w których niewielka rozmaitość potraw idzie w parze z ograniczoną egzotyką (co nie jest niczym negatywnym). </a:t>
            </a:r>
          </a:p>
          <a:p>
            <a:pPr algn="just">
              <a:buNone/>
            </a:pPr>
            <a:r>
              <a:rPr lang="pl-PL" dirty="0" smtClean="0"/>
              <a:t>	Drugą grupę stanowią restauracje prowadzone przez cudzoziemców, które poza egzotyczną atmosferą oferują również urozmaicony wachlarz potraw. Naszą szansą jest więc usytuowania się w grupie restauracji kuchni polskiej, wzbogacając jednocześnie kartę dań.</a:t>
            </a:r>
            <a:endParaRPr lang="pl-PL" dirty="0"/>
          </a:p>
        </p:txBody>
      </p:sp>
      <p:sp>
        <p:nvSpPr>
          <p:cNvPr id="5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11BE5-22E7-4A9F-AA98-C434BD974450}" type="slidenum">
              <a:rPr lang="pl-PL"/>
              <a:pPr/>
              <a:t>77</a:t>
            </a:fld>
            <a:endParaRPr lang="pl-PL"/>
          </a:p>
        </p:txBody>
      </p:sp>
      <p:cxnSp>
        <p:nvCxnSpPr>
          <p:cNvPr id="10" name="Łącznik prosty 9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ytuł 1"/>
          <p:cNvSpPr txBox="1">
            <a:spLocks/>
          </p:cNvSpPr>
          <p:nvPr/>
        </p:nvSpPr>
        <p:spPr>
          <a:xfrm>
            <a:off x="1428728" y="0"/>
            <a:ext cx="7715272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pl-PL" sz="2400" dirty="0" smtClean="0"/>
              <a:t>Podstawowe techniki diagnozowania i analizy problemów</a:t>
            </a:r>
            <a:endParaRPr kumimoji="0" lang="pl-PL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1214414" y="649412"/>
            <a:ext cx="7929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i="1" dirty="0" smtClean="0"/>
              <a:t>Matrycowa analiza danych</a:t>
            </a:r>
            <a:endParaRPr lang="en-GB" sz="2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11BE5-22E7-4A9F-AA98-C434BD974450}" type="slidenum">
              <a:rPr lang="pl-PL"/>
              <a:pPr/>
              <a:t>78</a:t>
            </a:fld>
            <a:endParaRPr lang="pl-PL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19124" y="1357298"/>
            <a:ext cx="7453338" cy="5286412"/>
            <a:chOff x="1476" y="7764"/>
            <a:chExt cx="8622" cy="6960"/>
          </a:xfrm>
        </p:grpSpPr>
        <p:sp>
          <p:nvSpPr>
            <p:cNvPr id="4100" name="Rectangle 4"/>
            <p:cNvSpPr>
              <a:spLocks noChangeArrowheads="1"/>
            </p:cNvSpPr>
            <p:nvPr/>
          </p:nvSpPr>
          <p:spPr bwMode="auto">
            <a:xfrm>
              <a:off x="1476" y="7764"/>
              <a:ext cx="8622" cy="69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01" name="Line 5"/>
            <p:cNvSpPr>
              <a:spLocks noChangeShapeType="1"/>
            </p:cNvSpPr>
            <p:nvPr/>
          </p:nvSpPr>
          <p:spPr bwMode="auto">
            <a:xfrm flipV="1">
              <a:off x="2613" y="8262"/>
              <a:ext cx="0" cy="53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02" name="Line 6"/>
            <p:cNvSpPr>
              <a:spLocks noChangeShapeType="1"/>
            </p:cNvSpPr>
            <p:nvPr/>
          </p:nvSpPr>
          <p:spPr bwMode="auto">
            <a:xfrm>
              <a:off x="2619" y="13644"/>
              <a:ext cx="66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03" name="Oval 7"/>
            <p:cNvSpPr>
              <a:spLocks noChangeArrowheads="1"/>
            </p:cNvSpPr>
            <p:nvPr/>
          </p:nvSpPr>
          <p:spPr bwMode="auto">
            <a:xfrm>
              <a:off x="3303" y="11274"/>
              <a:ext cx="2022" cy="199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04" name="Oval 8"/>
            <p:cNvSpPr>
              <a:spLocks noChangeArrowheads="1"/>
            </p:cNvSpPr>
            <p:nvPr/>
          </p:nvSpPr>
          <p:spPr bwMode="auto">
            <a:xfrm>
              <a:off x="6525" y="8814"/>
              <a:ext cx="2022" cy="199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05" name="Line 9"/>
            <p:cNvSpPr>
              <a:spLocks noChangeShapeType="1"/>
            </p:cNvSpPr>
            <p:nvPr/>
          </p:nvSpPr>
          <p:spPr bwMode="auto">
            <a:xfrm>
              <a:off x="3525" y="13644"/>
              <a:ext cx="0" cy="1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06" name="Line 10"/>
            <p:cNvSpPr>
              <a:spLocks noChangeShapeType="1"/>
            </p:cNvSpPr>
            <p:nvPr/>
          </p:nvSpPr>
          <p:spPr bwMode="auto">
            <a:xfrm>
              <a:off x="4569" y="13644"/>
              <a:ext cx="0" cy="1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07" name="Line 11"/>
            <p:cNvSpPr>
              <a:spLocks noChangeShapeType="1"/>
            </p:cNvSpPr>
            <p:nvPr/>
          </p:nvSpPr>
          <p:spPr bwMode="auto">
            <a:xfrm>
              <a:off x="5655" y="13662"/>
              <a:ext cx="0" cy="1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08" name="Line 12"/>
            <p:cNvSpPr>
              <a:spLocks noChangeShapeType="1"/>
            </p:cNvSpPr>
            <p:nvPr/>
          </p:nvSpPr>
          <p:spPr bwMode="auto">
            <a:xfrm>
              <a:off x="7893" y="13662"/>
              <a:ext cx="0" cy="1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09" name="Line 13"/>
            <p:cNvSpPr>
              <a:spLocks noChangeShapeType="1"/>
            </p:cNvSpPr>
            <p:nvPr/>
          </p:nvSpPr>
          <p:spPr bwMode="auto">
            <a:xfrm>
              <a:off x="6741" y="13644"/>
              <a:ext cx="0" cy="1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10" name="Line 14"/>
            <p:cNvSpPr>
              <a:spLocks noChangeShapeType="1"/>
            </p:cNvSpPr>
            <p:nvPr/>
          </p:nvSpPr>
          <p:spPr bwMode="auto">
            <a:xfrm>
              <a:off x="2295" y="12882"/>
              <a:ext cx="3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11" name="Line 15"/>
            <p:cNvSpPr>
              <a:spLocks noChangeShapeType="1"/>
            </p:cNvSpPr>
            <p:nvPr/>
          </p:nvSpPr>
          <p:spPr bwMode="auto">
            <a:xfrm>
              <a:off x="2295" y="11946"/>
              <a:ext cx="3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12" name="Line 16"/>
            <p:cNvSpPr>
              <a:spLocks noChangeShapeType="1"/>
            </p:cNvSpPr>
            <p:nvPr/>
          </p:nvSpPr>
          <p:spPr bwMode="auto">
            <a:xfrm>
              <a:off x="2301" y="11058"/>
              <a:ext cx="3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13" name="Line 17"/>
            <p:cNvSpPr>
              <a:spLocks noChangeShapeType="1"/>
            </p:cNvSpPr>
            <p:nvPr/>
          </p:nvSpPr>
          <p:spPr bwMode="auto">
            <a:xfrm>
              <a:off x="2301" y="10158"/>
              <a:ext cx="3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14" name="Line 18"/>
            <p:cNvSpPr>
              <a:spLocks noChangeShapeType="1"/>
            </p:cNvSpPr>
            <p:nvPr/>
          </p:nvSpPr>
          <p:spPr bwMode="auto">
            <a:xfrm>
              <a:off x="2295" y="9306"/>
              <a:ext cx="3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15" name="Text Box 19"/>
            <p:cNvSpPr txBox="1">
              <a:spLocks noChangeArrowheads="1"/>
            </p:cNvSpPr>
            <p:nvPr/>
          </p:nvSpPr>
          <p:spPr bwMode="auto">
            <a:xfrm>
              <a:off x="1806" y="7764"/>
              <a:ext cx="1380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pl-PL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Egzotyka</a:t>
              </a:r>
              <a:endParaRPr kumimoji="0" lang="pl-P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116" name="Text Box 20"/>
            <p:cNvSpPr txBox="1">
              <a:spLocks noChangeArrowheads="1"/>
            </p:cNvSpPr>
            <p:nvPr/>
          </p:nvSpPr>
          <p:spPr bwMode="auto">
            <a:xfrm>
              <a:off x="6525" y="14133"/>
              <a:ext cx="3498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pl-PL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Stopień różnorodności potraw</a:t>
              </a:r>
              <a:endParaRPr kumimoji="0" lang="pl-P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117" name="Text Box 21"/>
            <p:cNvSpPr txBox="1">
              <a:spLocks noChangeArrowheads="1"/>
            </p:cNvSpPr>
            <p:nvPr/>
          </p:nvSpPr>
          <p:spPr bwMode="auto">
            <a:xfrm>
              <a:off x="3303" y="13860"/>
              <a:ext cx="420" cy="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pl-PL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1</a:t>
              </a:r>
              <a:endParaRPr kumimoji="0" lang="pl-P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118" name="Text Box 22"/>
            <p:cNvSpPr txBox="1">
              <a:spLocks noChangeArrowheads="1"/>
            </p:cNvSpPr>
            <p:nvPr/>
          </p:nvSpPr>
          <p:spPr bwMode="auto">
            <a:xfrm>
              <a:off x="1713" y="12660"/>
              <a:ext cx="420" cy="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pl-PL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1</a:t>
              </a:r>
              <a:endParaRPr kumimoji="0" lang="pl-P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119" name="Text Box 23"/>
            <p:cNvSpPr txBox="1">
              <a:spLocks noChangeArrowheads="1"/>
            </p:cNvSpPr>
            <p:nvPr/>
          </p:nvSpPr>
          <p:spPr bwMode="auto">
            <a:xfrm>
              <a:off x="4365" y="13842"/>
              <a:ext cx="420" cy="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pl-PL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2</a:t>
              </a:r>
              <a:endParaRPr kumimoji="0" lang="pl-P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120" name="Text Box 24"/>
            <p:cNvSpPr txBox="1">
              <a:spLocks noChangeArrowheads="1"/>
            </p:cNvSpPr>
            <p:nvPr/>
          </p:nvSpPr>
          <p:spPr bwMode="auto">
            <a:xfrm>
              <a:off x="5445" y="13842"/>
              <a:ext cx="420" cy="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pl-PL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3</a:t>
              </a:r>
              <a:endParaRPr kumimoji="0" lang="pl-P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121" name="Text Box 25"/>
            <p:cNvSpPr txBox="1">
              <a:spLocks noChangeArrowheads="1"/>
            </p:cNvSpPr>
            <p:nvPr/>
          </p:nvSpPr>
          <p:spPr bwMode="auto">
            <a:xfrm>
              <a:off x="6525" y="13848"/>
              <a:ext cx="420" cy="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pl-PL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4</a:t>
              </a:r>
              <a:endParaRPr kumimoji="0" lang="pl-P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122" name="Text Box 26"/>
            <p:cNvSpPr txBox="1">
              <a:spLocks noChangeArrowheads="1"/>
            </p:cNvSpPr>
            <p:nvPr/>
          </p:nvSpPr>
          <p:spPr bwMode="auto">
            <a:xfrm>
              <a:off x="7665" y="13860"/>
              <a:ext cx="420" cy="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pl-PL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5</a:t>
              </a:r>
              <a:endParaRPr kumimoji="0" lang="pl-P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123" name="Text Box 27"/>
            <p:cNvSpPr txBox="1">
              <a:spLocks noChangeArrowheads="1"/>
            </p:cNvSpPr>
            <p:nvPr/>
          </p:nvSpPr>
          <p:spPr bwMode="auto">
            <a:xfrm>
              <a:off x="1806" y="11754"/>
              <a:ext cx="420" cy="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pl-PL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2</a:t>
              </a:r>
              <a:endParaRPr kumimoji="0" lang="pl-P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124" name="Text Box 28"/>
            <p:cNvSpPr txBox="1">
              <a:spLocks noChangeArrowheads="1"/>
            </p:cNvSpPr>
            <p:nvPr/>
          </p:nvSpPr>
          <p:spPr bwMode="auto">
            <a:xfrm>
              <a:off x="1806" y="10812"/>
              <a:ext cx="420" cy="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pl-PL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3</a:t>
              </a:r>
              <a:endParaRPr kumimoji="0" lang="pl-P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125" name="Text Box 29"/>
            <p:cNvSpPr txBox="1">
              <a:spLocks noChangeArrowheads="1"/>
            </p:cNvSpPr>
            <p:nvPr/>
          </p:nvSpPr>
          <p:spPr bwMode="auto">
            <a:xfrm>
              <a:off x="1806" y="9924"/>
              <a:ext cx="420" cy="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pl-PL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4</a:t>
              </a:r>
              <a:endParaRPr kumimoji="0" lang="pl-P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126" name="Text Box 30"/>
            <p:cNvSpPr txBox="1">
              <a:spLocks noChangeArrowheads="1"/>
            </p:cNvSpPr>
            <p:nvPr/>
          </p:nvSpPr>
          <p:spPr bwMode="auto">
            <a:xfrm>
              <a:off x="1806" y="9102"/>
              <a:ext cx="420" cy="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pl-PL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5</a:t>
              </a:r>
              <a:endParaRPr kumimoji="0" lang="pl-P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127" name="Line 31"/>
            <p:cNvSpPr>
              <a:spLocks noChangeShapeType="1"/>
            </p:cNvSpPr>
            <p:nvPr/>
          </p:nvSpPr>
          <p:spPr bwMode="auto">
            <a:xfrm>
              <a:off x="5325" y="12348"/>
              <a:ext cx="16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28" name="Text Box 32"/>
            <p:cNvSpPr txBox="1">
              <a:spLocks noChangeArrowheads="1"/>
            </p:cNvSpPr>
            <p:nvPr/>
          </p:nvSpPr>
          <p:spPr bwMode="auto">
            <a:xfrm>
              <a:off x="5388" y="11432"/>
              <a:ext cx="3498" cy="1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pl-PL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Restauracje prowadzone przez cudzoziemców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pl-PL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Egzotyka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pl-PL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Duża różnorodność potraw</a:t>
              </a:r>
              <a:endParaRPr kumimoji="0" lang="pl-P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129" name="Text Box 33"/>
            <p:cNvSpPr txBox="1">
              <a:spLocks noChangeArrowheads="1"/>
            </p:cNvSpPr>
            <p:nvPr/>
          </p:nvSpPr>
          <p:spPr bwMode="auto">
            <a:xfrm>
              <a:off x="3817" y="9175"/>
              <a:ext cx="3498" cy="1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pl-PL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Restauracje kuchni polskiej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pl-PL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Brak egzotyki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pl-PL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Mała  różnorodność potraw</a:t>
              </a:r>
              <a:endParaRPr kumimoji="0" lang="pl-P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130" name="AutoShape 34"/>
            <p:cNvSpPr>
              <a:spLocks noChangeArrowheads="1"/>
            </p:cNvSpPr>
            <p:nvPr/>
          </p:nvSpPr>
          <p:spPr bwMode="auto">
            <a:xfrm>
              <a:off x="3720" y="11946"/>
              <a:ext cx="180" cy="198"/>
            </a:xfrm>
            <a:prstGeom prst="octagon">
              <a:avLst>
                <a:gd name="adj" fmla="val 29287"/>
              </a:avLst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31" name="AutoShape 35"/>
            <p:cNvSpPr>
              <a:spLocks noChangeArrowheads="1"/>
            </p:cNvSpPr>
            <p:nvPr/>
          </p:nvSpPr>
          <p:spPr bwMode="auto">
            <a:xfrm>
              <a:off x="3720" y="12468"/>
              <a:ext cx="180" cy="198"/>
            </a:xfrm>
            <a:prstGeom prst="octagon">
              <a:avLst>
                <a:gd name="adj" fmla="val 29287"/>
              </a:avLst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32" name="AutoShape 36"/>
            <p:cNvSpPr>
              <a:spLocks noChangeArrowheads="1"/>
            </p:cNvSpPr>
            <p:nvPr/>
          </p:nvSpPr>
          <p:spPr bwMode="auto">
            <a:xfrm>
              <a:off x="3720" y="12852"/>
              <a:ext cx="180" cy="198"/>
            </a:xfrm>
            <a:prstGeom prst="octagon">
              <a:avLst>
                <a:gd name="adj" fmla="val 29287"/>
              </a:avLst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33" name="AutoShape 37"/>
            <p:cNvSpPr>
              <a:spLocks noChangeArrowheads="1"/>
            </p:cNvSpPr>
            <p:nvPr/>
          </p:nvSpPr>
          <p:spPr bwMode="auto">
            <a:xfrm>
              <a:off x="4032" y="12666"/>
              <a:ext cx="180" cy="198"/>
            </a:xfrm>
            <a:prstGeom prst="octagon">
              <a:avLst>
                <a:gd name="adj" fmla="val 29287"/>
              </a:avLst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34" name="AutoShape 38"/>
            <p:cNvSpPr>
              <a:spLocks noChangeArrowheads="1"/>
            </p:cNvSpPr>
            <p:nvPr/>
          </p:nvSpPr>
          <p:spPr bwMode="auto">
            <a:xfrm>
              <a:off x="4602" y="11946"/>
              <a:ext cx="180" cy="198"/>
            </a:xfrm>
            <a:prstGeom prst="octagon">
              <a:avLst>
                <a:gd name="adj" fmla="val 29287"/>
              </a:avLst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35" name="AutoShape 39"/>
            <p:cNvSpPr>
              <a:spLocks noChangeArrowheads="1"/>
            </p:cNvSpPr>
            <p:nvPr/>
          </p:nvSpPr>
          <p:spPr bwMode="auto">
            <a:xfrm>
              <a:off x="4740" y="12348"/>
              <a:ext cx="180" cy="198"/>
            </a:xfrm>
            <a:prstGeom prst="octagon">
              <a:avLst>
                <a:gd name="adj" fmla="val 29287"/>
              </a:avLst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36" name="AutoShape 40"/>
            <p:cNvSpPr>
              <a:spLocks noChangeArrowheads="1"/>
            </p:cNvSpPr>
            <p:nvPr/>
          </p:nvSpPr>
          <p:spPr bwMode="auto">
            <a:xfrm>
              <a:off x="4602" y="12684"/>
              <a:ext cx="180" cy="198"/>
            </a:xfrm>
            <a:prstGeom prst="octagon">
              <a:avLst>
                <a:gd name="adj" fmla="val 29287"/>
              </a:avLst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37" name="AutoShape 41"/>
            <p:cNvSpPr>
              <a:spLocks noChangeArrowheads="1"/>
            </p:cNvSpPr>
            <p:nvPr/>
          </p:nvSpPr>
          <p:spPr bwMode="auto">
            <a:xfrm>
              <a:off x="6762" y="9402"/>
              <a:ext cx="180" cy="198"/>
            </a:xfrm>
            <a:prstGeom prst="octagon">
              <a:avLst>
                <a:gd name="adj" fmla="val 29287"/>
              </a:avLst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38" name="AutoShape 42"/>
            <p:cNvSpPr>
              <a:spLocks noChangeArrowheads="1"/>
            </p:cNvSpPr>
            <p:nvPr/>
          </p:nvSpPr>
          <p:spPr bwMode="auto">
            <a:xfrm>
              <a:off x="7890" y="9726"/>
              <a:ext cx="180" cy="198"/>
            </a:xfrm>
            <a:prstGeom prst="octagon">
              <a:avLst>
                <a:gd name="adj" fmla="val 29287"/>
              </a:avLst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39" name="AutoShape 43"/>
            <p:cNvSpPr>
              <a:spLocks noChangeArrowheads="1"/>
            </p:cNvSpPr>
            <p:nvPr/>
          </p:nvSpPr>
          <p:spPr bwMode="auto">
            <a:xfrm>
              <a:off x="7902" y="10116"/>
              <a:ext cx="180" cy="198"/>
            </a:xfrm>
            <a:prstGeom prst="octagon">
              <a:avLst>
                <a:gd name="adj" fmla="val 29287"/>
              </a:avLst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40" name="AutoShape 44"/>
            <p:cNvSpPr>
              <a:spLocks noChangeArrowheads="1"/>
            </p:cNvSpPr>
            <p:nvPr/>
          </p:nvSpPr>
          <p:spPr bwMode="auto">
            <a:xfrm>
              <a:off x="7410" y="10116"/>
              <a:ext cx="180" cy="198"/>
            </a:xfrm>
            <a:prstGeom prst="octagon">
              <a:avLst>
                <a:gd name="adj" fmla="val 29287"/>
              </a:avLst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41" name="Line 45"/>
            <p:cNvSpPr>
              <a:spLocks noChangeShapeType="1"/>
            </p:cNvSpPr>
            <p:nvPr/>
          </p:nvSpPr>
          <p:spPr bwMode="auto">
            <a:xfrm flipH="1">
              <a:off x="5142" y="9600"/>
              <a:ext cx="13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cxnSp>
        <p:nvCxnSpPr>
          <p:cNvPr id="50" name="Łącznik prosty 49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ytuł 1"/>
          <p:cNvSpPr txBox="1">
            <a:spLocks/>
          </p:cNvSpPr>
          <p:nvPr/>
        </p:nvSpPr>
        <p:spPr>
          <a:xfrm>
            <a:off x="1428728" y="0"/>
            <a:ext cx="7715272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pl-PL" sz="2400" dirty="0" smtClean="0"/>
              <a:t>Podstawowe techniki diagnozowania i analizy problemów</a:t>
            </a:r>
            <a:endParaRPr kumimoji="0" lang="pl-PL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</p:txBody>
      </p:sp>
      <p:sp>
        <p:nvSpPr>
          <p:cNvPr id="52" name="pole tekstowe 51"/>
          <p:cNvSpPr txBox="1"/>
          <p:nvPr/>
        </p:nvSpPr>
        <p:spPr>
          <a:xfrm>
            <a:off x="1214414" y="649412"/>
            <a:ext cx="7929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i="1" dirty="0" smtClean="0"/>
              <a:t>Matrycowa analiza danych</a:t>
            </a:r>
            <a:endParaRPr lang="en-GB" sz="2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zawartości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pl-PL" b="1" dirty="0" smtClean="0"/>
              <a:t>	Wykres programowy procesu decyzji PDPC (</a:t>
            </a:r>
            <a:r>
              <a:rPr lang="pl-PL" b="1" dirty="0" err="1" smtClean="0"/>
              <a:t>Process</a:t>
            </a:r>
            <a:r>
              <a:rPr lang="pl-PL" b="1" dirty="0" smtClean="0"/>
              <a:t> </a:t>
            </a:r>
            <a:r>
              <a:rPr lang="pl-PL" b="1" dirty="0" err="1" smtClean="0"/>
              <a:t>Decision</a:t>
            </a:r>
            <a:r>
              <a:rPr lang="pl-PL" b="1" dirty="0" smtClean="0"/>
              <a:t> Program Chart)</a:t>
            </a:r>
            <a:r>
              <a:rPr lang="pl-PL" i="1" dirty="0" smtClean="0"/>
              <a:t> -</a:t>
            </a:r>
            <a:r>
              <a:rPr lang="pl-PL" dirty="0" smtClean="0"/>
              <a:t> lub </a:t>
            </a:r>
            <a:r>
              <a:rPr lang="pl-PL" b="1" i="1" dirty="0" smtClean="0"/>
              <a:t>karta planowania procesu decyzji</a:t>
            </a:r>
            <a:r>
              <a:rPr lang="pl-PL" dirty="0" smtClean="0"/>
              <a:t>, </a:t>
            </a:r>
            <a:r>
              <a:rPr lang="pl-PL" b="1" i="1" dirty="0" smtClean="0"/>
              <a:t>diagram planowania procesu decyzyjnego</a:t>
            </a:r>
            <a:r>
              <a:rPr lang="pl-PL" dirty="0" smtClean="0"/>
              <a:t>. </a:t>
            </a:r>
          </a:p>
          <a:p>
            <a:pPr algn="just">
              <a:buNone/>
            </a:pPr>
            <a:r>
              <a:rPr lang="pl-PL" dirty="0" smtClean="0"/>
              <a:t>	</a:t>
            </a:r>
          </a:p>
          <a:p>
            <a:pPr algn="just">
              <a:buNone/>
            </a:pPr>
            <a:r>
              <a:rPr lang="pl-PL" dirty="0" smtClean="0"/>
              <a:t>	Umożliwia wybór optymalnej drogi osiągnięcia zamierzonego celu. Jest zbliżony do diagramu systematyki, jednak obok chronologii procedur ukazuje również możliwe, alternatywne rozwiązania. </a:t>
            </a:r>
            <a:endParaRPr lang="pl-PL" dirty="0"/>
          </a:p>
        </p:txBody>
      </p:sp>
      <p:sp>
        <p:nvSpPr>
          <p:cNvPr id="5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11BE5-22E7-4A9F-AA98-C434BD974450}" type="slidenum">
              <a:rPr lang="pl-PL"/>
              <a:pPr/>
              <a:t>79</a:t>
            </a:fld>
            <a:endParaRPr lang="pl-PL"/>
          </a:p>
        </p:txBody>
      </p:sp>
      <p:sp>
        <p:nvSpPr>
          <p:cNvPr id="8" name="pole tekstowe 7"/>
          <p:cNvSpPr txBox="1"/>
          <p:nvPr/>
        </p:nvSpPr>
        <p:spPr>
          <a:xfrm>
            <a:off x="1071538" y="649412"/>
            <a:ext cx="8072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i="1" dirty="0" smtClean="0"/>
              <a:t>Wykres programowy procesu decyzji</a:t>
            </a:r>
            <a:endParaRPr lang="en-GB" sz="2400" b="1" i="1" dirty="0"/>
          </a:p>
        </p:txBody>
      </p:sp>
      <p:cxnSp>
        <p:nvCxnSpPr>
          <p:cNvPr id="10" name="Łącznik prosty 9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ytuł 1"/>
          <p:cNvSpPr txBox="1">
            <a:spLocks/>
          </p:cNvSpPr>
          <p:nvPr/>
        </p:nvSpPr>
        <p:spPr>
          <a:xfrm>
            <a:off x="1428728" y="0"/>
            <a:ext cx="7715272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pl-PL" sz="2400" dirty="0" smtClean="0"/>
              <a:t>Podstawowe techniki diagnozowania i analizy problemów</a:t>
            </a:r>
            <a:endParaRPr kumimoji="0" lang="pl-PL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28728" y="-24"/>
            <a:ext cx="7229468" cy="642942"/>
          </a:xfrm>
        </p:spPr>
        <p:txBody>
          <a:bodyPr>
            <a:noAutofit/>
          </a:bodyPr>
          <a:lstStyle/>
          <a:p>
            <a:pPr algn="l"/>
            <a:r>
              <a:rPr lang="pl-PL" sz="2400" dirty="0" smtClean="0">
                <a:latin typeface="Tahoma" pitchFamily="34" charset="0"/>
                <a:cs typeface="Tahoma" pitchFamily="34" charset="0"/>
              </a:rPr>
              <a:t>Rozwój koncepcji zarządzania jakością</a:t>
            </a:r>
            <a:endParaRPr lang="pl-PL" sz="2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5" name="Łącznik prosty 4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rostokąt zaokrąglony 6"/>
          <p:cNvSpPr/>
          <p:nvPr/>
        </p:nvSpPr>
        <p:spPr>
          <a:xfrm>
            <a:off x="1071538" y="4643446"/>
            <a:ext cx="7072362" cy="121444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l-PL" b="1" dirty="0" smtClean="0"/>
              <a:t>Kontrola </a:t>
            </a:r>
          </a:p>
          <a:p>
            <a:r>
              <a:rPr lang="pl-PL" b="1" dirty="0" smtClean="0"/>
              <a:t>jakości</a:t>
            </a:r>
          </a:p>
          <a:p>
            <a:r>
              <a:rPr lang="pl-PL" sz="1600" dirty="0" smtClean="0"/>
              <a:t> - sortowanie	- złomowanie</a:t>
            </a:r>
          </a:p>
          <a:p>
            <a:r>
              <a:rPr lang="pl-PL" sz="1600" dirty="0" smtClean="0"/>
              <a:t>- naprawa		- korygowanie</a:t>
            </a:r>
          </a:p>
        </p:txBody>
      </p:sp>
      <p:cxnSp>
        <p:nvCxnSpPr>
          <p:cNvPr id="9" name="Łącznik prosty ze strzałką 8"/>
          <p:cNvCxnSpPr/>
          <p:nvPr/>
        </p:nvCxnSpPr>
        <p:spPr>
          <a:xfrm>
            <a:off x="785786" y="6072206"/>
            <a:ext cx="7572428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Łącznik prosty 10"/>
          <p:cNvCxnSpPr/>
          <p:nvPr/>
        </p:nvCxnSpPr>
        <p:spPr>
          <a:xfrm rot="5400000">
            <a:off x="1607323" y="6107925"/>
            <a:ext cx="214314" cy="1588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Łącznik prosty 11"/>
          <p:cNvCxnSpPr/>
          <p:nvPr/>
        </p:nvCxnSpPr>
        <p:spPr>
          <a:xfrm rot="5400000">
            <a:off x="2751125" y="6107131"/>
            <a:ext cx="214314" cy="1588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Łącznik prosty 12"/>
          <p:cNvCxnSpPr/>
          <p:nvPr/>
        </p:nvCxnSpPr>
        <p:spPr>
          <a:xfrm rot="5400000">
            <a:off x="3822695" y="6107131"/>
            <a:ext cx="214314" cy="1588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Łącznik prosty 13"/>
          <p:cNvCxnSpPr/>
          <p:nvPr/>
        </p:nvCxnSpPr>
        <p:spPr>
          <a:xfrm rot="5400000">
            <a:off x="4894265" y="6107131"/>
            <a:ext cx="214314" cy="1588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Łącznik prosty 14"/>
          <p:cNvCxnSpPr/>
          <p:nvPr/>
        </p:nvCxnSpPr>
        <p:spPr>
          <a:xfrm rot="5400000">
            <a:off x="5965835" y="6107131"/>
            <a:ext cx="214314" cy="1588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Łącznik prosty 15"/>
          <p:cNvCxnSpPr/>
          <p:nvPr/>
        </p:nvCxnSpPr>
        <p:spPr>
          <a:xfrm rot="5400000">
            <a:off x="7037405" y="6107131"/>
            <a:ext cx="214314" cy="1588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8" name="pole tekstowe 17"/>
          <p:cNvSpPr txBox="1"/>
          <p:nvPr/>
        </p:nvSpPr>
        <p:spPr>
          <a:xfrm>
            <a:off x="1357290" y="6215082"/>
            <a:ext cx="71438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l-PL" dirty="0" smtClean="0"/>
              <a:t>1920</a:t>
            </a:r>
            <a:endParaRPr lang="pl-PL" dirty="0"/>
          </a:p>
        </p:txBody>
      </p:sp>
      <p:sp>
        <p:nvSpPr>
          <p:cNvPr id="19" name="pole tekstowe 18"/>
          <p:cNvSpPr txBox="1"/>
          <p:nvPr/>
        </p:nvSpPr>
        <p:spPr>
          <a:xfrm>
            <a:off x="2500298" y="6215082"/>
            <a:ext cx="71438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l-PL" dirty="0" smtClean="0"/>
              <a:t>1940</a:t>
            </a:r>
            <a:endParaRPr lang="pl-PL" dirty="0"/>
          </a:p>
        </p:txBody>
      </p:sp>
      <p:sp>
        <p:nvSpPr>
          <p:cNvPr id="20" name="pole tekstowe 19"/>
          <p:cNvSpPr txBox="1"/>
          <p:nvPr/>
        </p:nvSpPr>
        <p:spPr>
          <a:xfrm>
            <a:off x="3571868" y="6215082"/>
            <a:ext cx="71438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l-PL" dirty="0" smtClean="0"/>
              <a:t>1960</a:t>
            </a:r>
            <a:endParaRPr lang="pl-PL" dirty="0"/>
          </a:p>
        </p:txBody>
      </p:sp>
      <p:sp>
        <p:nvSpPr>
          <p:cNvPr id="21" name="pole tekstowe 20"/>
          <p:cNvSpPr txBox="1"/>
          <p:nvPr/>
        </p:nvSpPr>
        <p:spPr>
          <a:xfrm>
            <a:off x="4643438" y="6215082"/>
            <a:ext cx="71438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l-PL" dirty="0" smtClean="0"/>
              <a:t>1980</a:t>
            </a:r>
            <a:endParaRPr lang="pl-PL" dirty="0"/>
          </a:p>
        </p:txBody>
      </p:sp>
      <p:sp>
        <p:nvSpPr>
          <p:cNvPr id="22" name="pole tekstowe 21"/>
          <p:cNvSpPr txBox="1"/>
          <p:nvPr/>
        </p:nvSpPr>
        <p:spPr>
          <a:xfrm>
            <a:off x="5715008" y="6215082"/>
            <a:ext cx="71438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l-PL" dirty="0" smtClean="0"/>
              <a:t>2000</a:t>
            </a:r>
            <a:endParaRPr lang="pl-PL" dirty="0"/>
          </a:p>
        </p:txBody>
      </p:sp>
      <p:sp>
        <p:nvSpPr>
          <p:cNvPr id="23" name="pole tekstowe 22"/>
          <p:cNvSpPr txBox="1"/>
          <p:nvPr/>
        </p:nvSpPr>
        <p:spPr>
          <a:xfrm>
            <a:off x="6786578" y="6215082"/>
            <a:ext cx="71438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l-PL" dirty="0" smtClean="0"/>
              <a:t>2020</a:t>
            </a:r>
            <a:endParaRPr lang="pl-PL" dirty="0"/>
          </a:p>
        </p:txBody>
      </p:sp>
      <p:sp>
        <p:nvSpPr>
          <p:cNvPr id="24" name="Elipsa 23"/>
          <p:cNvSpPr/>
          <p:nvPr/>
        </p:nvSpPr>
        <p:spPr>
          <a:xfrm>
            <a:off x="357158" y="2928934"/>
            <a:ext cx="285752" cy="28575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26" name="Łącznik prosty ze strzałką 25"/>
          <p:cNvCxnSpPr>
            <a:stCxn id="24" idx="0"/>
          </p:cNvCxnSpPr>
          <p:nvPr/>
        </p:nvCxnSpPr>
        <p:spPr>
          <a:xfrm rot="5400000" flipH="1" flipV="1">
            <a:off x="-178627" y="2250273"/>
            <a:ext cx="135732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Łącznik prosty ze strzałką 29"/>
          <p:cNvCxnSpPr>
            <a:stCxn id="24" idx="4"/>
          </p:cNvCxnSpPr>
          <p:nvPr/>
        </p:nvCxnSpPr>
        <p:spPr>
          <a:xfrm rot="5400000">
            <a:off x="-214346" y="3929066"/>
            <a:ext cx="142876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pole tekstowe 31"/>
          <p:cNvSpPr txBox="1"/>
          <p:nvPr/>
        </p:nvSpPr>
        <p:spPr>
          <a:xfrm>
            <a:off x="71438" y="2000240"/>
            <a:ext cx="1214414" cy="738664"/>
          </a:xfrm>
          <a:prstGeom prst="rect">
            <a:avLst/>
          </a:prstGeom>
          <a:solidFill>
            <a:schemeClr val="lt1"/>
          </a:solidFill>
        </p:spPr>
        <p:txBody>
          <a:bodyPr wrap="square" rtlCol="0">
            <a:spAutoFit/>
          </a:bodyPr>
          <a:lstStyle/>
          <a:p>
            <a:r>
              <a:rPr lang="pl-PL" sz="1400" dirty="0" smtClean="0"/>
              <a:t>Odpowiedzieć na potrzeby klienta</a:t>
            </a:r>
            <a:endParaRPr lang="pl-PL" sz="1400" dirty="0"/>
          </a:p>
        </p:txBody>
      </p:sp>
      <p:sp>
        <p:nvSpPr>
          <p:cNvPr id="33" name="pole tekstowe 32"/>
          <p:cNvSpPr txBox="1"/>
          <p:nvPr/>
        </p:nvSpPr>
        <p:spPr>
          <a:xfrm>
            <a:off x="71438" y="3500438"/>
            <a:ext cx="1214414" cy="954107"/>
          </a:xfrm>
          <a:prstGeom prst="rect">
            <a:avLst/>
          </a:prstGeom>
          <a:solidFill>
            <a:schemeClr val="lt1"/>
          </a:solidFill>
        </p:spPr>
        <p:txBody>
          <a:bodyPr wrap="square" rtlCol="0">
            <a:spAutoFit/>
          </a:bodyPr>
          <a:lstStyle/>
          <a:p>
            <a:r>
              <a:rPr lang="pl-PL" sz="1400" dirty="0" smtClean="0"/>
              <a:t>Dostarczyć produkt zgodny ze specyfikacją</a:t>
            </a:r>
            <a:endParaRPr lang="pl-PL" sz="1400" dirty="0"/>
          </a:p>
        </p:txBody>
      </p:sp>
      <p:sp>
        <p:nvSpPr>
          <p:cNvPr id="34" name="Prostokąt zaokrąglony 33"/>
          <p:cNvSpPr/>
          <p:nvPr/>
        </p:nvSpPr>
        <p:spPr>
          <a:xfrm>
            <a:off x="2071670" y="4000504"/>
            <a:ext cx="6072230" cy="121444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l-PL" b="1" dirty="0" smtClean="0"/>
              <a:t>Sterowanie</a:t>
            </a:r>
          </a:p>
          <a:p>
            <a:r>
              <a:rPr lang="pl-PL" b="1" dirty="0" smtClean="0"/>
              <a:t> jakością</a:t>
            </a:r>
          </a:p>
          <a:p>
            <a:pPr>
              <a:buFontTx/>
              <a:buChar char="-"/>
            </a:pPr>
            <a:r>
              <a:rPr lang="pl-PL" sz="1600" dirty="0" smtClean="0"/>
              <a:t>planowanie jakości		- samokontrola</a:t>
            </a:r>
          </a:p>
          <a:p>
            <a:pPr>
              <a:buFontTx/>
              <a:buChar char="-"/>
            </a:pPr>
            <a:r>
              <a:rPr lang="pl-PL" sz="1600" dirty="0" smtClean="0"/>
              <a:t> kontrola statystyczna	- badania wyrobów</a:t>
            </a:r>
            <a:endParaRPr lang="pl-PL" sz="1600" dirty="0"/>
          </a:p>
        </p:txBody>
      </p:sp>
      <p:sp>
        <p:nvSpPr>
          <p:cNvPr id="35" name="Prostokąt zaokrąglony 34"/>
          <p:cNvSpPr/>
          <p:nvPr/>
        </p:nvSpPr>
        <p:spPr>
          <a:xfrm>
            <a:off x="3357554" y="3143248"/>
            <a:ext cx="4786346" cy="150019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l-PL" b="1" dirty="0" smtClean="0"/>
              <a:t>Zapewnienie </a:t>
            </a:r>
          </a:p>
          <a:p>
            <a:r>
              <a:rPr lang="pl-PL" b="1" dirty="0" smtClean="0"/>
              <a:t>jakości</a:t>
            </a:r>
          </a:p>
          <a:p>
            <a:pPr>
              <a:buFontTx/>
              <a:buChar char="-"/>
            </a:pPr>
            <a:r>
              <a:rPr lang="pl-PL" sz="1600" dirty="0" smtClean="0"/>
              <a:t> statystyczne sterowanie porcesem</a:t>
            </a:r>
          </a:p>
          <a:p>
            <a:pPr>
              <a:buFontTx/>
              <a:buChar char="-"/>
            </a:pPr>
            <a:r>
              <a:rPr lang="pl-PL" sz="1600" dirty="0" smtClean="0"/>
              <a:t> odpowiedzialność kierownictwa</a:t>
            </a:r>
          </a:p>
          <a:p>
            <a:pPr>
              <a:buFontTx/>
              <a:buChar char="-"/>
            </a:pPr>
            <a:r>
              <a:rPr lang="pl-PL" sz="1600" dirty="0" smtClean="0"/>
              <a:t> systemy jakości- audity systemu</a:t>
            </a:r>
          </a:p>
          <a:p>
            <a:pPr defTabSz="540000">
              <a:buFontTx/>
              <a:buChar char="-"/>
            </a:pPr>
            <a:r>
              <a:rPr lang="pl-PL" sz="1600" dirty="0" smtClean="0"/>
              <a:t> metody wspomagające	- analiza kosztów jakości</a:t>
            </a:r>
            <a:endParaRPr lang="pl-PL" sz="1600" dirty="0"/>
          </a:p>
        </p:txBody>
      </p:sp>
      <p:sp>
        <p:nvSpPr>
          <p:cNvPr id="36" name="Prostokąt zaokrąglony 35"/>
          <p:cNvSpPr/>
          <p:nvPr/>
        </p:nvSpPr>
        <p:spPr>
          <a:xfrm>
            <a:off x="4786314" y="2143116"/>
            <a:ext cx="3357586" cy="157163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l-PL" b="1" dirty="0" smtClean="0"/>
              <a:t>TQM</a:t>
            </a:r>
          </a:p>
          <a:p>
            <a:pPr>
              <a:buFontTx/>
              <a:buChar char="-"/>
            </a:pPr>
            <a:r>
              <a:rPr lang="pl-PL" sz="1600" dirty="0" smtClean="0"/>
              <a:t> powszechne uczestnictwo</a:t>
            </a:r>
          </a:p>
          <a:p>
            <a:pPr>
              <a:buFontTx/>
              <a:buChar char="-"/>
            </a:pPr>
            <a:r>
              <a:rPr lang="pl-PL" sz="1600" dirty="0" smtClean="0"/>
              <a:t> ciągłe doskonalenie</a:t>
            </a:r>
          </a:p>
          <a:p>
            <a:pPr>
              <a:buFontTx/>
              <a:buChar char="-"/>
            </a:pPr>
            <a:r>
              <a:rPr lang="pl-PL" sz="1600" dirty="0" smtClean="0"/>
              <a:t> podejście procesowe</a:t>
            </a:r>
          </a:p>
          <a:p>
            <a:pPr>
              <a:buFontTx/>
              <a:buChar char="-"/>
            </a:pPr>
            <a:r>
              <a:rPr lang="pl-PL" sz="1600" dirty="0" smtClean="0"/>
              <a:t> podejście systemowe</a:t>
            </a:r>
          </a:p>
          <a:p>
            <a:pPr>
              <a:buFontTx/>
              <a:buChar char="-"/>
            </a:pPr>
            <a:r>
              <a:rPr lang="pl-PL" sz="1600" dirty="0" smtClean="0"/>
              <a:t> partnerskie relacje z dostawcami</a:t>
            </a:r>
            <a:endParaRPr lang="pl-PL" sz="1600" dirty="0"/>
          </a:p>
        </p:txBody>
      </p:sp>
      <p:cxnSp>
        <p:nvCxnSpPr>
          <p:cNvPr id="38" name="Łącznik prosty ze strzałką 37"/>
          <p:cNvCxnSpPr/>
          <p:nvPr/>
        </p:nvCxnSpPr>
        <p:spPr>
          <a:xfrm rot="5400000">
            <a:off x="498843" y="3571479"/>
            <a:ext cx="214393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Łącznik prosty ze strzałką 39"/>
          <p:cNvCxnSpPr/>
          <p:nvPr/>
        </p:nvCxnSpPr>
        <p:spPr>
          <a:xfrm rot="5400000">
            <a:off x="1677967" y="3249611"/>
            <a:ext cx="1500992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Łącznik prosty ze strzałką 42"/>
          <p:cNvCxnSpPr>
            <a:stCxn id="61" idx="1"/>
          </p:cNvCxnSpPr>
          <p:nvPr/>
        </p:nvCxnSpPr>
        <p:spPr>
          <a:xfrm rot="5400000">
            <a:off x="3679590" y="2535461"/>
            <a:ext cx="1214447" cy="11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Łącznik prosty ze strzałką 44"/>
          <p:cNvCxnSpPr/>
          <p:nvPr/>
        </p:nvCxnSpPr>
        <p:spPr>
          <a:xfrm rot="5400000">
            <a:off x="4749007" y="1963727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Łącznik prosty ze strzałką 46"/>
          <p:cNvCxnSpPr/>
          <p:nvPr/>
        </p:nvCxnSpPr>
        <p:spPr>
          <a:xfrm rot="5400000">
            <a:off x="5106197" y="1963727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Łącznik prosty ze strzałką 48"/>
          <p:cNvCxnSpPr/>
          <p:nvPr/>
        </p:nvCxnSpPr>
        <p:spPr>
          <a:xfrm rot="5400000">
            <a:off x="5462593" y="1963727"/>
            <a:ext cx="357984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Łącznik prosty ze strzałką 50"/>
          <p:cNvCxnSpPr/>
          <p:nvPr/>
        </p:nvCxnSpPr>
        <p:spPr>
          <a:xfrm rot="5400000">
            <a:off x="5749933" y="1963727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Łącznik prosty ze strzałką 52"/>
          <p:cNvCxnSpPr/>
          <p:nvPr/>
        </p:nvCxnSpPr>
        <p:spPr>
          <a:xfrm rot="5400000">
            <a:off x="6105535" y="1963727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Łącznik prosty ze strzałką 54"/>
          <p:cNvCxnSpPr/>
          <p:nvPr/>
        </p:nvCxnSpPr>
        <p:spPr>
          <a:xfrm rot="5400000">
            <a:off x="6535751" y="1963727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pole tekstowe 56"/>
          <p:cNvSpPr txBox="1"/>
          <p:nvPr/>
        </p:nvSpPr>
        <p:spPr>
          <a:xfrm rot="16200000">
            <a:off x="607191" y="1200094"/>
            <a:ext cx="20002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 smtClean="0"/>
              <a:t>Produkcja seryjna – Ford</a:t>
            </a:r>
          </a:p>
          <a:p>
            <a:r>
              <a:rPr lang="pl-PL" sz="1100" dirty="0" smtClean="0"/>
              <a:t>Podstawy naukowego zarządzania - Taylor</a:t>
            </a:r>
            <a:endParaRPr lang="pl-PL" sz="1100" dirty="0"/>
          </a:p>
        </p:txBody>
      </p:sp>
      <p:sp>
        <p:nvSpPr>
          <p:cNvPr id="59" name="pole tekstowe 58"/>
          <p:cNvSpPr txBox="1"/>
          <p:nvPr/>
        </p:nvSpPr>
        <p:spPr>
          <a:xfrm rot="16200000">
            <a:off x="1585934" y="1512245"/>
            <a:ext cx="17145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 smtClean="0"/>
              <a:t>Karty kontrolne - </a:t>
            </a:r>
            <a:r>
              <a:rPr lang="pl-PL" sz="1100" dirty="0" err="1" smtClean="0"/>
              <a:t>Shewhart</a:t>
            </a:r>
            <a:endParaRPr lang="pl-PL" sz="1100" dirty="0"/>
          </a:p>
        </p:txBody>
      </p:sp>
      <p:sp>
        <p:nvSpPr>
          <p:cNvPr id="61" name="pole tekstowe 60"/>
          <p:cNvSpPr txBox="1"/>
          <p:nvPr/>
        </p:nvSpPr>
        <p:spPr>
          <a:xfrm rot="16200000">
            <a:off x="3608716" y="1034698"/>
            <a:ext cx="13573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 smtClean="0"/>
              <a:t>Kontrola jakości - </a:t>
            </a:r>
            <a:r>
              <a:rPr lang="pl-PL" sz="1100" dirty="0" err="1" smtClean="0"/>
              <a:t>Ishikawa</a:t>
            </a:r>
            <a:endParaRPr lang="pl-PL" sz="1100" dirty="0"/>
          </a:p>
        </p:txBody>
      </p:sp>
      <p:sp>
        <p:nvSpPr>
          <p:cNvPr id="64" name="pole tekstowe 63"/>
          <p:cNvSpPr txBox="1"/>
          <p:nvPr/>
        </p:nvSpPr>
        <p:spPr>
          <a:xfrm rot="16200000">
            <a:off x="4262599" y="1047898"/>
            <a:ext cx="13573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 smtClean="0"/>
              <a:t>14 zasad- </a:t>
            </a:r>
            <a:r>
              <a:rPr lang="pl-PL" sz="1100" dirty="0" err="1" smtClean="0"/>
              <a:t>Deming</a:t>
            </a:r>
            <a:endParaRPr lang="pl-PL" sz="1100" dirty="0"/>
          </a:p>
        </p:txBody>
      </p:sp>
      <p:sp>
        <p:nvSpPr>
          <p:cNvPr id="65" name="pole tekstowe 64"/>
          <p:cNvSpPr txBox="1"/>
          <p:nvPr/>
        </p:nvSpPr>
        <p:spPr>
          <a:xfrm rot="16200000">
            <a:off x="4595648" y="1047898"/>
            <a:ext cx="13573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 err="1" smtClean="0"/>
              <a:t>Kaizen</a:t>
            </a:r>
            <a:r>
              <a:rPr lang="pl-PL" sz="1100" dirty="0" smtClean="0"/>
              <a:t> - Toyota</a:t>
            </a:r>
            <a:endParaRPr lang="pl-PL" sz="1100" dirty="0"/>
          </a:p>
        </p:txBody>
      </p:sp>
      <p:sp>
        <p:nvSpPr>
          <p:cNvPr id="66" name="pole tekstowe 65"/>
          <p:cNvSpPr txBox="1"/>
          <p:nvPr/>
        </p:nvSpPr>
        <p:spPr>
          <a:xfrm rot="16200000">
            <a:off x="4952838" y="1047899"/>
            <a:ext cx="13573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 err="1" smtClean="0"/>
              <a:t>Six</a:t>
            </a:r>
            <a:r>
              <a:rPr lang="pl-PL" sz="1100" dirty="0" smtClean="0"/>
              <a:t> Sigma - Motorola</a:t>
            </a:r>
            <a:endParaRPr lang="pl-PL" sz="1100" dirty="0"/>
          </a:p>
        </p:txBody>
      </p:sp>
      <p:sp>
        <p:nvSpPr>
          <p:cNvPr id="67" name="pole tekstowe 66"/>
          <p:cNvSpPr txBox="1"/>
          <p:nvPr/>
        </p:nvSpPr>
        <p:spPr>
          <a:xfrm rot="16200000">
            <a:off x="5238590" y="1047897"/>
            <a:ext cx="13573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 smtClean="0"/>
              <a:t>Normy ISO 9000</a:t>
            </a:r>
            <a:endParaRPr lang="pl-PL" sz="1100" dirty="0"/>
          </a:p>
        </p:txBody>
      </p:sp>
      <p:sp>
        <p:nvSpPr>
          <p:cNvPr id="69" name="pole tekstowe 68"/>
          <p:cNvSpPr txBox="1"/>
          <p:nvPr/>
        </p:nvSpPr>
        <p:spPr>
          <a:xfrm rot="16200000">
            <a:off x="5619921" y="963259"/>
            <a:ext cx="13573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 smtClean="0"/>
              <a:t>Normy ISO 9000:2000</a:t>
            </a:r>
            <a:endParaRPr lang="pl-PL" sz="1100" dirty="0"/>
          </a:p>
        </p:txBody>
      </p:sp>
      <p:sp>
        <p:nvSpPr>
          <p:cNvPr id="70" name="pole tekstowe 69"/>
          <p:cNvSpPr txBox="1"/>
          <p:nvPr/>
        </p:nvSpPr>
        <p:spPr>
          <a:xfrm rot="16200000">
            <a:off x="6037608" y="963260"/>
            <a:ext cx="13573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 smtClean="0"/>
              <a:t>Normy ISO 9000:2008</a:t>
            </a:r>
            <a:endParaRPr lang="pl-PL" sz="1100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zawartości 6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buNone/>
            </a:pPr>
            <a:r>
              <a:rPr lang="pl-PL" b="1" dirty="0" smtClean="0"/>
              <a:t>	</a:t>
            </a:r>
            <a:r>
              <a:rPr lang="pl-PL" dirty="0" smtClean="0"/>
              <a:t>Bazuje na rozwiązaniach zawartych w diagramie systematyki. </a:t>
            </a:r>
          </a:p>
          <a:p>
            <a:pPr algn="just">
              <a:buNone/>
            </a:pPr>
            <a:r>
              <a:rPr lang="pl-PL" dirty="0" smtClean="0"/>
              <a:t>	Budowa diagramu polega na tworzeniu pierwotnego schematu. Wykres może zostać rozszerzony o informacje, dotyczące osób odpowiedzialnych oraz terminy realizacji działań, prowadzących do ustalonego celu. </a:t>
            </a:r>
          </a:p>
          <a:p>
            <a:pPr algn="just">
              <a:buNone/>
            </a:pPr>
            <a:r>
              <a:rPr lang="pl-PL" dirty="0" smtClean="0"/>
              <a:t>	Wykres „symuluje" możliwy rozwój wydarzeń. Obok wskazywania możliwych zagrożeń, na wykresie umieszcza się także zestawienia proponowanych środków i czynności zaradczych. </a:t>
            </a:r>
          </a:p>
          <a:p>
            <a:pPr algn="just">
              <a:buNone/>
            </a:pPr>
            <a:r>
              <a:rPr lang="pl-PL" dirty="0" smtClean="0"/>
              <a:t>	Wykres programowy procesu decyzji wykorzystywany jest do rozwiązywania problemów o dużym stopniu niepewności (np. w ocenie niezawodności produktu).</a:t>
            </a:r>
            <a:endParaRPr lang="pl-PL" dirty="0"/>
          </a:p>
        </p:txBody>
      </p:sp>
      <p:sp>
        <p:nvSpPr>
          <p:cNvPr id="5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11BE5-22E7-4A9F-AA98-C434BD974450}" type="slidenum">
              <a:rPr lang="pl-PL"/>
              <a:pPr/>
              <a:t>80</a:t>
            </a:fld>
            <a:endParaRPr lang="pl-PL"/>
          </a:p>
        </p:txBody>
      </p:sp>
      <p:cxnSp>
        <p:nvCxnSpPr>
          <p:cNvPr id="10" name="Łącznik prosty 9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ytuł 1"/>
          <p:cNvSpPr txBox="1">
            <a:spLocks/>
          </p:cNvSpPr>
          <p:nvPr/>
        </p:nvSpPr>
        <p:spPr>
          <a:xfrm>
            <a:off x="1428728" y="0"/>
            <a:ext cx="7715272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pl-PL" sz="2400" dirty="0" smtClean="0"/>
              <a:t>Podstawowe techniki diagnozowania i analizy problemów</a:t>
            </a:r>
            <a:endParaRPr kumimoji="0" lang="pl-PL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1071538" y="649412"/>
            <a:ext cx="8072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i="1" dirty="0" smtClean="0"/>
              <a:t>Wykres programowy procesu decyzji</a:t>
            </a:r>
            <a:endParaRPr lang="en-GB" sz="2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zawartości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buNone/>
            </a:pPr>
            <a:r>
              <a:rPr lang="pl-PL" b="1" dirty="0" smtClean="0"/>
              <a:t>	</a:t>
            </a:r>
            <a:r>
              <a:rPr lang="pl-PL" dirty="0" smtClean="0"/>
              <a:t>Diagram procesu decyzyjnego pozwala na diagnostykę potencjalnych problemów w fazie planowania oraz na opracowanie działań zapobiegawczych. </a:t>
            </a:r>
          </a:p>
          <a:p>
            <a:pPr algn="just">
              <a:buNone/>
            </a:pPr>
            <a:endParaRPr lang="pl-PL" dirty="0" smtClean="0"/>
          </a:p>
          <a:p>
            <a:pPr algn="just">
              <a:buNone/>
            </a:pPr>
            <a:r>
              <a:rPr lang="pl-PL" dirty="0" smtClean="0"/>
              <a:t>	Wykres PDPC jest narzędziem graficznym używanym przy wyborze najlepszego wariantu działania dla osiągnięcia założonego celu.</a:t>
            </a:r>
          </a:p>
          <a:p>
            <a:pPr algn="just">
              <a:buNone/>
            </a:pPr>
            <a:endParaRPr lang="pl-PL" dirty="0" smtClean="0"/>
          </a:p>
          <a:p>
            <a:pPr algn="just">
              <a:buNone/>
            </a:pPr>
            <a:r>
              <a:rPr lang="pl-PL" dirty="0" smtClean="0"/>
              <a:t>	Główną ideą PDPC jest stwierdzenie, iż każdy problem może być rozwiązany na różne sposoby. Można je zawsze wyodrębnić i wybrać optymalny w naszych warunkach sposób postępowania.</a:t>
            </a:r>
            <a:endParaRPr lang="pl-PL" dirty="0"/>
          </a:p>
        </p:txBody>
      </p:sp>
      <p:sp>
        <p:nvSpPr>
          <p:cNvPr id="5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11BE5-22E7-4A9F-AA98-C434BD974450}" type="slidenum">
              <a:rPr lang="pl-PL"/>
              <a:pPr/>
              <a:t>81</a:t>
            </a:fld>
            <a:endParaRPr lang="pl-PL"/>
          </a:p>
        </p:txBody>
      </p:sp>
      <p:cxnSp>
        <p:nvCxnSpPr>
          <p:cNvPr id="10" name="Łącznik prosty 9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ytuł 1"/>
          <p:cNvSpPr txBox="1">
            <a:spLocks/>
          </p:cNvSpPr>
          <p:nvPr/>
        </p:nvSpPr>
        <p:spPr>
          <a:xfrm>
            <a:off x="1428728" y="0"/>
            <a:ext cx="7715272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pl-PL" sz="2400" dirty="0" smtClean="0"/>
              <a:t>Podstawowe techniki diagnozowania i analizy problemów</a:t>
            </a:r>
            <a:endParaRPr kumimoji="0" lang="pl-PL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1071538" y="649412"/>
            <a:ext cx="8072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i="1" dirty="0" smtClean="0"/>
              <a:t>Wykres programowy procesu decyzji</a:t>
            </a:r>
            <a:endParaRPr lang="en-GB" sz="2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zawartości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buNone/>
            </a:pPr>
            <a:r>
              <a:rPr lang="pl-PL" b="1" dirty="0" smtClean="0"/>
              <a:t>	</a:t>
            </a:r>
            <a:r>
              <a:rPr lang="pl-PL" dirty="0" smtClean="0"/>
              <a:t> Metoda ta jest bardzo wszechstronna, można ja używać do analizowania możliwych rozwiązań właściwie każdego problemu. Jako główne obszary jej zastosowania wymienia się:</a:t>
            </a:r>
          </a:p>
          <a:p>
            <a:pPr lvl="1" algn="just"/>
            <a:r>
              <a:rPr lang="pl-PL" dirty="0" smtClean="0"/>
              <a:t>rozwój funkcjonalny jakości,</a:t>
            </a:r>
          </a:p>
          <a:p>
            <a:pPr lvl="1" algn="just"/>
            <a:r>
              <a:rPr lang="pl-PL" dirty="0" smtClean="0"/>
              <a:t>zarządzanie bezpieczeństwem produktów,</a:t>
            </a:r>
          </a:p>
          <a:p>
            <a:pPr lvl="1" algn="just"/>
            <a:r>
              <a:rPr lang="pl-PL" dirty="0" smtClean="0"/>
              <a:t>zarządzanie produktywnością,</a:t>
            </a:r>
          </a:p>
          <a:p>
            <a:pPr lvl="1" algn="just"/>
            <a:r>
              <a:rPr lang="pl-PL" dirty="0" smtClean="0"/>
              <a:t>budowanie atmosfery pracy.</a:t>
            </a:r>
          </a:p>
          <a:p>
            <a:pPr lvl="1" algn="just"/>
            <a:endParaRPr lang="pl-PL" dirty="0" smtClean="0"/>
          </a:p>
          <a:p>
            <a:pPr algn="just">
              <a:buNone/>
            </a:pPr>
            <a:r>
              <a:rPr lang="pl-PL" dirty="0" smtClean="0"/>
              <a:t>	Diagram PDPC często używany jest również jako doskonałe uzupełnienie narzędzi identyfikacji i eliminowania problemów takich jak m.in. FMEA, FTA. </a:t>
            </a:r>
            <a:endParaRPr lang="pl-PL" dirty="0"/>
          </a:p>
        </p:txBody>
      </p:sp>
      <p:sp>
        <p:nvSpPr>
          <p:cNvPr id="5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11BE5-22E7-4A9F-AA98-C434BD974450}" type="slidenum">
              <a:rPr lang="pl-PL"/>
              <a:pPr/>
              <a:t>82</a:t>
            </a:fld>
            <a:endParaRPr lang="pl-PL"/>
          </a:p>
        </p:txBody>
      </p:sp>
      <p:cxnSp>
        <p:nvCxnSpPr>
          <p:cNvPr id="10" name="Łącznik prosty 9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ytuł 1"/>
          <p:cNvSpPr txBox="1">
            <a:spLocks/>
          </p:cNvSpPr>
          <p:nvPr/>
        </p:nvSpPr>
        <p:spPr>
          <a:xfrm>
            <a:off x="1428728" y="0"/>
            <a:ext cx="7715272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pl-PL" sz="2400" dirty="0" smtClean="0"/>
              <a:t>Podstawowe techniki diagnozowania i analizy problemów</a:t>
            </a:r>
            <a:endParaRPr kumimoji="0" lang="pl-PL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1071538" y="649412"/>
            <a:ext cx="8072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i="1" dirty="0" smtClean="0"/>
              <a:t>Wykres programowy procesu decyzji</a:t>
            </a:r>
            <a:endParaRPr lang="en-GB" sz="2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zawartości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pl-PL" sz="2800" b="1" dirty="0" smtClean="0"/>
              <a:t>	</a:t>
            </a:r>
            <a:r>
              <a:rPr lang="pl-PL" sz="2800" dirty="0" smtClean="0"/>
              <a:t>Planowanie rozwiązań za pomocą tego narzędzia może przebiegać na dwa </a:t>
            </a:r>
            <a:r>
              <a:rPr lang="pl-PL" sz="2800" dirty="0" smtClean="0"/>
              <a:t>sposoby: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l-PL" sz="2800" dirty="0" smtClean="0"/>
              <a:t> </a:t>
            </a:r>
            <a:r>
              <a:rPr lang="pl-PL" sz="2800" dirty="0" smtClean="0"/>
              <a:t>Pierwsze podejście polega na określeniu  z góry możliwych </a:t>
            </a:r>
            <a:r>
              <a:rPr lang="pl-PL" sz="2400" dirty="0" smtClean="0"/>
              <a:t>działań</a:t>
            </a:r>
            <a:r>
              <a:rPr lang="pl-PL" sz="2800" dirty="0" smtClean="0"/>
              <a:t>, warunków ich przeprowadzania i spodziewanych efektów. </a:t>
            </a:r>
            <a:endParaRPr lang="pl-PL" sz="2800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pl-PL" sz="2800" dirty="0" smtClean="0"/>
              <a:t>Podejście </a:t>
            </a:r>
            <a:r>
              <a:rPr lang="pl-PL" sz="2800" dirty="0" smtClean="0"/>
              <a:t>drugie polega na szukaniu innych możliwości rozwiązań danego problemu poprzez zaplanowanie innego łańcucha działań.</a:t>
            </a:r>
            <a:endParaRPr lang="pl-PL" sz="2800" dirty="0"/>
          </a:p>
        </p:txBody>
      </p:sp>
      <p:sp>
        <p:nvSpPr>
          <p:cNvPr id="5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11BE5-22E7-4A9F-AA98-C434BD974450}" type="slidenum">
              <a:rPr lang="pl-PL"/>
              <a:pPr/>
              <a:t>83</a:t>
            </a:fld>
            <a:endParaRPr lang="pl-PL"/>
          </a:p>
        </p:txBody>
      </p:sp>
      <p:cxnSp>
        <p:nvCxnSpPr>
          <p:cNvPr id="10" name="Łącznik prosty 9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ytuł 1"/>
          <p:cNvSpPr txBox="1">
            <a:spLocks/>
          </p:cNvSpPr>
          <p:nvPr/>
        </p:nvSpPr>
        <p:spPr>
          <a:xfrm>
            <a:off x="1428728" y="0"/>
            <a:ext cx="7715272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pl-PL" sz="2400" dirty="0" smtClean="0"/>
              <a:t>Podstawowe techniki diagnozowania i analizy problemów</a:t>
            </a:r>
            <a:endParaRPr kumimoji="0" lang="pl-PL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1071538" y="649412"/>
            <a:ext cx="8072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i="1" dirty="0" smtClean="0"/>
              <a:t>Wykres programowy procesu decyzji</a:t>
            </a:r>
            <a:endParaRPr lang="en-GB" sz="2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zawartości 6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buNone/>
            </a:pPr>
            <a:r>
              <a:rPr lang="pl-PL" b="1" dirty="0" smtClean="0"/>
              <a:t>Tryb postępowania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l-PL" dirty="0" smtClean="0"/>
              <a:t>Zespołowi złożonemu ze specjalistów i osób zainteresowanych przedstawia się cel, który ma być zrealizowany.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l-PL" dirty="0" smtClean="0"/>
              <a:t>Następnie dyktuje się kwestie istotne dla jego realizacji oraz analizuje potencjalne trudności.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l-PL" dirty="0" smtClean="0"/>
              <a:t>Wszystkie określone w ramach zespołu problemy należy sklasyfikować pod kątem ich priorytetu, prawdopodobieństwa wystąpienia, trudności na odcinku zapobiegania oraz związanego z tym ryzyka. Problemy już znane rozpatrujemy w oparciu o dane z przeszłości.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l-PL" dirty="0" smtClean="0"/>
              <a:t>Następnie zespół planuje środki przeciwdziałające w stosunku do problemów, które uznano za priorytetowe, prawdopodobieństwo wystąpienia których jest bardzo wysokie i związane z poważnym ryzykiem.</a:t>
            </a:r>
          </a:p>
          <a:p>
            <a:pPr algn="just">
              <a:buNone/>
            </a:pPr>
            <a:endParaRPr lang="pl-PL" dirty="0"/>
          </a:p>
        </p:txBody>
      </p:sp>
      <p:sp>
        <p:nvSpPr>
          <p:cNvPr id="5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11BE5-22E7-4A9F-AA98-C434BD974450}" type="slidenum">
              <a:rPr lang="pl-PL"/>
              <a:pPr/>
              <a:t>84</a:t>
            </a:fld>
            <a:endParaRPr lang="pl-PL"/>
          </a:p>
        </p:txBody>
      </p:sp>
      <p:cxnSp>
        <p:nvCxnSpPr>
          <p:cNvPr id="10" name="Łącznik prosty 9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ytuł 1"/>
          <p:cNvSpPr txBox="1">
            <a:spLocks/>
          </p:cNvSpPr>
          <p:nvPr/>
        </p:nvSpPr>
        <p:spPr>
          <a:xfrm>
            <a:off x="1428728" y="0"/>
            <a:ext cx="7715272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pl-PL" sz="2400" dirty="0" smtClean="0"/>
              <a:t>Podstawowe techniki diagnozowania i analizy problemów</a:t>
            </a:r>
            <a:endParaRPr kumimoji="0" lang="pl-PL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1071538" y="649412"/>
            <a:ext cx="8072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i="1" dirty="0" smtClean="0"/>
              <a:t>Wykres programowy procesu decyzji</a:t>
            </a:r>
            <a:endParaRPr lang="en-GB" sz="2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11BE5-22E7-4A9F-AA98-C434BD974450}" type="slidenum">
              <a:rPr lang="pl-PL"/>
              <a:pPr/>
              <a:t>85</a:t>
            </a:fld>
            <a:endParaRPr lang="pl-PL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000100" y="1285860"/>
            <a:ext cx="7358114" cy="5286412"/>
            <a:chOff x="1182" y="6102"/>
            <a:chExt cx="9450" cy="6018"/>
          </a:xfrm>
        </p:grpSpPr>
        <p:sp>
          <p:nvSpPr>
            <p:cNvPr id="5123" name="Rectangle 3"/>
            <p:cNvSpPr>
              <a:spLocks noChangeArrowheads="1"/>
            </p:cNvSpPr>
            <p:nvPr/>
          </p:nvSpPr>
          <p:spPr bwMode="auto">
            <a:xfrm>
              <a:off x="1182" y="6102"/>
              <a:ext cx="9450" cy="60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600"/>
            </a:p>
          </p:txBody>
        </p:sp>
        <p:sp>
          <p:nvSpPr>
            <p:cNvPr id="5124" name="Text Box 4"/>
            <p:cNvSpPr txBox="1">
              <a:spLocks noChangeArrowheads="1"/>
            </p:cNvSpPr>
            <p:nvPr/>
          </p:nvSpPr>
          <p:spPr bwMode="auto">
            <a:xfrm>
              <a:off x="1542" y="9042"/>
              <a:ext cx="1620" cy="4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Operacja n</a:t>
              </a:r>
              <a:endParaRPr kumimoji="0" lang="pl-PL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125" name="Text Box 5"/>
            <p:cNvSpPr txBox="1">
              <a:spLocks noChangeArrowheads="1"/>
            </p:cNvSpPr>
            <p:nvPr/>
          </p:nvSpPr>
          <p:spPr bwMode="auto">
            <a:xfrm>
              <a:off x="3642" y="6900"/>
              <a:ext cx="1620" cy="4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Problem 1</a:t>
              </a:r>
              <a:endParaRPr kumimoji="0" lang="pl-PL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126" name="Text Box 6"/>
            <p:cNvSpPr txBox="1">
              <a:spLocks noChangeArrowheads="1"/>
            </p:cNvSpPr>
            <p:nvPr/>
          </p:nvSpPr>
          <p:spPr bwMode="auto">
            <a:xfrm>
              <a:off x="3642" y="8022"/>
              <a:ext cx="1620" cy="4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Problem 2</a:t>
              </a:r>
              <a:endParaRPr kumimoji="0" lang="pl-PL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127" name="Text Box 7"/>
            <p:cNvSpPr txBox="1">
              <a:spLocks noChangeArrowheads="1"/>
            </p:cNvSpPr>
            <p:nvPr/>
          </p:nvSpPr>
          <p:spPr bwMode="auto">
            <a:xfrm>
              <a:off x="3642" y="9042"/>
              <a:ext cx="1620" cy="4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Problem 3</a:t>
              </a:r>
              <a:endParaRPr kumimoji="0" lang="pl-PL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128" name="Text Box 8"/>
            <p:cNvSpPr txBox="1">
              <a:spLocks noChangeArrowheads="1"/>
            </p:cNvSpPr>
            <p:nvPr/>
          </p:nvSpPr>
          <p:spPr bwMode="auto">
            <a:xfrm>
              <a:off x="3642" y="9990"/>
              <a:ext cx="1620" cy="4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Problem 4</a:t>
              </a:r>
              <a:endParaRPr kumimoji="0" lang="pl-PL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129" name="Text Box 9"/>
            <p:cNvSpPr txBox="1">
              <a:spLocks noChangeArrowheads="1"/>
            </p:cNvSpPr>
            <p:nvPr/>
          </p:nvSpPr>
          <p:spPr bwMode="auto">
            <a:xfrm>
              <a:off x="3642" y="10962"/>
              <a:ext cx="1620" cy="4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Problem 5</a:t>
              </a:r>
              <a:endParaRPr kumimoji="0" lang="pl-PL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130" name="Text Box 10"/>
            <p:cNvSpPr txBox="1">
              <a:spLocks noChangeArrowheads="1"/>
            </p:cNvSpPr>
            <p:nvPr/>
          </p:nvSpPr>
          <p:spPr bwMode="auto">
            <a:xfrm>
              <a:off x="8478" y="6240"/>
              <a:ext cx="1620" cy="4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Działanie 1</a:t>
              </a:r>
              <a:endParaRPr kumimoji="0" lang="pl-PL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131" name="Text Box 11"/>
            <p:cNvSpPr txBox="1">
              <a:spLocks noChangeArrowheads="1"/>
            </p:cNvSpPr>
            <p:nvPr/>
          </p:nvSpPr>
          <p:spPr bwMode="auto">
            <a:xfrm>
              <a:off x="8478" y="6900"/>
              <a:ext cx="1620" cy="4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Działanie 2</a:t>
              </a:r>
              <a:endParaRPr kumimoji="0" lang="pl-PL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132" name="Text Box 12"/>
            <p:cNvSpPr txBox="1">
              <a:spLocks noChangeArrowheads="1"/>
            </p:cNvSpPr>
            <p:nvPr/>
          </p:nvSpPr>
          <p:spPr bwMode="auto">
            <a:xfrm>
              <a:off x="8478" y="7830"/>
              <a:ext cx="1620" cy="95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Działania nie są konieczne</a:t>
              </a:r>
              <a:endParaRPr kumimoji="0" lang="pl-PL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133" name="Text Box 13"/>
            <p:cNvSpPr txBox="1">
              <a:spLocks noChangeArrowheads="1"/>
            </p:cNvSpPr>
            <p:nvPr/>
          </p:nvSpPr>
          <p:spPr bwMode="auto">
            <a:xfrm>
              <a:off x="8478" y="9000"/>
              <a:ext cx="1620" cy="4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Działanie 3</a:t>
              </a:r>
              <a:endParaRPr kumimoji="0" lang="pl-PL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134" name="Text Box 14"/>
            <p:cNvSpPr txBox="1">
              <a:spLocks noChangeArrowheads="1"/>
            </p:cNvSpPr>
            <p:nvPr/>
          </p:nvSpPr>
          <p:spPr bwMode="auto">
            <a:xfrm>
              <a:off x="8490" y="10026"/>
              <a:ext cx="1620" cy="4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Działanie 4</a:t>
              </a:r>
              <a:endParaRPr kumimoji="0" lang="pl-PL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135" name="Text Box 15"/>
            <p:cNvSpPr txBox="1">
              <a:spLocks noChangeArrowheads="1"/>
            </p:cNvSpPr>
            <p:nvPr/>
          </p:nvSpPr>
          <p:spPr bwMode="auto">
            <a:xfrm>
              <a:off x="8490" y="10812"/>
              <a:ext cx="1620" cy="9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Działania nie są konieczne</a:t>
              </a:r>
              <a:endParaRPr kumimoji="0" lang="pl-P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136" name="Line 16"/>
            <p:cNvSpPr>
              <a:spLocks noChangeShapeType="1"/>
            </p:cNvSpPr>
            <p:nvPr/>
          </p:nvSpPr>
          <p:spPr bwMode="auto">
            <a:xfrm>
              <a:off x="3162" y="9282"/>
              <a:ext cx="4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600"/>
            </a:p>
          </p:txBody>
        </p:sp>
        <p:sp>
          <p:nvSpPr>
            <p:cNvPr id="5137" name="Line 17"/>
            <p:cNvSpPr>
              <a:spLocks noChangeShapeType="1"/>
            </p:cNvSpPr>
            <p:nvPr/>
          </p:nvSpPr>
          <p:spPr bwMode="auto">
            <a:xfrm>
              <a:off x="3342" y="7170"/>
              <a:ext cx="0" cy="40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600"/>
            </a:p>
          </p:txBody>
        </p:sp>
        <p:sp>
          <p:nvSpPr>
            <p:cNvPr id="5138" name="Line 18"/>
            <p:cNvSpPr>
              <a:spLocks noChangeShapeType="1"/>
            </p:cNvSpPr>
            <p:nvPr/>
          </p:nvSpPr>
          <p:spPr bwMode="auto">
            <a:xfrm>
              <a:off x="3342" y="7170"/>
              <a:ext cx="3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600"/>
            </a:p>
          </p:txBody>
        </p:sp>
        <p:sp>
          <p:nvSpPr>
            <p:cNvPr id="5139" name="Line 19"/>
            <p:cNvSpPr>
              <a:spLocks noChangeShapeType="1"/>
            </p:cNvSpPr>
            <p:nvPr/>
          </p:nvSpPr>
          <p:spPr bwMode="auto">
            <a:xfrm>
              <a:off x="3342" y="11172"/>
              <a:ext cx="3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600"/>
            </a:p>
          </p:txBody>
        </p:sp>
        <p:sp>
          <p:nvSpPr>
            <p:cNvPr id="5140" name="Line 20"/>
            <p:cNvSpPr>
              <a:spLocks noChangeShapeType="1"/>
            </p:cNvSpPr>
            <p:nvPr/>
          </p:nvSpPr>
          <p:spPr bwMode="auto">
            <a:xfrm>
              <a:off x="5262" y="7170"/>
              <a:ext cx="321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600"/>
            </a:p>
          </p:txBody>
        </p:sp>
        <p:sp>
          <p:nvSpPr>
            <p:cNvPr id="5141" name="Line 21"/>
            <p:cNvSpPr>
              <a:spLocks noChangeShapeType="1"/>
            </p:cNvSpPr>
            <p:nvPr/>
          </p:nvSpPr>
          <p:spPr bwMode="auto">
            <a:xfrm flipV="1">
              <a:off x="7902" y="6552"/>
              <a:ext cx="0" cy="6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600"/>
            </a:p>
          </p:txBody>
        </p:sp>
        <p:sp>
          <p:nvSpPr>
            <p:cNvPr id="5142" name="Line 22"/>
            <p:cNvSpPr>
              <a:spLocks noChangeShapeType="1"/>
            </p:cNvSpPr>
            <p:nvPr/>
          </p:nvSpPr>
          <p:spPr bwMode="auto">
            <a:xfrm>
              <a:off x="7902" y="6552"/>
              <a:ext cx="5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600"/>
            </a:p>
          </p:txBody>
        </p:sp>
        <p:sp>
          <p:nvSpPr>
            <p:cNvPr id="5143" name="Text Box 23"/>
            <p:cNvSpPr txBox="1">
              <a:spLocks noChangeArrowheads="1"/>
            </p:cNvSpPr>
            <p:nvPr/>
          </p:nvSpPr>
          <p:spPr bwMode="auto">
            <a:xfrm>
              <a:off x="5397" y="6788"/>
              <a:ext cx="2828" cy="6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pl-PL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Pilne dla opracowania 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pl-PL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procesu</a:t>
              </a:r>
              <a:endParaRPr kumimoji="0" lang="pl-P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144" name="Line 24"/>
            <p:cNvSpPr>
              <a:spLocks noChangeShapeType="1"/>
            </p:cNvSpPr>
            <p:nvPr/>
          </p:nvSpPr>
          <p:spPr bwMode="auto">
            <a:xfrm>
              <a:off x="3342" y="8292"/>
              <a:ext cx="3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600"/>
            </a:p>
          </p:txBody>
        </p:sp>
        <p:sp>
          <p:nvSpPr>
            <p:cNvPr id="5145" name="Line 25"/>
            <p:cNvSpPr>
              <a:spLocks noChangeShapeType="1"/>
            </p:cNvSpPr>
            <p:nvPr/>
          </p:nvSpPr>
          <p:spPr bwMode="auto">
            <a:xfrm>
              <a:off x="5262" y="8292"/>
              <a:ext cx="321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600"/>
            </a:p>
          </p:txBody>
        </p:sp>
        <p:sp>
          <p:nvSpPr>
            <p:cNvPr id="5146" name="Text Box 26"/>
            <p:cNvSpPr txBox="1">
              <a:spLocks noChangeArrowheads="1"/>
            </p:cNvSpPr>
            <p:nvPr/>
          </p:nvSpPr>
          <p:spPr bwMode="auto">
            <a:xfrm>
              <a:off x="5502" y="7888"/>
              <a:ext cx="2400" cy="6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pl-PL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Wysoce 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pl-PL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nieprawdopodobne</a:t>
              </a:r>
              <a:endParaRPr kumimoji="0" lang="pl-P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147" name="Line 27"/>
            <p:cNvSpPr>
              <a:spLocks noChangeShapeType="1"/>
            </p:cNvSpPr>
            <p:nvPr/>
          </p:nvSpPr>
          <p:spPr bwMode="auto">
            <a:xfrm>
              <a:off x="5262" y="9282"/>
              <a:ext cx="321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600"/>
            </a:p>
          </p:txBody>
        </p:sp>
        <p:sp>
          <p:nvSpPr>
            <p:cNvPr id="5148" name="Text Box 28"/>
            <p:cNvSpPr txBox="1">
              <a:spLocks noChangeArrowheads="1"/>
            </p:cNvSpPr>
            <p:nvPr/>
          </p:nvSpPr>
          <p:spPr bwMode="auto">
            <a:xfrm>
              <a:off x="5397" y="8921"/>
              <a:ext cx="3006" cy="6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pl-PL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Średnio prawdopodobne 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pl-PL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Wysokie ryzyko</a:t>
              </a:r>
              <a:endParaRPr kumimoji="0" lang="pl-P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149" name="Line 29"/>
            <p:cNvSpPr>
              <a:spLocks noChangeShapeType="1"/>
            </p:cNvSpPr>
            <p:nvPr/>
          </p:nvSpPr>
          <p:spPr bwMode="auto">
            <a:xfrm>
              <a:off x="3342" y="10230"/>
              <a:ext cx="3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600"/>
            </a:p>
          </p:txBody>
        </p:sp>
        <p:sp>
          <p:nvSpPr>
            <p:cNvPr id="5150" name="Line 30"/>
            <p:cNvSpPr>
              <a:spLocks noChangeShapeType="1"/>
            </p:cNvSpPr>
            <p:nvPr/>
          </p:nvSpPr>
          <p:spPr bwMode="auto">
            <a:xfrm>
              <a:off x="5262" y="10230"/>
              <a:ext cx="321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600"/>
            </a:p>
          </p:txBody>
        </p:sp>
        <p:sp>
          <p:nvSpPr>
            <p:cNvPr id="5151" name="Text Box 31"/>
            <p:cNvSpPr txBox="1">
              <a:spLocks noChangeArrowheads="1"/>
            </p:cNvSpPr>
            <p:nvPr/>
          </p:nvSpPr>
          <p:spPr bwMode="auto">
            <a:xfrm>
              <a:off x="5397" y="9835"/>
              <a:ext cx="2400" cy="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pl-PL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Występuje często 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pl-P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l-P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152" name="Line 32"/>
            <p:cNvSpPr>
              <a:spLocks noChangeShapeType="1"/>
            </p:cNvSpPr>
            <p:nvPr/>
          </p:nvSpPr>
          <p:spPr bwMode="auto">
            <a:xfrm>
              <a:off x="5262" y="11172"/>
              <a:ext cx="321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600"/>
            </a:p>
          </p:txBody>
        </p:sp>
        <p:sp>
          <p:nvSpPr>
            <p:cNvPr id="5153" name="Text Box 33"/>
            <p:cNvSpPr txBox="1">
              <a:spLocks noChangeArrowheads="1"/>
            </p:cNvSpPr>
            <p:nvPr/>
          </p:nvSpPr>
          <p:spPr bwMode="auto">
            <a:xfrm>
              <a:off x="5372" y="10825"/>
              <a:ext cx="2400" cy="5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pl-PL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Minimalne ryzyko 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pl-PL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(pomijalne) 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pl-P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</p:grpSp>
      <p:cxnSp>
        <p:nvCxnSpPr>
          <p:cNvPr id="39" name="Łącznik prosty 38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ytuł 1"/>
          <p:cNvSpPr txBox="1">
            <a:spLocks/>
          </p:cNvSpPr>
          <p:nvPr/>
        </p:nvSpPr>
        <p:spPr>
          <a:xfrm>
            <a:off x="1428728" y="0"/>
            <a:ext cx="7715272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pl-PL" sz="2400" dirty="0" smtClean="0"/>
              <a:t>Podstawowe techniki diagnozowania i analizy problemów</a:t>
            </a:r>
            <a:endParaRPr kumimoji="0" lang="pl-PL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</p:txBody>
      </p:sp>
      <p:sp>
        <p:nvSpPr>
          <p:cNvPr id="41" name="pole tekstowe 40"/>
          <p:cNvSpPr txBox="1"/>
          <p:nvPr/>
        </p:nvSpPr>
        <p:spPr>
          <a:xfrm>
            <a:off x="1071538" y="649412"/>
            <a:ext cx="8072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i="1" dirty="0" smtClean="0"/>
              <a:t>Wykres programowy procesu decyzji</a:t>
            </a:r>
            <a:endParaRPr lang="en-GB" sz="2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11BE5-22E7-4A9F-AA98-C434BD974450}" type="slidenum">
              <a:rPr lang="pl-PL"/>
              <a:pPr/>
              <a:t>86</a:t>
            </a:fld>
            <a:endParaRPr lang="pl-PL"/>
          </a:p>
        </p:txBody>
      </p:sp>
      <p:sp>
        <p:nvSpPr>
          <p:cNvPr id="40" name="pole tekstowe 39"/>
          <p:cNvSpPr txBox="1"/>
          <p:nvPr/>
        </p:nvSpPr>
        <p:spPr>
          <a:xfrm>
            <a:off x="214282" y="1357298"/>
            <a:ext cx="8429684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3200" b="1" dirty="0" smtClean="0"/>
              <a:t>Studium przypadku</a:t>
            </a:r>
          </a:p>
          <a:p>
            <a:pPr algn="just"/>
            <a:endParaRPr lang="pl-PL" sz="2400" b="1" dirty="0" smtClean="0"/>
          </a:p>
          <a:p>
            <a:pPr algn="just"/>
            <a:r>
              <a:rPr lang="pl-PL" sz="2400" b="1" dirty="0" smtClean="0"/>
              <a:t>Diagram PDPC dotyczący samochodowej poduszki powietrznej</a:t>
            </a:r>
            <a:endParaRPr lang="pl-PL" sz="2400" dirty="0" smtClean="0"/>
          </a:p>
          <a:p>
            <a:pPr algn="just"/>
            <a:r>
              <a:rPr lang="pl-PL" sz="2400" dirty="0" smtClean="0"/>
              <a:t>Przykład przeprowadzonej analizy, której celem jest określenie czynności pozwalających zabezpieczyć dziecko przed niepożądanymi skutkami działania poduszki powietrznej w samochodzie, przedstawia rysunek 2. W oparciu o ujawnione zagrożenia sporządzono listę proponowanych czynności i środków zaradczych, które na rysunku zostały ujęte w „chmurki". Analizę przeprowadzono do ostatniego poziomu szczegółowości i dla wszystkich gałęzi diagramu.</a:t>
            </a:r>
          </a:p>
          <a:p>
            <a:pPr algn="just"/>
            <a:endParaRPr lang="pl-PL" sz="2400" dirty="0"/>
          </a:p>
        </p:txBody>
      </p:sp>
      <p:cxnSp>
        <p:nvCxnSpPr>
          <p:cNvPr id="10" name="Łącznik prosty 9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ytuł 1"/>
          <p:cNvSpPr txBox="1">
            <a:spLocks/>
          </p:cNvSpPr>
          <p:nvPr/>
        </p:nvSpPr>
        <p:spPr>
          <a:xfrm>
            <a:off x="1428728" y="0"/>
            <a:ext cx="7715272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pl-PL" sz="2400" dirty="0" smtClean="0"/>
              <a:t>Podstawowe techniki diagnozowania i analizy problemów</a:t>
            </a:r>
            <a:endParaRPr kumimoji="0" lang="pl-PL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</p:txBody>
      </p:sp>
      <p:sp>
        <p:nvSpPr>
          <p:cNvPr id="12" name="Tytuł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i="1" dirty="0" smtClean="0"/>
              <a:t>Wykres programowy procesu decyzji</a:t>
            </a:r>
            <a:endParaRPr lang="en-GB" sz="2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11BE5-22E7-4A9F-AA98-C434BD974450}" type="slidenum">
              <a:rPr lang="pl-PL"/>
              <a:pPr/>
              <a:t>87</a:t>
            </a:fld>
            <a:endParaRPr lang="pl-PL"/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1350972"/>
            <a:ext cx="7811741" cy="4935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Łącznik prosty 9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ytuł 1"/>
          <p:cNvSpPr txBox="1">
            <a:spLocks/>
          </p:cNvSpPr>
          <p:nvPr/>
        </p:nvSpPr>
        <p:spPr>
          <a:xfrm>
            <a:off x="1428728" y="0"/>
            <a:ext cx="7715272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pl-PL" sz="2400" dirty="0" smtClean="0"/>
              <a:t>Podstawowe techniki diagnozowania i analizy problemów</a:t>
            </a:r>
            <a:endParaRPr kumimoji="0" lang="pl-PL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1071538" y="649412"/>
            <a:ext cx="8072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i="1" dirty="0" smtClean="0"/>
              <a:t>Wykres programowy procesu decyzji</a:t>
            </a:r>
            <a:endParaRPr lang="en-GB" sz="2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11BE5-22E7-4A9F-AA98-C434BD974450}" type="slidenum">
              <a:rPr lang="pl-PL"/>
              <a:pPr/>
              <a:t>88</a:t>
            </a:fld>
            <a:endParaRPr lang="pl-PL"/>
          </a:p>
        </p:txBody>
      </p:sp>
      <p:sp>
        <p:nvSpPr>
          <p:cNvPr id="7" name="pole tekstowe 6"/>
          <p:cNvSpPr txBox="1"/>
          <p:nvPr/>
        </p:nvSpPr>
        <p:spPr>
          <a:xfrm>
            <a:off x="214282" y="1643050"/>
            <a:ext cx="842968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3200" b="1" dirty="0" smtClean="0"/>
              <a:t>Studium przypadku</a:t>
            </a:r>
          </a:p>
          <a:p>
            <a:pPr algn="just"/>
            <a:endParaRPr lang="pl-PL" sz="2400" b="1" dirty="0" smtClean="0"/>
          </a:p>
          <a:p>
            <a:pPr algn="just"/>
            <a:r>
              <a:rPr lang="pl-PL" sz="2400" b="1" dirty="0" smtClean="0"/>
              <a:t>Diagram PDPC w procesie pomiaru zadowolenia klienta</a:t>
            </a:r>
            <a:endParaRPr lang="pl-PL" sz="2400" dirty="0" smtClean="0"/>
          </a:p>
          <a:p>
            <a:pPr algn="just"/>
            <a:r>
              <a:rPr lang="pl-PL" sz="2400" dirty="0" smtClean="0"/>
              <a:t>Diagram </a:t>
            </a:r>
            <a:r>
              <a:rPr lang="pl-PL" sz="2400" dirty="0" smtClean="0"/>
              <a:t>pozwolił uzyskać informacje na temat ewentualnych trudności, jakie mogą pojawić się w trakcie realizacji kolejnych etapów działań prowadzących do osiągnięcia celu, jakim jest zadowolenie klienta. Przewidzenie trudności pomogło opracować odpowiednie działania zaradcze</a:t>
            </a:r>
          </a:p>
          <a:p>
            <a:pPr algn="just"/>
            <a:endParaRPr lang="pl-PL" sz="2400" dirty="0"/>
          </a:p>
        </p:txBody>
      </p:sp>
      <p:cxnSp>
        <p:nvCxnSpPr>
          <p:cNvPr id="11" name="Łącznik prosty 10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ytuł 1"/>
          <p:cNvSpPr txBox="1">
            <a:spLocks/>
          </p:cNvSpPr>
          <p:nvPr/>
        </p:nvSpPr>
        <p:spPr>
          <a:xfrm>
            <a:off x="1428728" y="0"/>
            <a:ext cx="7715272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pl-PL" sz="2400" dirty="0" smtClean="0"/>
              <a:t>Podstawowe techniki diagnozowania i analizy problemów</a:t>
            </a:r>
            <a:endParaRPr kumimoji="0" lang="pl-PL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</p:txBody>
      </p:sp>
      <p:sp>
        <p:nvSpPr>
          <p:cNvPr id="13" name="pole tekstowe 12"/>
          <p:cNvSpPr txBox="1"/>
          <p:nvPr/>
        </p:nvSpPr>
        <p:spPr>
          <a:xfrm>
            <a:off x="1071538" y="649412"/>
            <a:ext cx="8072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i="1" dirty="0" smtClean="0"/>
              <a:t>Wykres programowy procesu decyzji</a:t>
            </a:r>
            <a:endParaRPr lang="en-GB" sz="2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612" y="928670"/>
            <a:ext cx="8029602" cy="5620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11BE5-22E7-4A9F-AA98-C434BD974450}" type="slidenum">
              <a:rPr lang="pl-PL"/>
              <a:pPr/>
              <a:t>89</a:t>
            </a:fld>
            <a:endParaRPr lang="pl-PL"/>
          </a:p>
        </p:txBody>
      </p:sp>
      <p:cxnSp>
        <p:nvCxnSpPr>
          <p:cNvPr id="10" name="Łącznik prosty 9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ytuł 1"/>
          <p:cNvSpPr txBox="1">
            <a:spLocks/>
          </p:cNvSpPr>
          <p:nvPr/>
        </p:nvSpPr>
        <p:spPr>
          <a:xfrm>
            <a:off x="1428728" y="0"/>
            <a:ext cx="7715272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pl-PL" sz="2400" dirty="0" smtClean="0"/>
              <a:t>Podstawowe techniki diagnozowania i analizy problemów</a:t>
            </a:r>
            <a:endParaRPr kumimoji="0" lang="pl-PL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1071538" y="649412"/>
            <a:ext cx="8072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i="1" dirty="0" smtClean="0"/>
              <a:t>Wykres programowy procesu decyzji</a:t>
            </a:r>
            <a:endParaRPr lang="en-GB" sz="2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28728" y="0"/>
            <a:ext cx="7715272" cy="642942"/>
          </a:xfrm>
        </p:spPr>
        <p:txBody>
          <a:bodyPr>
            <a:noAutofit/>
          </a:bodyPr>
          <a:lstStyle/>
          <a:p>
            <a:pPr algn="l"/>
            <a:r>
              <a:rPr lang="pl-PL" sz="2400" dirty="0" smtClean="0"/>
              <a:t>Podstawowe techniki diagnozowania i analizy problemów</a:t>
            </a:r>
            <a:endParaRPr lang="pl-PL" sz="2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5" name="Łącznik prosty 4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ole tekstowe 5"/>
          <p:cNvSpPr txBox="1"/>
          <p:nvPr/>
        </p:nvSpPr>
        <p:spPr>
          <a:xfrm>
            <a:off x="3357554" y="1071546"/>
            <a:ext cx="2500330" cy="400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l-PL" sz="2000" b="1" dirty="0" smtClean="0"/>
              <a:t>Wykrywanie błędów</a:t>
            </a:r>
            <a:endParaRPr lang="pl-PL" sz="2000" b="1" dirty="0"/>
          </a:p>
        </p:txBody>
      </p:sp>
      <p:sp>
        <p:nvSpPr>
          <p:cNvPr id="7" name="Prostokąt zaokrąglony 6"/>
          <p:cNvSpPr/>
          <p:nvPr/>
        </p:nvSpPr>
        <p:spPr>
          <a:xfrm>
            <a:off x="1285852" y="1714488"/>
            <a:ext cx="2428892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2000" dirty="0" smtClean="0"/>
              <a:t>Arkusz kontrolny</a:t>
            </a:r>
            <a:endParaRPr lang="pl-PL" sz="2000" dirty="0"/>
          </a:p>
        </p:txBody>
      </p:sp>
      <p:sp>
        <p:nvSpPr>
          <p:cNvPr id="8" name="Prostokąt zaokrąglony 7"/>
          <p:cNvSpPr/>
          <p:nvPr/>
        </p:nvSpPr>
        <p:spPr>
          <a:xfrm>
            <a:off x="3428992" y="2357430"/>
            <a:ext cx="2428892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2000" dirty="0" smtClean="0"/>
              <a:t>Histogram</a:t>
            </a:r>
            <a:endParaRPr lang="pl-PL" sz="2000" dirty="0"/>
          </a:p>
        </p:txBody>
      </p:sp>
      <p:sp>
        <p:nvSpPr>
          <p:cNvPr id="9" name="Prostokąt zaokrąglony 8"/>
          <p:cNvSpPr/>
          <p:nvPr/>
        </p:nvSpPr>
        <p:spPr>
          <a:xfrm>
            <a:off x="5572132" y="1714488"/>
            <a:ext cx="2428892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2000" dirty="0" smtClean="0"/>
              <a:t>Karta kontrolna</a:t>
            </a:r>
            <a:endParaRPr lang="pl-PL" sz="2000" dirty="0"/>
          </a:p>
        </p:txBody>
      </p:sp>
      <p:cxnSp>
        <p:nvCxnSpPr>
          <p:cNvPr id="11" name="Łącznik prosty ze strzałką 10"/>
          <p:cNvCxnSpPr>
            <a:stCxn id="6" idx="2"/>
            <a:endCxn id="7" idx="3"/>
          </p:cNvCxnSpPr>
          <p:nvPr/>
        </p:nvCxnSpPr>
        <p:spPr>
          <a:xfrm rot="5400000">
            <a:off x="3932659" y="1253742"/>
            <a:ext cx="457146" cy="892975"/>
          </a:xfrm>
          <a:prstGeom prst="straightConnector1">
            <a:avLst/>
          </a:prstGeom>
          <a:ln>
            <a:headEnd type="none" w="med" len="med"/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Łącznik prosty ze strzałką 14"/>
          <p:cNvCxnSpPr>
            <a:stCxn id="6" idx="2"/>
            <a:endCxn id="8" idx="0"/>
          </p:cNvCxnSpPr>
          <p:nvPr/>
        </p:nvCxnSpPr>
        <p:spPr>
          <a:xfrm rot="16200000" flipH="1">
            <a:off x="4182691" y="1896683"/>
            <a:ext cx="885774" cy="35719"/>
          </a:xfrm>
          <a:prstGeom prst="straightConnector1">
            <a:avLst/>
          </a:prstGeom>
          <a:ln>
            <a:headEnd type="none" w="med" len="med"/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Łącznik prosty ze strzałką 18"/>
          <p:cNvCxnSpPr>
            <a:stCxn id="6" idx="2"/>
            <a:endCxn id="9" idx="1"/>
          </p:cNvCxnSpPr>
          <p:nvPr/>
        </p:nvCxnSpPr>
        <p:spPr>
          <a:xfrm rot="16200000" flipH="1">
            <a:off x="4861352" y="1218022"/>
            <a:ext cx="457146" cy="964413"/>
          </a:xfrm>
          <a:prstGeom prst="straightConnector1">
            <a:avLst/>
          </a:prstGeom>
          <a:ln>
            <a:headEnd type="none" w="med" len="med"/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pole tekstowe 28"/>
          <p:cNvSpPr txBox="1"/>
          <p:nvPr/>
        </p:nvSpPr>
        <p:spPr>
          <a:xfrm>
            <a:off x="3357554" y="3714752"/>
            <a:ext cx="2500330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l-PL" sz="2000" b="1" dirty="0" smtClean="0"/>
              <a:t>Analiza błędów</a:t>
            </a:r>
            <a:endParaRPr lang="pl-PL" sz="2000" b="1" dirty="0"/>
          </a:p>
        </p:txBody>
      </p:sp>
      <p:sp>
        <p:nvSpPr>
          <p:cNvPr id="30" name="Prostokąt zaokrąglony 29"/>
          <p:cNvSpPr/>
          <p:nvPr/>
        </p:nvSpPr>
        <p:spPr>
          <a:xfrm>
            <a:off x="6572264" y="3714752"/>
            <a:ext cx="2357454" cy="42862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2000" dirty="0" smtClean="0"/>
              <a:t>Diagram </a:t>
            </a:r>
            <a:r>
              <a:rPr lang="pl-PL" sz="2000" dirty="0" err="1" smtClean="0"/>
              <a:t>Pareto</a:t>
            </a:r>
            <a:endParaRPr lang="pl-PL" sz="2000" dirty="0"/>
          </a:p>
        </p:txBody>
      </p:sp>
      <p:sp>
        <p:nvSpPr>
          <p:cNvPr id="31" name="Prostokąt zaokrąglony 30"/>
          <p:cNvSpPr/>
          <p:nvPr/>
        </p:nvSpPr>
        <p:spPr>
          <a:xfrm>
            <a:off x="285720" y="3714752"/>
            <a:ext cx="2357454" cy="42862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2000" dirty="0" smtClean="0"/>
              <a:t>Diagram </a:t>
            </a:r>
            <a:r>
              <a:rPr lang="pl-PL" sz="2000" dirty="0" err="1" smtClean="0"/>
              <a:t>Ishikawy</a:t>
            </a:r>
            <a:endParaRPr lang="pl-PL" sz="2000" dirty="0"/>
          </a:p>
        </p:txBody>
      </p:sp>
      <p:sp>
        <p:nvSpPr>
          <p:cNvPr id="32" name="Prostokąt zaokrąglony 31"/>
          <p:cNvSpPr/>
          <p:nvPr/>
        </p:nvSpPr>
        <p:spPr>
          <a:xfrm>
            <a:off x="1571604" y="4857760"/>
            <a:ext cx="2357454" cy="100013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2000" dirty="0" smtClean="0"/>
              <a:t>Diagram rozproszenia (wykres korelacji)</a:t>
            </a:r>
            <a:endParaRPr lang="pl-PL" sz="2000" dirty="0"/>
          </a:p>
        </p:txBody>
      </p:sp>
      <p:sp>
        <p:nvSpPr>
          <p:cNvPr id="33" name="Prostokąt zaokrąglony 32"/>
          <p:cNvSpPr/>
          <p:nvPr/>
        </p:nvSpPr>
        <p:spPr>
          <a:xfrm>
            <a:off x="5143504" y="4857760"/>
            <a:ext cx="2357454" cy="100013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2000" dirty="0" smtClean="0"/>
              <a:t>Schemat blokowy</a:t>
            </a:r>
            <a:endParaRPr lang="pl-PL" sz="2000" dirty="0"/>
          </a:p>
        </p:txBody>
      </p:sp>
      <p:cxnSp>
        <p:nvCxnSpPr>
          <p:cNvPr id="35" name="Łącznik prosty ze strzałką 34"/>
          <p:cNvCxnSpPr/>
          <p:nvPr/>
        </p:nvCxnSpPr>
        <p:spPr>
          <a:xfrm rot="10800000">
            <a:off x="2714612" y="3929066"/>
            <a:ext cx="500066" cy="1588"/>
          </a:xfrm>
          <a:prstGeom prst="straightConnector1">
            <a:avLst/>
          </a:prstGeom>
          <a:ln>
            <a:headEnd type="none" w="med" len="med"/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Łącznik prosty ze strzałką 37"/>
          <p:cNvCxnSpPr/>
          <p:nvPr/>
        </p:nvCxnSpPr>
        <p:spPr>
          <a:xfrm>
            <a:off x="6000760" y="3929066"/>
            <a:ext cx="428628" cy="1588"/>
          </a:xfrm>
          <a:prstGeom prst="straightConnector1">
            <a:avLst/>
          </a:prstGeom>
          <a:ln>
            <a:headEnd type="none" w="med" len="med"/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Łącznik prosty ze strzałką 39"/>
          <p:cNvCxnSpPr/>
          <p:nvPr/>
        </p:nvCxnSpPr>
        <p:spPr>
          <a:xfrm rot="10800000" flipV="1">
            <a:off x="3000364" y="4214818"/>
            <a:ext cx="1428760" cy="500066"/>
          </a:xfrm>
          <a:prstGeom prst="straightConnector1">
            <a:avLst/>
          </a:prstGeom>
          <a:ln>
            <a:headEnd type="none" w="med" len="med"/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Łącznik prosty ze strzałką 41"/>
          <p:cNvCxnSpPr/>
          <p:nvPr/>
        </p:nvCxnSpPr>
        <p:spPr>
          <a:xfrm>
            <a:off x="4643438" y="4214818"/>
            <a:ext cx="1571636" cy="500066"/>
          </a:xfrm>
          <a:prstGeom prst="straightConnector1">
            <a:avLst/>
          </a:prstGeom>
          <a:ln>
            <a:headEnd type="none" w="med" len="med"/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pole tekstowe 44"/>
          <p:cNvSpPr txBox="1"/>
          <p:nvPr/>
        </p:nvSpPr>
        <p:spPr>
          <a:xfrm>
            <a:off x="1928794" y="6215082"/>
            <a:ext cx="5429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Siedem tradycyjnych narzędzi jakości</a:t>
            </a:r>
            <a:endParaRPr lang="pl-PL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zawartości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pl-PL" b="1" dirty="0" smtClean="0"/>
              <a:t>	Diagram strzałkowy</a:t>
            </a:r>
            <a:r>
              <a:rPr lang="pl-PL" i="1" dirty="0" smtClean="0"/>
              <a:t>-</a:t>
            </a:r>
            <a:r>
              <a:rPr lang="pl-PL" dirty="0" smtClean="0"/>
              <a:t> lub </a:t>
            </a:r>
            <a:r>
              <a:rPr lang="pl-PL" b="1" i="1" dirty="0" smtClean="0"/>
              <a:t>wykres sieciowy</a:t>
            </a:r>
            <a:r>
              <a:rPr lang="pl-PL" dirty="0" smtClean="0"/>
              <a:t>. </a:t>
            </a:r>
          </a:p>
          <a:p>
            <a:pPr algn="just">
              <a:buNone/>
            </a:pPr>
            <a:r>
              <a:rPr lang="pl-PL" dirty="0" smtClean="0"/>
              <a:t>	Wykorzystywany jest do:</a:t>
            </a:r>
          </a:p>
          <a:p>
            <a:pPr marL="914400" lvl="1" indent="-514350" algn="just">
              <a:buFont typeface="+mj-lt"/>
              <a:buAutoNum type="arabicPeriod"/>
            </a:pPr>
            <a:r>
              <a:rPr lang="pl-PL" dirty="0" smtClean="0"/>
              <a:t>planowania działań oraz ustalania ich kolejności (np. realizacji projektów);</a:t>
            </a:r>
          </a:p>
          <a:p>
            <a:pPr marL="914400" lvl="1" indent="-514350" algn="just">
              <a:buFont typeface="+mj-lt"/>
              <a:buAutoNum type="arabicPeriod"/>
            </a:pPr>
            <a:r>
              <a:rPr lang="pl-PL" dirty="0" smtClean="0"/>
              <a:t>planowania powtarzalnych procesów. </a:t>
            </a:r>
          </a:p>
          <a:p>
            <a:pPr marL="914400" lvl="1" indent="-514350" algn="just">
              <a:buNone/>
            </a:pPr>
            <a:endParaRPr lang="pl-PL" dirty="0" smtClean="0"/>
          </a:p>
          <a:p>
            <a:pPr marL="514350" indent="-514350" algn="just">
              <a:buNone/>
            </a:pPr>
            <a:r>
              <a:rPr lang="pl-PL" dirty="0" smtClean="0"/>
              <a:t>	Prezentowana technika znajduje zastosowanie jako analiza ścieżek krytycznych CPM lub w rozwiniętej formie – jako wspomagana komputerowo metoda PERT.</a:t>
            </a:r>
            <a:endParaRPr lang="pl-PL" dirty="0"/>
          </a:p>
        </p:txBody>
      </p:sp>
      <p:sp>
        <p:nvSpPr>
          <p:cNvPr id="5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11BE5-22E7-4A9F-AA98-C434BD974450}" type="slidenum">
              <a:rPr lang="pl-PL"/>
              <a:pPr/>
              <a:t>90</a:t>
            </a:fld>
            <a:endParaRPr lang="pl-PL"/>
          </a:p>
        </p:txBody>
      </p:sp>
      <p:sp>
        <p:nvSpPr>
          <p:cNvPr id="8" name="pole tekstowe 7"/>
          <p:cNvSpPr txBox="1"/>
          <p:nvPr/>
        </p:nvSpPr>
        <p:spPr>
          <a:xfrm>
            <a:off x="1142976" y="649412"/>
            <a:ext cx="8001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i="1" dirty="0" smtClean="0"/>
              <a:t>Diagram strzałkowy</a:t>
            </a:r>
            <a:endParaRPr lang="en-GB" sz="2400" b="1" i="1" dirty="0"/>
          </a:p>
        </p:txBody>
      </p:sp>
      <p:cxnSp>
        <p:nvCxnSpPr>
          <p:cNvPr id="10" name="Łącznik prosty 9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ytuł 1"/>
          <p:cNvSpPr txBox="1">
            <a:spLocks/>
          </p:cNvSpPr>
          <p:nvPr/>
        </p:nvSpPr>
        <p:spPr>
          <a:xfrm>
            <a:off x="1428728" y="0"/>
            <a:ext cx="7715272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pl-PL" sz="2400" dirty="0" smtClean="0"/>
              <a:t>Podstawowe techniki diagnozowania i analizy problemów</a:t>
            </a:r>
            <a:endParaRPr kumimoji="0" lang="pl-PL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zawartości 6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buNone/>
            </a:pPr>
            <a:r>
              <a:rPr lang="pl-PL" dirty="0" smtClean="0"/>
              <a:t>	Przy definiowaniu procesu ustalane są chronologia działań oraz czas potrzebny na ich wykonanie. </a:t>
            </a:r>
          </a:p>
          <a:p>
            <a:pPr algn="just">
              <a:buNone/>
            </a:pPr>
            <a:r>
              <a:rPr lang="pl-PL" dirty="0" smtClean="0"/>
              <a:t>	Działania wymagające czasu są łączone na schemacie liniami, działania realizowane równocześnie oznaczane są strzałkami. </a:t>
            </a:r>
          </a:p>
          <a:p>
            <a:pPr algn="just">
              <a:buNone/>
            </a:pPr>
            <a:r>
              <a:rPr lang="pl-PL" dirty="0" smtClean="0"/>
              <a:t>	Węzły tak powstającego diagramu oznaczają stany, a łączące je linie – czynności powodujące przejście do kolejnego stanu. </a:t>
            </a:r>
          </a:p>
          <a:p>
            <a:pPr algn="just">
              <a:buNone/>
            </a:pPr>
            <a:r>
              <a:rPr lang="pl-PL" dirty="0" smtClean="0"/>
              <a:t>	Projekt dzielony jest na etapy realizowane w sposób sekwencyjny lub równoległy, pozwalające na osiągnięcie założonego celu. Istotną role odgrywa tu „ścieżka krytyczne”, określająca czas trwania projektu (przedsięwzięcia). </a:t>
            </a:r>
            <a:endParaRPr lang="pl-PL" dirty="0"/>
          </a:p>
        </p:txBody>
      </p:sp>
      <p:sp>
        <p:nvSpPr>
          <p:cNvPr id="5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11BE5-22E7-4A9F-AA98-C434BD974450}" type="slidenum">
              <a:rPr lang="pl-PL"/>
              <a:pPr/>
              <a:t>91</a:t>
            </a:fld>
            <a:endParaRPr lang="pl-PL"/>
          </a:p>
        </p:txBody>
      </p:sp>
      <p:cxnSp>
        <p:nvCxnSpPr>
          <p:cNvPr id="10" name="Łącznik prosty 9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ytuł 1"/>
          <p:cNvSpPr txBox="1">
            <a:spLocks/>
          </p:cNvSpPr>
          <p:nvPr/>
        </p:nvSpPr>
        <p:spPr>
          <a:xfrm>
            <a:off x="1428728" y="0"/>
            <a:ext cx="7715272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pl-PL" sz="2400" dirty="0" smtClean="0"/>
              <a:t>Podstawowe techniki diagnozowania i analizy problemów</a:t>
            </a:r>
            <a:endParaRPr kumimoji="0" lang="pl-PL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1142976" y="649412"/>
            <a:ext cx="8001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i="1" dirty="0" smtClean="0"/>
              <a:t>Diagram strzałkowy</a:t>
            </a:r>
            <a:endParaRPr lang="en-GB" sz="2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zawartości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buNone/>
            </a:pPr>
            <a:r>
              <a:rPr lang="pl-PL" b="1" dirty="0" smtClean="0"/>
              <a:t>	</a:t>
            </a:r>
            <a:r>
              <a:rPr lang="pl-PL" dirty="0" smtClean="0"/>
              <a:t>Warunkiem wykorzystania diagramu strzałkowego w badaniu procesu jest dobra znajomość czasów trwania realizowanych w nim działań i ich sekwencji. W przypadku, gdy nie jesteśmy w stanie oszacować tych czasów lepszą technika okazuje się być PDPC. </a:t>
            </a:r>
          </a:p>
          <a:p>
            <a:pPr algn="just">
              <a:buNone/>
            </a:pPr>
            <a:r>
              <a:rPr lang="pl-PL" dirty="0" smtClean="0"/>
              <a:t>	Stosowane obecnie komputerowe wersje tej techniki są bardzo pomocne w:</a:t>
            </a:r>
          </a:p>
          <a:p>
            <a:pPr lvl="1" algn="just"/>
            <a:r>
              <a:rPr lang="pl-PL" dirty="0" smtClean="0"/>
              <a:t>projektowaniu nowego produktu, </a:t>
            </a:r>
          </a:p>
          <a:p>
            <a:pPr lvl="1" algn="just"/>
            <a:r>
              <a:rPr lang="pl-PL" dirty="0" smtClean="0"/>
              <a:t>projektowaniu procesów, </a:t>
            </a:r>
          </a:p>
          <a:p>
            <a:pPr lvl="1" algn="just"/>
            <a:r>
              <a:rPr lang="pl-PL" dirty="0" smtClean="0"/>
              <a:t>opracowywaniu planów marketingowych, </a:t>
            </a:r>
          </a:p>
          <a:p>
            <a:pPr lvl="1" algn="just"/>
            <a:r>
              <a:rPr lang="pl-PL" dirty="0" smtClean="0"/>
              <a:t>pracach nad nowymi typami działalności, itp.</a:t>
            </a:r>
          </a:p>
          <a:p>
            <a:pPr algn="just">
              <a:buNone/>
            </a:pPr>
            <a:endParaRPr lang="pl-PL" dirty="0"/>
          </a:p>
        </p:txBody>
      </p:sp>
      <p:sp>
        <p:nvSpPr>
          <p:cNvPr id="5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11BE5-22E7-4A9F-AA98-C434BD974450}" type="slidenum">
              <a:rPr lang="pl-PL"/>
              <a:pPr/>
              <a:t>92</a:t>
            </a:fld>
            <a:endParaRPr lang="pl-PL"/>
          </a:p>
        </p:txBody>
      </p:sp>
      <p:cxnSp>
        <p:nvCxnSpPr>
          <p:cNvPr id="10" name="Łącznik prosty 9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ytuł 1"/>
          <p:cNvSpPr txBox="1">
            <a:spLocks/>
          </p:cNvSpPr>
          <p:nvPr/>
        </p:nvSpPr>
        <p:spPr>
          <a:xfrm>
            <a:off x="1428728" y="0"/>
            <a:ext cx="7715272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pl-PL" sz="2400" dirty="0" smtClean="0"/>
              <a:t>Podstawowe techniki diagnozowania i analizy problemów</a:t>
            </a:r>
            <a:endParaRPr kumimoji="0" lang="pl-PL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1142976" y="649412"/>
            <a:ext cx="8001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i="1" dirty="0" smtClean="0"/>
              <a:t>Diagram strzałkowy</a:t>
            </a:r>
            <a:endParaRPr lang="en-GB" sz="2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zawartości 6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pl-PL" b="1" dirty="0" smtClean="0"/>
              <a:t> Tryb postępowania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l-PL" dirty="0" smtClean="0"/>
              <a:t> </a:t>
            </a:r>
            <a:r>
              <a:rPr lang="pl-PL" sz="3600" dirty="0" smtClean="0"/>
              <a:t>Najpierw należy określić cel projektu.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l-PL" sz="3600" dirty="0" smtClean="0"/>
              <a:t>Następnie rozkładamy projekt na poszczególne etapy, określając przy tym przewidywany czas realizacji każdego zadania. Jednocześnie ustala się, jakie etapy wymagają „wsadu” z innych etapów.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l-PL" sz="3600" dirty="0" smtClean="0"/>
              <a:t> Ustalamy kolejność realizacji, w ten sposób,  aby etapy związane z „wsadem” z innych etapów usytuowane były szeregowo.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l-PL" sz="3600" dirty="0" smtClean="0"/>
              <a:t>Etapy te łączy strzałka, której wierzchołek wskazuje na etap wymagający „wsadu”. Etapy realizowane równolegle grupowane są obok siebie.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l-PL" sz="3600" dirty="0" smtClean="0"/>
              <a:t>Na schemacie powstaje kilka ścieżek.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l-PL" sz="3600" dirty="0" smtClean="0"/>
              <a:t>Należy określić i zaznaczyć na wykresie ścieżkę krytyczną, która determinuje czas realizacji całego projektu.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l-PL" sz="3600" dirty="0" smtClean="0"/>
              <a:t>Zadaniem kierownika projektu jest monitorowanie etapów leżących na ścieżce krytycznej.</a:t>
            </a:r>
            <a:endParaRPr lang="pl-PL" sz="3600" dirty="0"/>
          </a:p>
        </p:txBody>
      </p:sp>
      <p:sp>
        <p:nvSpPr>
          <p:cNvPr id="5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11BE5-22E7-4A9F-AA98-C434BD974450}" type="slidenum">
              <a:rPr lang="pl-PL"/>
              <a:pPr/>
              <a:t>93</a:t>
            </a:fld>
            <a:endParaRPr lang="pl-PL"/>
          </a:p>
        </p:txBody>
      </p:sp>
      <p:cxnSp>
        <p:nvCxnSpPr>
          <p:cNvPr id="10" name="Łącznik prosty 9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ytuł 1"/>
          <p:cNvSpPr txBox="1">
            <a:spLocks/>
          </p:cNvSpPr>
          <p:nvPr/>
        </p:nvSpPr>
        <p:spPr>
          <a:xfrm>
            <a:off x="1428728" y="0"/>
            <a:ext cx="7715272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pl-PL" sz="2400" dirty="0" smtClean="0"/>
              <a:t>Podstawowe techniki diagnozowania i analizy problemów</a:t>
            </a:r>
            <a:endParaRPr kumimoji="0" lang="pl-PL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1142976" y="649412"/>
            <a:ext cx="8001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i="1" dirty="0" smtClean="0"/>
              <a:t>Diagram strzałkowy</a:t>
            </a:r>
            <a:endParaRPr lang="en-GB" sz="2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zawartości 6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 algn="just">
              <a:buFont typeface="+mj-lt"/>
              <a:buAutoNum type="arabicPeriod" startAt="8"/>
            </a:pPr>
            <a:r>
              <a:rPr lang="pl-PL" dirty="0" smtClean="0"/>
              <a:t>W związku z tym, że do zastosowania tej techniki potrzebna jest dość duża liczba różnorodnych danych istnieje potrzeba stworzenia zespołu fachowców, którzy dane te mogą zapewnić. </a:t>
            </a:r>
          </a:p>
          <a:p>
            <a:pPr marL="514350" indent="-514350" algn="just">
              <a:buFont typeface="+mj-lt"/>
              <a:buAutoNum type="arabicPeriod" startAt="8"/>
            </a:pPr>
            <a:r>
              <a:rPr lang="pl-PL" dirty="0" smtClean="0"/>
              <a:t>Po zidentyfikowaniu procesu należy zidentyfikować wszystkie składające się nań działania, określić czasy ich trwania i zapisać każde na oddzielnej kartce. </a:t>
            </a:r>
          </a:p>
          <a:p>
            <a:pPr marL="514350" indent="-514350" algn="just">
              <a:buFont typeface="+mj-lt"/>
              <a:buAutoNum type="arabicPeriod" startAt="8"/>
            </a:pPr>
            <a:r>
              <a:rPr lang="pl-PL" dirty="0" smtClean="0"/>
              <a:t>Tak zapisane kartki umieszcza się na tablicy zgodnie z kolejnością przebiegu działań w procesie. Wszystkie działania analizuje się pod względem celowości ich podejmowania dla przebiegu procesu. </a:t>
            </a:r>
          </a:p>
          <a:p>
            <a:pPr marL="514350" indent="-514350" algn="just">
              <a:buFont typeface="+mj-lt"/>
              <a:buAutoNum type="arabicPeriod" startAt="8"/>
            </a:pPr>
            <a:r>
              <a:rPr lang="pl-PL" dirty="0" smtClean="0"/>
              <a:t>W miarę potrzeby działania te można poprawiać, wyrzucać jeśli są zbędne i dodawać nowe. </a:t>
            </a:r>
          </a:p>
          <a:p>
            <a:pPr marL="514350" indent="-514350" algn="just">
              <a:buFont typeface="+mj-lt"/>
              <a:buAutoNum type="arabicPeriod" startAt="8"/>
            </a:pPr>
            <a:r>
              <a:rPr lang="pl-PL" dirty="0" smtClean="0"/>
              <a:t>Ułożone w ten sposób zadania łączy się strzałkami nad którymi zaznacza się czasy trwania poszczególnych działań.</a:t>
            </a:r>
          </a:p>
          <a:p>
            <a:pPr algn="just">
              <a:buNone/>
            </a:pPr>
            <a:endParaRPr lang="pl-PL" dirty="0"/>
          </a:p>
        </p:txBody>
      </p:sp>
      <p:sp>
        <p:nvSpPr>
          <p:cNvPr id="5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11BE5-22E7-4A9F-AA98-C434BD974450}" type="slidenum">
              <a:rPr lang="pl-PL"/>
              <a:pPr/>
              <a:t>94</a:t>
            </a:fld>
            <a:endParaRPr lang="pl-PL"/>
          </a:p>
        </p:txBody>
      </p:sp>
      <p:cxnSp>
        <p:nvCxnSpPr>
          <p:cNvPr id="10" name="Łącznik prosty 9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ytuł 1"/>
          <p:cNvSpPr txBox="1">
            <a:spLocks/>
          </p:cNvSpPr>
          <p:nvPr/>
        </p:nvSpPr>
        <p:spPr>
          <a:xfrm>
            <a:off x="1428728" y="0"/>
            <a:ext cx="7715272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pl-PL" sz="2400" dirty="0" smtClean="0"/>
              <a:t>Podstawowe techniki diagnozowania i analizy problemów</a:t>
            </a:r>
            <a:endParaRPr kumimoji="0" lang="pl-PL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1142976" y="649412"/>
            <a:ext cx="8001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i="1" dirty="0" smtClean="0"/>
              <a:t>Diagram strzałkowy</a:t>
            </a:r>
            <a:endParaRPr lang="en-GB" sz="2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zawartości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pl-PL" b="1" dirty="0" smtClean="0"/>
              <a:t>Studium przypadku:</a:t>
            </a:r>
            <a:endParaRPr lang="pl-PL" dirty="0" smtClean="0"/>
          </a:p>
          <a:p>
            <a:pPr algn="just">
              <a:buNone/>
            </a:pP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Firma konsultacyjna ma zorganizować seminarium dla pracowników dużego przedsiębiorstwa. Diagram strzałkowy dotyczący przygotowania tego seminarium wraz ze ścieżką krytyczną zakresu przedstawia rysunek.</a:t>
            </a:r>
            <a:endParaRPr lang="pl-PL" dirty="0"/>
          </a:p>
        </p:txBody>
      </p:sp>
      <p:sp>
        <p:nvSpPr>
          <p:cNvPr id="5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11BE5-22E7-4A9F-AA98-C434BD974450}" type="slidenum">
              <a:rPr lang="pl-PL"/>
              <a:pPr/>
              <a:t>95</a:t>
            </a:fld>
            <a:endParaRPr lang="pl-PL"/>
          </a:p>
        </p:txBody>
      </p:sp>
      <p:cxnSp>
        <p:nvCxnSpPr>
          <p:cNvPr id="10" name="Łącznik prosty 9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ytuł 1"/>
          <p:cNvSpPr txBox="1">
            <a:spLocks/>
          </p:cNvSpPr>
          <p:nvPr/>
        </p:nvSpPr>
        <p:spPr>
          <a:xfrm>
            <a:off x="1428728" y="0"/>
            <a:ext cx="7715272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pl-PL" sz="2400" dirty="0" smtClean="0"/>
              <a:t>Podstawowe techniki diagnozowania i analizy problemów</a:t>
            </a:r>
            <a:endParaRPr kumimoji="0" lang="pl-PL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1142976" y="649412"/>
            <a:ext cx="8001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i="1" dirty="0" smtClean="0"/>
              <a:t>Diagram strzałkowy</a:t>
            </a:r>
            <a:endParaRPr lang="en-GB" sz="2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ymbol zastępczy zawartości 6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11BE5-22E7-4A9F-AA98-C434BD974450}" type="slidenum">
              <a:rPr lang="pl-PL"/>
              <a:pPr/>
              <a:t>96</a:t>
            </a:fld>
            <a:endParaRPr lang="pl-PL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1285860"/>
            <a:ext cx="8858280" cy="5572140"/>
            <a:chOff x="702" y="7950"/>
            <a:chExt cx="10680" cy="6828"/>
          </a:xfrm>
        </p:grpSpPr>
        <p:sp>
          <p:nvSpPr>
            <p:cNvPr id="6147" name="Rectangle 3"/>
            <p:cNvSpPr>
              <a:spLocks noChangeArrowheads="1"/>
            </p:cNvSpPr>
            <p:nvPr/>
          </p:nvSpPr>
          <p:spPr bwMode="auto">
            <a:xfrm>
              <a:off x="702" y="7950"/>
              <a:ext cx="10680" cy="682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200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870" y="10434"/>
              <a:ext cx="1050" cy="900"/>
              <a:chOff x="1752" y="9132"/>
              <a:chExt cx="1368" cy="900"/>
            </a:xfrm>
          </p:grpSpPr>
          <p:sp>
            <p:nvSpPr>
              <p:cNvPr id="6149" name="Text Box 5"/>
              <p:cNvSpPr txBox="1">
                <a:spLocks noChangeArrowheads="1"/>
              </p:cNvSpPr>
              <p:nvPr/>
            </p:nvSpPr>
            <p:spPr bwMode="auto">
              <a:xfrm>
                <a:off x="1752" y="9132"/>
                <a:ext cx="1368" cy="5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</a:rPr>
                  <a:t>Początek</a:t>
                </a:r>
                <a:endParaRPr kumimoji="0" lang="pl-PL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150" name="Text Box 6"/>
              <p:cNvSpPr txBox="1">
                <a:spLocks noChangeArrowheads="1"/>
              </p:cNvSpPr>
              <p:nvPr/>
            </p:nvSpPr>
            <p:spPr bwMode="auto">
              <a:xfrm>
                <a:off x="1752" y="9720"/>
                <a:ext cx="1368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l-PL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2400" y="10254"/>
              <a:ext cx="1014" cy="1182"/>
              <a:chOff x="1752" y="9132"/>
              <a:chExt cx="1368" cy="900"/>
            </a:xfrm>
          </p:grpSpPr>
          <p:sp>
            <p:nvSpPr>
              <p:cNvPr id="6152" name="Text Box 8"/>
              <p:cNvSpPr txBox="1">
                <a:spLocks noChangeArrowheads="1"/>
              </p:cNvSpPr>
              <p:nvPr/>
            </p:nvSpPr>
            <p:spPr bwMode="auto">
              <a:xfrm>
                <a:off x="1752" y="9132"/>
                <a:ext cx="1368" cy="5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Ustalenie tematyki i </a:t>
                </a:r>
                <a:endParaRPr kumimoji="0" lang="pl-PL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153" name="Text Box 9"/>
              <p:cNvSpPr txBox="1">
                <a:spLocks noChangeArrowheads="1"/>
              </p:cNvSpPr>
              <p:nvPr/>
            </p:nvSpPr>
            <p:spPr bwMode="auto">
              <a:xfrm>
                <a:off x="1752" y="9720"/>
                <a:ext cx="1368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</a:rPr>
                  <a:t>5 dni</a:t>
                </a:r>
                <a:endParaRPr kumimoji="0" lang="pl-PL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grpSp>
          <p:nvGrpSpPr>
            <p:cNvPr id="7" name="Group 10"/>
            <p:cNvGrpSpPr>
              <a:grpSpLocks/>
            </p:cNvGrpSpPr>
            <p:nvPr/>
          </p:nvGrpSpPr>
          <p:grpSpPr bwMode="auto">
            <a:xfrm>
              <a:off x="3894" y="9420"/>
              <a:ext cx="1014" cy="1182"/>
              <a:chOff x="1752" y="9132"/>
              <a:chExt cx="1368" cy="900"/>
            </a:xfrm>
          </p:grpSpPr>
          <p:sp>
            <p:nvSpPr>
              <p:cNvPr id="6155" name="Text Box 11"/>
              <p:cNvSpPr txBox="1">
                <a:spLocks noChangeArrowheads="1"/>
              </p:cNvSpPr>
              <p:nvPr/>
            </p:nvSpPr>
            <p:spPr bwMode="auto">
              <a:xfrm>
                <a:off x="1752" y="9132"/>
                <a:ext cx="1368" cy="5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Określenie metodyki</a:t>
                </a:r>
                <a:endParaRPr kumimoji="0" lang="pl-PL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156" name="Text Box 12"/>
              <p:cNvSpPr txBox="1">
                <a:spLocks noChangeArrowheads="1"/>
              </p:cNvSpPr>
              <p:nvPr/>
            </p:nvSpPr>
            <p:spPr bwMode="auto">
              <a:xfrm>
                <a:off x="1752" y="9720"/>
                <a:ext cx="1368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</a:rPr>
                  <a:t>10 dni</a:t>
                </a:r>
                <a:endParaRPr kumimoji="0" lang="pl-PL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grpSp>
          <p:nvGrpSpPr>
            <p:cNvPr id="9" name="Group 13"/>
            <p:cNvGrpSpPr>
              <a:grpSpLocks/>
            </p:cNvGrpSpPr>
            <p:nvPr/>
          </p:nvGrpSpPr>
          <p:grpSpPr bwMode="auto">
            <a:xfrm>
              <a:off x="3636" y="13284"/>
              <a:ext cx="1488" cy="1182"/>
              <a:chOff x="1752" y="9132"/>
              <a:chExt cx="1368" cy="900"/>
            </a:xfrm>
          </p:grpSpPr>
          <p:sp>
            <p:nvSpPr>
              <p:cNvPr id="6158" name="Text Box 14"/>
              <p:cNvSpPr txBox="1">
                <a:spLocks noChangeArrowheads="1"/>
              </p:cNvSpPr>
              <p:nvPr/>
            </p:nvSpPr>
            <p:spPr bwMode="auto">
              <a:xfrm>
                <a:off x="1752" y="9132"/>
                <a:ext cx="1368" cy="5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Ustalenie zakresu materiałów seminaryjnych</a:t>
                </a:r>
                <a:endParaRPr kumimoji="0" lang="pl-PL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159" name="Text Box 15"/>
              <p:cNvSpPr txBox="1">
                <a:spLocks noChangeArrowheads="1"/>
              </p:cNvSpPr>
              <p:nvPr/>
            </p:nvSpPr>
            <p:spPr bwMode="auto">
              <a:xfrm>
                <a:off x="1752" y="9720"/>
                <a:ext cx="1368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</a:rPr>
                  <a:t>2 dni</a:t>
                </a:r>
                <a:endParaRPr kumimoji="0" lang="pl-PL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grpSp>
          <p:nvGrpSpPr>
            <p:cNvPr id="10" name="Group 16"/>
            <p:cNvGrpSpPr>
              <a:grpSpLocks/>
            </p:cNvGrpSpPr>
            <p:nvPr/>
          </p:nvGrpSpPr>
          <p:grpSpPr bwMode="auto">
            <a:xfrm>
              <a:off x="5430" y="9420"/>
              <a:ext cx="1146" cy="1182"/>
              <a:chOff x="1752" y="9132"/>
              <a:chExt cx="1368" cy="900"/>
            </a:xfrm>
          </p:grpSpPr>
          <p:sp>
            <p:nvSpPr>
              <p:cNvPr id="6161" name="Text Box 17"/>
              <p:cNvSpPr txBox="1">
                <a:spLocks noChangeArrowheads="1"/>
              </p:cNvSpPr>
              <p:nvPr/>
            </p:nvSpPr>
            <p:spPr bwMode="auto">
              <a:xfrm>
                <a:off x="1752" y="9132"/>
                <a:ext cx="1368" cy="5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Ustalenie niezbędnych środków</a:t>
                </a:r>
                <a:endParaRPr kumimoji="0" lang="pl-PL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162" name="Text Box 18"/>
              <p:cNvSpPr txBox="1">
                <a:spLocks noChangeArrowheads="1"/>
              </p:cNvSpPr>
              <p:nvPr/>
            </p:nvSpPr>
            <p:spPr bwMode="auto">
              <a:xfrm>
                <a:off x="1752" y="9720"/>
                <a:ext cx="1368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</a:rPr>
                  <a:t>1 dzień</a:t>
                </a:r>
                <a:endParaRPr kumimoji="0" lang="pl-PL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grpSp>
          <p:nvGrpSpPr>
            <p:cNvPr id="11" name="Group 19"/>
            <p:cNvGrpSpPr>
              <a:grpSpLocks/>
            </p:cNvGrpSpPr>
            <p:nvPr/>
          </p:nvGrpSpPr>
          <p:grpSpPr bwMode="auto">
            <a:xfrm>
              <a:off x="6936" y="8034"/>
              <a:ext cx="1014" cy="1182"/>
              <a:chOff x="1752" y="9132"/>
              <a:chExt cx="1368" cy="900"/>
            </a:xfrm>
          </p:grpSpPr>
          <p:sp>
            <p:nvSpPr>
              <p:cNvPr id="6164" name="Text Box 20"/>
              <p:cNvSpPr txBox="1">
                <a:spLocks noChangeArrowheads="1"/>
              </p:cNvSpPr>
              <p:nvPr/>
            </p:nvSpPr>
            <p:spPr bwMode="auto">
              <a:xfrm>
                <a:off x="1752" y="9132"/>
                <a:ext cx="1368" cy="5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Ustalenie warunków lokalowych</a:t>
                </a:r>
                <a:endParaRPr kumimoji="0" lang="pl-PL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165" name="Text Box 21"/>
              <p:cNvSpPr txBox="1">
                <a:spLocks noChangeArrowheads="1"/>
              </p:cNvSpPr>
              <p:nvPr/>
            </p:nvSpPr>
            <p:spPr bwMode="auto">
              <a:xfrm>
                <a:off x="1752" y="9720"/>
                <a:ext cx="1368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</a:rPr>
                  <a:t>1 dzień</a:t>
                </a:r>
                <a:endParaRPr kumimoji="0" lang="pl-PL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grpSp>
          <p:nvGrpSpPr>
            <p:cNvPr id="12" name="Group 22"/>
            <p:cNvGrpSpPr>
              <a:grpSpLocks/>
            </p:cNvGrpSpPr>
            <p:nvPr/>
          </p:nvGrpSpPr>
          <p:grpSpPr bwMode="auto">
            <a:xfrm>
              <a:off x="6936" y="9402"/>
              <a:ext cx="1014" cy="852"/>
              <a:chOff x="1752" y="9132"/>
              <a:chExt cx="1368" cy="900"/>
            </a:xfrm>
          </p:grpSpPr>
          <p:sp>
            <p:nvSpPr>
              <p:cNvPr id="6167" name="Text Box 23"/>
              <p:cNvSpPr txBox="1">
                <a:spLocks noChangeArrowheads="1"/>
              </p:cNvSpPr>
              <p:nvPr/>
            </p:nvSpPr>
            <p:spPr bwMode="auto">
              <a:xfrm>
                <a:off x="1752" y="9132"/>
                <a:ext cx="1368" cy="5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Przygotowanie środków</a:t>
                </a:r>
                <a:endParaRPr kumimoji="0" lang="pl-PL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168" name="Text Box 24"/>
              <p:cNvSpPr txBox="1">
                <a:spLocks noChangeArrowheads="1"/>
              </p:cNvSpPr>
              <p:nvPr/>
            </p:nvSpPr>
            <p:spPr bwMode="auto">
              <a:xfrm>
                <a:off x="1752" y="9720"/>
                <a:ext cx="1368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</a:rPr>
                  <a:t>40 dni</a:t>
                </a:r>
                <a:endParaRPr kumimoji="0" lang="pl-PL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grpSp>
          <p:nvGrpSpPr>
            <p:cNvPr id="13" name="Group 25"/>
            <p:cNvGrpSpPr>
              <a:grpSpLocks/>
            </p:cNvGrpSpPr>
            <p:nvPr/>
          </p:nvGrpSpPr>
          <p:grpSpPr bwMode="auto">
            <a:xfrm>
              <a:off x="6936" y="10514"/>
              <a:ext cx="1014" cy="1182"/>
              <a:chOff x="1752" y="9132"/>
              <a:chExt cx="1368" cy="900"/>
            </a:xfrm>
          </p:grpSpPr>
          <p:sp>
            <p:nvSpPr>
              <p:cNvPr id="6170" name="Text Box 26"/>
              <p:cNvSpPr txBox="1">
                <a:spLocks noChangeArrowheads="1"/>
              </p:cNvSpPr>
              <p:nvPr/>
            </p:nvSpPr>
            <p:spPr bwMode="auto">
              <a:xfrm>
                <a:off x="1752" y="9132"/>
                <a:ext cx="1368" cy="5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Przygotowanie referentów</a:t>
                </a:r>
                <a:endParaRPr kumimoji="0" lang="pl-PL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171" name="Text Box 27"/>
              <p:cNvSpPr txBox="1">
                <a:spLocks noChangeArrowheads="1"/>
              </p:cNvSpPr>
              <p:nvPr/>
            </p:nvSpPr>
            <p:spPr bwMode="auto">
              <a:xfrm>
                <a:off x="1752" y="9720"/>
                <a:ext cx="1368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</a:rPr>
                  <a:t>20 dni</a:t>
                </a:r>
                <a:endParaRPr kumimoji="0" lang="pl-PL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grpSp>
          <p:nvGrpSpPr>
            <p:cNvPr id="14" name="Group 28"/>
            <p:cNvGrpSpPr>
              <a:grpSpLocks/>
            </p:cNvGrpSpPr>
            <p:nvPr/>
          </p:nvGrpSpPr>
          <p:grpSpPr bwMode="auto">
            <a:xfrm>
              <a:off x="8406" y="8034"/>
              <a:ext cx="1344" cy="906"/>
              <a:chOff x="1752" y="9132"/>
              <a:chExt cx="1368" cy="900"/>
            </a:xfrm>
          </p:grpSpPr>
          <p:sp>
            <p:nvSpPr>
              <p:cNvPr id="6173" name="Text Box 29"/>
              <p:cNvSpPr txBox="1">
                <a:spLocks noChangeArrowheads="1"/>
              </p:cNvSpPr>
              <p:nvPr/>
            </p:nvSpPr>
            <p:spPr bwMode="auto">
              <a:xfrm>
                <a:off x="1752" y="9132"/>
                <a:ext cx="1368" cy="5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Zabezpieczenie pomieszczeń</a:t>
                </a:r>
                <a:endParaRPr kumimoji="0" lang="pl-PL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174" name="Text Box 30"/>
              <p:cNvSpPr txBox="1">
                <a:spLocks noChangeArrowheads="1"/>
              </p:cNvSpPr>
              <p:nvPr/>
            </p:nvSpPr>
            <p:spPr bwMode="auto">
              <a:xfrm>
                <a:off x="1752" y="9720"/>
                <a:ext cx="1368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</a:rPr>
                  <a:t>12 dni</a:t>
                </a:r>
                <a:endParaRPr kumimoji="0" lang="pl-PL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grpSp>
          <p:nvGrpSpPr>
            <p:cNvPr id="15" name="Group 31"/>
            <p:cNvGrpSpPr>
              <a:grpSpLocks/>
            </p:cNvGrpSpPr>
            <p:nvPr/>
          </p:nvGrpSpPr>
          <p:grpSpPr bwMode="auto">
            <a:xfrm>
              <a:off x="8406" y="9570"/>
              <a:ext cx="1014" cy="864"/>
              <a:chOff x="1752" y="9132"/>
              <a:chExt cx="1368" cy="900"/>
            </a:xfrm>
          </p:grpSpPr>
          <p:sp>
            <p:nvSpPr>
              <p:cNvPr id="6176" name="Text Box 32"/>
              <p:cNvSpPr txBox="1">
                <a:spLocks noChangeArrowheads="1"/>
              </p:cNvSpPr>
              <p:nvPr/>
            </p:nvSpPr>
            <p:spPr bwMode="auto">
              <a:xfrm>
                <a:off x="1752" y="9132"/>
                <a:ext cx="1368" cy="5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Seminarium próbne</a:t>
                </a:r>
                <a:endParaRPr kumimoji="0" lang="pl-PL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177" name="Text Box 33"/>
              <p:cNvSpPr txBox="1">
                <a:spLocks noChangeArrowheads="1"/>
              </p:cNvSpPr>
              <p:nvPr/>
            </p:nvSpPr>
            <p:spPr bwMode="auto">
              <a:xfrm>
                <a:off x="1752" y="9720"/>
                <a:ext cx="1368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</a:rPr>
                  <a:t>3 dni</a:t>
                </a:r>
                <a:endParaRPr kumimoji="0" lang="pl-PL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grpSp>
          <p:nvGrpSpPr>
            <p:cNvPr id="16" name="Group 34"/>
            <p:cNvGrpSpPr>
              <a:grpSpLocks/>
            </p:cNvGrpSpPr>
            <p:nvPr/>
          </p:nvGrpSpPr>
          <p:grpSpPr bwMode="auto">
            <a:xfrm>
              <a:off x="9852" y="10924"/>
              <a:ext cx="1428" cy="1182"/>
              <a:chOff x="1752" y="9132"/>
              <a:chExt cx="1368" cy="900"/>
            </a:xfrm>
          </p:grpSpPr>
          <p:sp>
            <p:nvSpPr>
              <p:cNvPr id="6179" name="Text Box 35"/>
              <p:cNvSpPr txBox="1">
                <a:spLocks noChangeArrowheads="1"/>
              </p:cNvSpPr>
              <p:nvPr/>
            </p:nvSpPr>
            <p:spPr bwMode="auto">
              <a:xfrm>
                <a:off x="1752" y="9132"/>
                <a:ext cx="1368" cy="5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Przeprowadzenie seminarium</a:t>
                </a:r>
                <a:endParaRPr kumimoji="0" lang="pl-PL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180" name="Text Box 36"/>
              <p:cNvSpPr txBox="1">
                <a:spLocks noChangeArrowheads="1"/>
              </p:cNvSpPr>
              <p:nvPr/>
            </p:nvSpPr>
            <p:spPr bwMode="auto">
              <a:xfrm>
                <a:off x="1752" y="9720"/>
                <a:ext cx="1368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59 dni</a:t>
                </a:r>
              </a:p>
            </p:txBody>
          </p:sp>
        </p:grpSp>
        <p:grpSp>
          <p:nvGrpSpPr>
            <p:cNvPr id="17" name="Group 37"/>
            <p:cNvGrpSpPr>
              <a:grpSpLocks/>
            </p:cNvGrpSpPr>
            <p:nvPr/>
          </p:nvGrpSpPr>
          <p:grpSpPr bwMode="auto">
            <a:xfrm>
              <a:off x="5562" y="12234"/>
              <a:ext cx="1548" cy="1182"/>
              <a:chOff x="1752" y="9132"/>
              <a:chExt cx="1368" cy="900"/>
            </a:xfrm>
          </p:grpSpPr>
          <p:sp>
            <p:nvSpPr>
              <p:cNvPr id="6182" name="Text Box 38"/>
              <p:cNvSpPr txBox="1">
                <a:spLocks noChangeArrowheads="1"/>
              </p:cNvSpPr>
              <p:nvPr/>
            </p:nvSpPr>
            <p:spPr bwMode="auto">
              <a:xfrm>
                <a:off x="1752" y="9132"/>
                <a:ext cx="1368" cy="5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Opracowanie materiałów seminaryjnych</a:t>
                </a:r>
                <a:endParaRPr kumimoji="0" lang="pl-PL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183" name="Text Box 39"/>
              <p:cNvSpPr txBox="1">
                <a:spLocks noChangeArrowheads="1"/>
              </p:cNvSpPr>
              <p:nvPr/>
            </p:nvSpPr>
            <p:spPr bwMode="auto">
              <a:xfrm>
                <a:off x="1752" y="9720"/>
                <a:ext cx="1368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</a:rPr>
                  <a:t>15 dni</a:t>
                </a:r>
                <a:endParaRPr kumimoji="0" lang="pl-PL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grpSp>
          <p:nvGrpSpPr>
            <p:cNvPr id="18" name="Group 40"/>
            <p:cNvGrpSpPr>
              <a:grpSpLocks/>
            </p:cNvGrpSpPr>
            <p:nvPr/>
          </p:nvGrpSpPr>
          <p:grpSpPr bwMode="auto">
            <a:xfrm>
              <a:off x="5562" y="13860"/>
              <a:ext cx="1014" cy="918"/>
              <a:chOff x="1752" y="9132"/>
              <a:chExt cx="1368" cy="900"/>
            </a:xfrm>
          </p:grpSpPr>
          <p:sp>
            <p:nvSpPr>
              <p:cNvPr id="6185" name="Text Box 41"/>
              <p:cNvSpPr txBox="1">
                <a:spLocks noChangeArrowheads="1"/>
              </p:cNvSpPr>
              <p:nvPr/>
            </p:nvSpPr>
            <p:spPr bwMode="auto">
              <a:xfrm>
                <a:off x="1752" y="9132"/>
                <a:ext cx="1368" cy="5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Ocena ofert z drukarni</a:t>
                </a:r>
                <a:endParaRPr kumimoji="0" lang="pl-PL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186" name="Text Box 42"/>
              <p:cNvSpPr txBox="1">
                <a:spLocks noChangeArrowheads="1"/>
              </p:cNvSpPr>
              <p:nvPr/>
            </p:nvSpPr>
            <p:spPr bwMode="auto">
              <a:xfrm>
                <a:off x="1752" y="9720"/>
                <a:ext cx="1368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</a:rPr>
                  <a:t>20 dni</a:t>
                </a:r>
                <a:endParaRPr kumimoji="0" lang="pl-PL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grpSp>
          <p:nvGrpSpPr>
            <p:cNvPr id="19" name="Group 43"/>
            <p:cNvGrpSpPr>
              <a:grpSpLocks/>
            </p:cNvGrpSpPr>
            <p:nvPr/>
          </p:nvGrpSpPr>
          <p:grpSpPr bwMode="auto">
            <a:xfrm>
              <a:off x="7686" y="13006"/>
              <a:ext cx="1404" cy="974"/>
              <a:chOff x="1752" y="9132"/>
              <a:chExt cx="1368" cy="900"/>
            </a:xfrm>
          </p:grpSpPr>
          <p:sp>
            <p:nvSpPr>
              <p:cNvPr id="6188" name="Text Box 44"/>
              <p:cNvSpPr txBox="1">
                <a:spLocks noChangeArrowheads="1"/>
              </p:cNvSpPr>
              <p:nvPr/>
            </p:nvSpPr>
            <p:spPr bwMode="auto">
              <a:xfrm>
                <a:off x="1752" y="9132"/>
                <a:ext cx="1368" cy="5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Druk materiałów seminaryjnych</a:t>
                </a:r>
                <a:endParaRPr kumimoji="0" lang="pl-PL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189" name="Text Box 45"/>
              <p:cNvSpPr txBox="1">
                <a:spLocks noChangeArrowheads="1"/>
              </p:cNvSpPr>
              <p:nvPr/>
            </p:nvSpPr>
            <p:spPr bwMode="auto">
              <a:xfrm>
                <a:off x="1752" y="9720"/>
                <a:ext cx="1368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</a:rPr>
                  <a:t>15 dni</a:t>
                </a:r>
                <a:endParaRPr kumimoji="0" lang="pl-PL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sp>
          <p:nvSpPr>
            <p:cNvPr id="6190" name="Line 46"/>
            <p:cNvSpPr>
              <a:spLocks noChangeShapeType="1"/>
            </p:cNvSpPr>
            <p:nvPr/>
          </p:nvSpPr>
          <p:spPr bwMode="auto">
            <a:xfrm>
              <a:off x="1920" y="10924"/>
              <a:ext cx="48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200"/>
            </a:p>
          </p:txBody>
        </p:sp>
        <p:sp>
          <p:nvSpPr>
            <p:cNvPr id="6191" name="Line 47"/>
            <p:cNvSpPr>
              <a:spLocks noChangeShapeType="1"/>
            </p:cNvSpPr>
            <p:nvPr/>
          </p:nvSpPr>
          <p:spPr bwMode="auto">
            <a:xfrm flipV="1">
              <a:off x="3414" y="9959"/>
              <a:ext cx="480" cy="81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200"/>
            </a:p>
          </p:txBody>
        </p:sp>
        <p:sp>
          <p:nvSpPr>
            <p:cNvPr id="6192" name="Line 48"/>
            <p:cNvSpPr>
              <a:spLocks noChangeShapeType="1"/>
            </p:cNvSpPr>
            <p:nvPr/>
          </p:nvSpPr>
          <p:spPr bwMode="auto">
            <a:xfrm>
              <a:off x="3414" y="10770"/>
              <a:ext cx="798" cy="25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200"/>
            </a:p>
          </p:txBody>
        </p:sp>
        <p:sp>
          <p:nvSpPr>
            <p:cNvPr id="6193" name="Line 49"/>
            <p:cNvSpPr>
              <a:spLocks noChangeShapeType="1"/>
            </p:cNvSpPr>
            <p:nvPr/>
          </p:nvSpPr>
          <p:spPr bwMode="auto">
            <a:xfrm>
              <a:off x="4908" y="9959"/>
              <a:ext cx="52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200"/>
            </a:p>
          </p:txBody>
        </p:sp>
        <p:sp>
          <p:nvSpPr>
            <p:cNvPr id="6194" name="Line 50"/>
            <p:cNvSpPr>
              <a:spLocks noChangeShapeType="1"/>
            </p:cNvSpPr>
            <p:nvPr/>
          </p:nvSpPr>
          <p:spPr bwMode="auto">
            <a:xfrm flipV="1">
              <a:off x="6576" y="8806"/>
              <a:ext cx="360" cy="10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200"/>
            </a:p>
          </p:txBody>
        </p:sp>
        <p:sp>
          <p:nvSpPr>
            <p:cNvPr id="6195" name="Line 51"/>
            <p:cNvSpPr>
              <a:spLocks noChangeShapeType="1"/>
            </p:cNvSpPr>
            <p:nvPr/>
          </p:nvSpPr>
          <p:spPr bwMode="auto">
            <a:xfrm>
              <a:off x="6576" y="9810"/>
              <a:ext cx="36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200"/>
            </a:p>
          </p:txBody>
        </p:sp>
        <p:sp>
          <p:nvSpPr>
            <p:cNvPr id="6196" name="Line 52"/>
            <p:cNvSpPr>
              <a:spLocks noChangeShapeType="1"/>
            </p:cNvSpPr>
            <p:nvPr/>
          </p:nvSpPr>
          <p:spPr bwMode="auto">
            <a:xfrm>
              <a:off x="6576" y="9810"/>
              <a:ext cx="360" cy="13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200"/>
            </a:p>
          </p:txBody>
        </p:sp>
        <p:sp>
          <p:nvSpPr>
            <p:cNvPr id="6197" name="Line 53"/>
            <p:cNvSpPr>
              <a:spLocks noChangeShapeType="1"/>
            </p:cNvSpPr>
            <p:nvPr/>
          </p:nvSpPr>
          <p:spPr bwMode="auto">
            <a:xfrm flipV="1">
              <a:off x="5124" y="13006"/>
              <a:ext cx="438" cy="8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200"/>
            </a:p>
          </p:txBody>
        </p:sp>
        <p:sp>
          <p:nvSpPr>
            <p:cNvPr id="6198" name="Line 54"/>
            <p:cNvSpPr>
              <a:spLocks noChangeShapeType="1"/>
            </p:cNvSpPr>
            <p:nvPr/>
          </p:nvSpPr>
          <p:spPr bwMode="auto">
            <a:xfrm>
              <a:off x="5124" y="13860"/>
              <a:ext cx="438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200"/>
            </a:p>
          </p:txBody>
        </p:sp>
        <p:sp>
          <p:nvSpPr>
            <p:cNvPr id="6199" name="Line 55"/>
            <p:cNvSpPr>
              <a:spLocks noChangeShapeType="1"/>
            </p:cNvSpPr>
            <p:nvPr/>
          </p:nvSpPr>
          <p:spPr bwMode="auto">
            <a:xfrm>
              <a:off x="7110" y="12912"/>
              <a:ext cx="576" cy="6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200"/>
            </a:p>
          </p:txBody>
        </p:sp>
        <p:sp>
          <p:nvSpPr>
            <p:cNvPr id="6200" name="Line 56"/>
            <p:cNvSpPr>
              <a:spLocks noChangeShapeType="1"/>
            </p:cNvSpPr>
            <p:nvPr/>
          </p:nvSpPr>
          <p:spPr bwMode="auto">
            <a:xfrm flipV="1">
              <a:off x="6576" y="13530"/>
              <a:ext cx="1110" cy="9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200"/>
            </a:p>
          </p:txBody>
        </p:sp>
        <p:sp>
          <p:nvSpPr>
            <p:cNvPr id="6201" name="Line 57"/>
            <p:cNvSpPr>
              <a:spLocks noChangeShapeType="1"/>
            </p:cNvSpPr>
            <p:nvPr/>
          </p:nvSpPr>
          <p:spPr bwMode="auto">
            <a:xfrm flipV="1">
              <a:off x="9090" y="11520"/>
              <a:ext cx="762" cy="18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200"/>
            </a:p>
          </p:txBody>
        </p:sp>
        <p:sp>
          <p:nvSpPr>
            <p:cNvPr id="6202" name="Line 58"/>
            <p:cNvSpPr>
              <a:spLocks noChangeShapeType="1"/>
            </p:cNvSpPr>
            <p:nvPr/>
          </p:nvSpPr>
          <p:spPr bwMode="auto">
            <a:xfrm>
              <a:off x="7950" y="8502"/>
              <a:ext cx="45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200"/>
            </a:p>
          </p:txBody>
        </p:sp>
        <p:sp>
          <p:nvSpPr>
            <p:cNvPr id="6203" name="Line 59"/>
            <p:cNvSpPr>
              <a:spLocks noChangeShapeType="1"/>
            </p:cNvSpPr>
            <p:nvPr/>
          </p:nvSpPr>
          <p:spPr bwMode="auto">
            <a:xfrm>
              <a:off x="7950" y="9810"/>
              <a:ext cx="45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200"/>
            </a:p>
          </p:txBody>
        </p:sp>
        <p:sp>
          <p:nvSpPr>
            <p:cNvPr id="6204" name="Line 60"/>
            <p:cNvSpPr>
              <a:spLocks noChangeShapeType="1"/>
            </p:cNvSpPr>
            <p:nvPr/>
          </p:nvSpPr>
          <p:spPr bwMode="auto">
            <a:xfrm flipV="1">
              <a:off x="7950" y="9959"/>
              <a:ext cx="456" cy="11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200"/>
            </a:p>
          </p:txBody>
        </p:sp>
        <p:sp>
          <p:nvSpPr>
            <p:cNvPr id="6205" name="Line 61"/>
            <p:cNvSpPr>
              <a:spLocks noChangeShapeType="1"/>
            </p:cNvSpPr>
            <p:nvPr/>
          </p:nvSpPr>
          <p:spPr bwMode="auto">
            <a:xfrm>
              <a:off x="9420" y="9959"/>
              <a:ext cx="432" cy="137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200"/>
            </a:p>
          </p:txBody>
        </p:sp>
        <p:sp>
          <p:nvSpPr>
            <p:cNvPr id="6206" name="Line 62"/>
            <p:cNvSpPr>
              <a:spLocks noChangeShapeType="1"/>
            </p:cNvSpPr>
            <p:nvPr/>
          </p:nvSpPr>
          <p:spPr bwMode="auto">
            <a:xfrm>
              <a:off x="9750" y="8502"/>
              <a:ext cx="780" cy="24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200"/>
            </a:p>
          </p:txBody>
        </p:sp>
      </p:grpSp>
      <p:cxnSp>
        <p:nvCxnSpPr>
          <p:cNvPr id="68" name="Łącznik prosty 67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ytuł 1"/>
          <p:cNvSpPr txBox="1">
            <a:spLocks/>
          </p:cNvSpPr>
          <p:nvPr/>
        </p:nvSpPr>
        <p:spPr>
          <a:xfrm>
            <a:off x="1428728" y="0"/>
            <a:ext cx="7715272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pl-PL" sz="2400" dirty="0" smtClean="0"/>
              <a:t>Podstawowe techniki diagnozowania i analizy problemów</a:t>
            </a:r>
            <a:endParaRPr kumimoji="0" lang="pl-PL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</p:txBody>
      </p:sp>
      <p:sp>
        <p:nvSpPr>
          <p:cNvPr id="70" name="pole tekstowe 69"/>
          <p:cNvSpPr txBox="1"/>
          <p:nvPr/>
        </p:nvSpPr>
        <p:spPr>
          <a:xfrm>
            <a:off x="1142976" y="649412"/>
            <a:ext cx="8001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i="1" dirty="0" smtClean="0"/>
              <a:t>Diagram strzałkowy</a:t>
            </a:r>
            <a:endParaRPr lang="en-GB" sz="2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28728" y="0"/>
            <a:ext cx="7715272" cy="642942"/>
          </a:xfrm>
        </p:spPr>
        <p:txBody>
          <a:bodyPr>
            <a:noAutofit/>
          </a:bodyPr>
          <a:lstStyle/>
          <a:p>
            <a:pPr algn="l"/>
            <a:r>
              <a:rPr lang="pl-PL" sz="2400" dirty="0" smtClean="0"/>
              <a:t>Podstawowe techniki diagnozowania i analizy problemów</a:t>
            </a:r>
            <a:endParaRPr lang="pl-PL" sz="2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5" name="Łącznik prosty 4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ole tekstowe 21"/>
          <p:cNvSpPr txBox="1"/>
          <p:nvPr/>
        </p:nvSpPr>
        <p:spPr>
          <a:xfrm>
            <a:off x="1142976" y="500042"/>
            <a:ext cx="7429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i="1" dirty="0" smtClean="0"/>
              <a:t>Narzędzia statystyczne – podstawowe pojęcia</a:t>
            </a:r>
            <a:endParaRPr lang="pl-PL" sz="2400" b="1" i="1" dirty="0"/>
          </a:p>
        </p:txBody>
      </p:sp>
      <p:sp>
        <p:nvSpPr>
          <p:cNvPr id="6" name="pole tekstowe 5"/>
          <p:cNvSpPr txBox="1"/>
          <p:nvPr/>
        </p:nvSpPr>
        <p:spPr>
          <a:xfrm>
            <a:off x="285720" y="1142984"/>
            <a:ext cx="842968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400" b="1" i="1" dirty="0" smtClean="0"/>
              <a:t>Proces losowy </a:t>
            </a:r>
            <a:r>
              <a:rPr lang="pl-PL" sz="2400" dirty="0" smtClean="0"/>
              <a:t>– proces, którego wyniku nie można dokładnie poznać i/lub opisać. Wynikiem tego procesu jest </a:t>
            </a:r>
            <a:r>
              <a:rPr lang="pl-PL" sz="2400" b="1" i="1" dirty="0" smtClean="0"/>
              <a:t>zmienna losowa.</a:t>
            </a:r>
          </a:p>
          <a:p>
            <a:pPr algn="just"/>
            <a:endParaRPr lang="pl-PL" sz="2400" b="1" i="1" dirty="0" smtClean="0"/>
          </a:p>
          <a:p>
            <a:pPr algn="just"/>
            <a:r>
              <a:rPr lang="pl-PL" sz="2400" b="1" i="1" dirty="0" smtClean="0"/>
              <a:t>Zmienna losowa </a:t>
            </a:r>
            <a:r>
              <a:rPr lang="pl-PL" sz="2400" dirty="0" smtClean="0"/>
              <a:t>może mieć charakter zmiennej:</a:t>
            </a:r>
          </a:p>
          <a:p>
            <a:pPr algn="just"/>
            <a:r>
              <a:rPr lang="pl-PL" sz="2400" b="1" i="1" dirty="0" smtClean="0"/>
              <a:t>Skokowej (dyskretnej) </a:t>
            </a:r>
            <a:r>
              <a:rPr lang="pl-PL" sz="2400" dirty="0" smtClean="0"/>
              <a:t>– gdy przyjmuje wartości ze zbioru najwyżej przeliczalnego</a:t>
            </a:r>
          </a:p>
          <a:p>
            <a:pPr algn="just"/>
            <a:r>
              <a:rPr lang="pl-PL" sz="2400" b="1" i="1" dirty="0" smtClean="0"/>
              <a:t>Ciągłej </a:t>
            </a:r>
            <a:r>
              <a:rPr lang="pl-PL" sz="2400" dirty="0" smtClean="0"/>
              <a:t>– gdy przyjmuje dowolne wartości z określonego przedziału liczbowego.</a:t>
            </a:r>
          </a:p>
          <a:p>
            <a:pPr algn="just"/>
            <a:endParaRPr lang="pl-PL" sz="2400" dirty="0" smtClean="0"/>
          </a:p>
          <a:p>
            <a:pPr algn="just"/>
            <a:r>
              <a:rPr lang="pl-PL" sz="2400" b="1" i="1" dirty="0" smtClean="0"/>
              <a:t>Zdarzenie elementarne </a:t>
            </a:r>
            <a:r>
              <a:rPr lang="pl-PL" sz="2400" dirty="0" smtClean="0"/>
              <a:t>– konkretna realizacja zmiennej losowej</a:t>
            </a:r>
          </a:p>
          <a:p>
            <a:pPr algn="just"/>
            <a:endParaRPr lang="pl-PL" sz="2400" dirty="0" smtClean="0"/>
          </a:p>
          <a:p>
            <a:pPr algn="just"/>
            <a:r>
              <a:rPr lang="pl-PL" sz="2400" b="1" i="1" dirty="0" smtClean="0"/>
              <a:t>Populacja </a:t>
            </a:r>
            <a:r>
              <a:rPr lang="pl-PL" sz="2400" dirty="0" smtClean="0"/>
              <a:t>– zbiorowość statystyczna, zbiór wyników wszystkich obserwacji z punktu widzenia badanej charakterystyki</a:t>
            </a:r>
          </a:p>
          <a:p>
            <a:pPr algn="just"/>
            <a:endParaRPr lang="pl-PL" sz="2400" dirty="0" smtClean="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28728" y="0"/>
            <a:ext cx="7715272" cy="642942"/>
          </a:xfrm>
        </p:spPr>
        <p:txBody>
          <a:bodyPr>
            <a:noAutofit/>
          </a:bodyPr>
          <a:lstStyle/>
          <a:p>
            <a:pPr algn="l"/>
            <a:r>
              <a:rPr lang="pl-PL" sz="2400" dirty="0" smtClean="0"/>
              <a:t>Podstawowe techniki diagnozowania i analizy problemów</a:t>
            </a:r>
            <a:endParaRPr lang="pl-PL" sz="2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5" name="Łącznik prosty 4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ole tekstowe 21"/>
          <p:cNvSpPr txBox="1"/>
          <p:nvPr/>
        </p:nvSpPr>
        <p:spPr>
          <a:xfrm>
            <a:off x="1142976" y="500042"/>
            <a:ext cx="7429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i="1" dirty="0" smtClean="0"/>
              <a:t>Narzędzia statystyczne – podstawowe pojęcia</a:t>
            </a:r>
            <a:endParaRPr lang="pl-PL" sz="2400" b="1" i="1" dirty="0"/>
          </a:p>
        </p:txBody>
      </p:sp>
      <p:sp>
        <p:nvSpPr>
          <p:cNvPr id="6" name="pole tekstowe 5"/>
          <p:cNvSpPr txBox="1"/>
          <p:nvPr/>
        </p:nvSpPr>
        <p:spPr>
          <a:xfrm>
            <a:off x="285720" y="1142984"/>
            <a:ext cx="842968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400" b="1" i="1" dirty="0" smtClean="0"/>
              <a:t>Próbka</a:t>
            </a:r>
            <a:r>
              <a:rPr lang="pl-PL" sz="2400" dirty="0" smtClean="0"/>
              <a:t> – część populacji podlegająca badaniu ze względu na ustaloną charakterystykę w celu wyciągnięcia wniosków odnośnie do kształtowania się jej wartości w populacji;</a:t>
            </a:r>
          </a:p>
          <a:p>
            <a:pPr algn="just"/>
            <a:endParaRPr lang="pl-PL" sz="2400" dirty="0" smtClean="0"/>
          </a:p>
          <a:p>
            <a:pPr algn="just"/>
            <a:r>
              <a:rPr lang="pl-PL" sz="2400" b="1" i="1" dirty="0" smtClean="0"/>
              <a:t>Próbka losowa</a:t>
            </a:r>
            <a:r>
              <a:rPr lang="pl-PL" sz="2400" dirty="0" smtClean="0"/>
              <a:t> – próbka, której dobór z całej populacji był dokonany w drodze losowania;</a:t>
            </a:r>
          </a:p>
          <a:p>
            <a:pPr algn="just"/>
            <a:endParaRPr lang="pl-PL" sz="2400" dirty="0" smtClean="0"/>
          </a:p>
          <a:p>
            <a:pPr algn="just"/>
            <a:r>
              <a:rPr lang="pl-PL" sz="2400" b="1" i="1" dirty="0" smtClean="0"/>
              <a:t>Próbka reprezentatywna</a:t>
            </a:r>
            <a:r>
              <a:rPr lang="pl-PL" sz="2400" dirty="0" smtClean="0"/>
              <a:t> – próbka, której struktura pod względem badanej cechy nie różni się istotnie od struktury populacji generalnej;</a:t>
            </a:r>
          </a:p>
          <a:p>
            <a:pPr algn="just"/>
            <a:endParaRPr lang="pl-PL" sz="2400" dirty="0" smtClean="0"/>
          </a:p>
          <a:p>
            <a:pPr algn="just"/>
            <a:r>
              <a:rPr lang="pl-PL" sz="2400" b="1" i="1" dirty="0" smtClean="0"/>
              <a:t>Prawdopodobieństwo</a:t>
            </a:r>
            <a:r>
              <a:rPr lang="pl-PL" sz="2400" dirty="0" smtClean="0"/>
              <a:t> – liczba z przedziału &lt;0;1&gt; wyrażająca przekonanie, że powtarzając proces losowy wielokrotnie, otrzyma się określoną wartość zmiennej losowej.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28728" y="0"/>
            <a:ext cx="7715272" cy="642942"/>
          </a:xfrm>
        </p:spPr>
        <p:txBody>
          <a:bodyPr>
            <a:noAutofit/>
          </a:bodyPr>
          <a:lstStyle/>
          <a:p>
            <a:pPr algn="l"/>
            <a:r>
              <a:rPr lang="pl-PL" sz="2400" dirty="0" smtClean="0"/>
              <a:t>Podstawowe techniki diagnozowania i analizy problemów</a:t>
            </a:r>
            <a:endParaRPr lang="pl-PL" sz="2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5" name="Łącznik prosty 4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ole tekstowe 21"/>
          <p:cNvSpPr txBox="1"/>
          <p:nvPr/>
        </p:nvSpPr>
        <p:spPr>
          <a:xfrm>
            <a:off x="1142976" y="500042"/>
            <a:ext cx="7429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i="1" dirty="0" smtClean="0"/>
              <a:t>Narzędzia statystyczne – podstawowe pojęcia</a:t>
            </a:r>
            <a:endParaRPr lang="pl-PL" sz="2400" b="1" i="1" dirty="0"/>
          </a:p>
        </p:txBody>
      </p:sp>
      <p:sp>
        <p:nvSpPr>
          <p:cNvPr id="6" name="pole tekstowe 5"/>
          <p:cNvSpPr txBox="1"/>
          <p:nvPr/>
        </p:nvSpPr>
        <p:spPr>
          <a:xfrm>
            <a:off x="0" y="1142984"/>
            <a:ext cx="871540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pl-PL" sz="2000" b="1" i="1" dirty="0" smtClean="0"/>
              <a:t>Parametry populacji </a:t>
            </a:r>
            <a:r>
              <a:rPr lang="pl-PL" sz="2000" dirty="0" smtClean="0"/>
              <a:t>– charakterystyki liczbowe określające jej:</a:t>
            </a:r>
          </a:p>
          <a:p>
            <a:pPr lvl="1" algn="just"/>
            <a:r>
              <a:rPr lang="pl-PL" sz="2000" b="1" i="1" dirty="0" smtClean="0"/>
              <a:t>Położenie: </a:t>
            </a:r>
          </a:p>
          <a:p>
            <a:pPr marL="914400" lvl="1" indent="-457200" algn="just">
              <a:buFont typeface="Wingdings" pitchFamily="2" charset="2"/>
              <a:buChar char="ü"/>
            </a:pPr>
            <a:r>
              <a:rPr lang="pl-PL" sz="2000" dirty="0" smtClean="0"/>
              <a:t>Wartość oczekiwania</a:t>
            </a:r>
          </a:p>
          <a:p>
            <a:pPr marL="914400" lvl="1" indent="-457200" algn="just">
              <a:buFont typeface="Wingdings" pitchFamily="2" charset="2"/>
              <a:buChar char="ü"/>
            </a:pPr>
            <a:r>
              <a:rPr lang="pl-PL" sz="2000" dirty="0" smtClean="0"/>
              <a:t>Mediana</a:t>
            </a:r>
          </a:p>
          <a:p>
            <a:pPr marL="914400" lvl="1" indent="-457200" algn="just"/>
            <a:r>
              <a:rPr lang="pl-PL" sz="2000" b="1" i="1" dirty="0" smtClean="0"/>
              <a:t>Rozproszenie:</a:t>
            </a:r>
          </a:p>
          <a:p>
            <a:pPr marL="914400" lvl="1" indent="-457200" algn="just">
              <a:buFont typeface="Wingdings" pitchFamily="2" charset="2"/>
              <a:buChar char="ü"/>
            </a:pPr>
            <a:r>
              <a:rPr lang="pl-PL" sz="2000" dirty="0" smtClean="0"/>
              <a:t>Odchylenie standardowe</a:t>
            </a:r>
          </a:p>
          <a:p>
            <a:pPr marL="457200" indent="-457200" algn="just"/>
            <a:endParaRPr lang="pl-PL" sz="2000" dirty="0" smtClean="0"/>
          </a:p>
          <a:p>
            <a:pPr marL="457200" indent="-457200" algn="just"/>
            <a:r>
              <a:rPr lang="pl-PL" sz="2000" dirty="0" smtClean="0"/>
              <a:t>	</a:t>
            </a:r>
            <a:r>
              <a:rPr lang="pl-PL" sz="2000" b="1" i="1" dirty="0" smtClean="0"/>
              <a:t>Statystyka</a:t>
            </a:r>
            <a:r>
              <a:rPr lang="pl-PL" sz="2000" dirty="0" smtClean="0"/>
              <a:t> – zmienna losowa będąca dowolną funkcją wyników próbki losowej. Do najczęściej stosowanych należą:</a:t>
            </a:r>
          </a:p>
          <a:p>
            <a:pPr marL="457200" indent="-457200" algn="just"/>
            <a:r>
              <a:rPr lang="pl-PL" sz="2000" b="1" i="1" dirty="0" smtClean="0"/>
              <a:t>	Położenia:</a:t>
            </a:r>
          </a:p>
          <a:p>
            <a:pPr marL="914400" lvl="1" indent="-457200" algn="just">
              <a:buFont typeface="Wingdings" pitchFamily="2" charset="2"/>
              <a:buChar char="ü"/>
            </a:pPr>
            <a:r>
              <a:rPr lang="pl-PL" sz="2000" dirty="0" smtClean="0"/>
              <a:t>Średnia arytmetyczna;</a:t>
            </a:r>
          </a:p>
          <a:p>
            <a:pPr marL="914400" lvl="1" indent="-457200" algn="just">
              <a:buFont typeface="Wingdings" pitchFamily="2" charset="2"/>
              <a:buChar char="ü"/>
            </a:pPr>
            <a:r>
              <a:rPr lang="pl-PL" sz="2000" dirty="0" smtClean="0"/>
              <a:t>Mediana</a:t>
            </a:r>
          </a:p>
          <a:p>
            <a:pPr marL="914400" lvl="1" indent="-457200" algn="just">
              <a:buFont typeface="Wingdings" pitchFamily="2" charset="2"/>
              <a:buChar char="ü"/>
            </a:pPr>
            <a:r>
              <a:rPr lang="pl-PL" sz="2000" dirty="0" smtClean="0"/>
              <a:t>Dominanta</a:t>
            </a:r>
          </a:p>
          <a:p>
            <a:pPr marL="914400" lvl="1" indent="-457200" algn="just"/>
            <a:r>
              <a:rPr lang="pl-PL" sz="2000" b="1" i="1" dirty="0" smtClean="0"/>
              <a:t>Rozproszenia:</a:t>
            </a:r>
          </a:p>
          <a:p>
            <a:pPr marL="914400" lvl="1" indent="-457200" algn="just">
              <a:buFont typeface="Wingdings" pitchFamily="2" charset="2"/>
              <a:buChar char="ü"/>
            </a:pPr>
            <a:r>
              <a:rPr lang="pl-PL" sz="2000" dirty="0" smtClean="0"/>
              <a:t>Rozstęp</a:t>
            </a:r>
          </a:p>
          <a:p>
            <a:pPr marL="914400" lvl="1" indent="-457200" algn="just">
              <a:buFont typeface="Wingdings" pitchFamily="2" charset="2"/>
              <a:buChar char="ü"/>
            </a:pPr>
            <a:r>
              <a:rPr lang="pl-PL" sz="2000" dirty="0" smtClean="0"/>
              <a:t>Odchylenie standardowe</a:t>
            </a:r>
          </a:p>
          <a:p>
            <a:pPr marL="457200" indent="-457200" algn="just"/>
            <a:endParaRPr lang="pl-PL" sz="20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922</TotalTime>
  <Words>5338</Words>
  <Application>Microsoft Office PowerPoint</Application>
  <PresentationFormat>Pokaz na ekranie (4:3)</PresentationFormat>
  <Paragraphs>1139</Paragraphs>
  <Slides>111</Slides>
  <Notes>62</Notes>
  <HiddenSlides>0</HiddenSlides>
  <MMClips>0</MMClips>
  <ScaleCrop>false</ScaleCrop>
  <HeadingPairs>
    <vt:vector size="6" baseType="variant">
      <vt:variant>
        <vt:lpstr>Motyw</vt:lpstr>
      </vt:variant>
      <vt:variant>
        <vt:i4>1</vt:i4>
      </vt:variant>
      <vt:variant>
        <vt:lpstr>Osadzone serwery OLE</vt:lpstr>
      </vt:variant>
      <vt:variant>
        <vt:i4>2</vt:i4>
      </vt:variant>
      <vt:variant>
        <vt:lpstr>Tytuły slajdów</vt:lpstr>
      </vt:variant>
      <vt:variant>
        <vt:i4>111</vt:i4>
      </vt:variant>
    </vt:vector>
  </HeadingPairs>
  <TitlesOfParts>
    <vt:vector size="114" baseType="lpstr">
      <vt:lpstr>Motyw pakietu Office</vt:lpstr>
      <vt:lpstr>Klip</vt:lpstr>
      <vt:lpstr>Dokument</vt:lpstr>
      <vt:lpstr>Metody zarządzania i sterowania jakością</vt:lpstr>
      <vt:lpstr>Zasady zaliczania</vt:lpstr>
      <vt:lpstr>Literatura przedmiotu</vt:lpstr>
      <vt:lpstr>Definicja jakości</vt:lpstr>
      <vt:lpstr>Definicja jakości</vt:lpstr>
      <vt:lpstr>Definicja sterowania jakością</vt:lpstr>
      <vt:lpstr>Miejsce sterowania jakością w zarządzaniu</vt:lpstr>
      <vt:lpstr>Rozwój koncepcji zarządzania jakością</vt:lpstr>
      <vt:lpstr>Podstawowe techniki diagnozowania i analizy problemów</vt:lpstr>
      <vt:lpstr>Podstawowe techniki diagnozowania i analizy problemów</vt:lpstr>
      <vt:lpstr>Podstawowe techniki diagnozowania i analizy problemów</vt:lpstr>
      <vt:lpstr>Podstawowe techniki diagnozowania i analizy problemów</vt:lpstr>
      <vt:lpstr>Podstawowe techniki diagnozowania i analizy problemów</vt:lpstr>
      <vt:lpstr>Podstawowe techniki diagnozowania i analizy problemów</vt:lpstr>
      <vt:lpstr>Podstawowe techniki diagnozowania i analizy problemów</vt:lpstr>
      <vt:lpstr>Podstawowe techniki diagnozowania i analizy problemów</vt:lpstr>
      <vt:lpstr>Podstawowe techniki diagnozowania i analizy problemów</vt:lpstr>
      <vt:lpstr>Podstawowe techniki diagnozowania i analizy problemów</vt:lpstr>
      <vt:lpstr>Podstawowe techniki diagnozowania i analizy problemów</vt:lpstr>
      <vt:lpstr>Podstawowe techniki diagnozowania i analizy problemów</vt:lpstr>
      <vt:lpstr>Podstawowe techniki diagnozowania i analizy problemów</vt:lpstr>
      <vt:lpstr>Podstawowe techniki diagnozowania i analizy problemów</vt:lpstr>
      <vt:lpstr>Podstawowe techniki diagnozowania i analizy problemów</vt:lpstr>
      <vt:lpstr>Podstawowe techniki diagnozowania i analizy problemów</vt:lpstr>
      <vt:lpstr>Podstawowe techniki diagnozowania i analizy problemów</vt:lpstr>
      <vt:lpstr>Podstawowe techniki diagnozowania i analizy problemów</vt:lpstr>
      <vt:lpstr>Podstawowe techniki diagnozowania i analizy problemów</vt:lpstr>
      <vt:lpstr>Podstawowe techniki diagnozowania i analizy problemów</vt:lpstr>
      <vt:lpstr>Podstawowe techniki diagnozowania i analizy problemów</vt:lpstr>
      <vt:lpstr>Podstawowe techniki diagnozowania i analizy problemów</vt:lpstr>
      <vt:lpstr>Podstawowe techniki diagnozowania i analizy problemów</vt:lpstr>
      <vt:lpstr>Podstawowe techniki diagnozowania i analizy problemów</vt:lpstr>
      <vt:lpstr>Podstawowe techniki diagnozowania i analizy problemów</vt:lpstr>
      <vt:lpstr>Podstawowe techniki diagnozowania i analizy problemów</vt:lpstr>
      <vt:lpstr>Slajd 35</vt:lpstr>
      <vt:lpstr>Slajd 36</vt:lpstr>
      <vt:lpstr>Slajd 37</vt:lpstr>
      <vt:lpstr>Slajd 38</vt:lpstr>
      <vt:lpstr>Slajd 39</vt:lpstr>
      <vt:lpstr>Slajd 40</vt:lpstr>
      <vt:lpstr>Slajd 41</vt:lpstr>
      <vt:lpstr>Slajd 42</vt:lpstr>
      <vt:lpstr>Slajd 43</vt:lpstr>
      <vt:lpstr>Slajd 44</vt:lpstr>
      <vt:lpstr>Slajd 45</vt:lpstr>
      <vt:lpstr>Slajd 46</vt:lpstr>
      <vt:lpstr>Slajd 47</vt:lpstr>
      <vt:lpstr>Slajd 48</vt:lpstr>
      <vt:lpstr>Slajd 49</vt:lpstr>
      <vt:lpstr>Slajd 50</vt:lpstr>
      <vt:lpstr>Slajd 51</vt:lpstr>
      <vt:lpstr>Slajd 52</vt:lpstr>
      <vt:lpstr>Slajd 53</vt:lpstr>
      <vt:lpstr>Slajd 54</vt:lpstr>
      <vt:lpstr>Slajd 55</vt:lpstr>
      <vt:lpstr>Slajd 56</vt:lpstr>
      <vt:lpstr>Slajd 57</vt:lpstr>
      <vt:lpstr>Slajd 58</vt:lpstr>
      <vt:lpstr>Slajd 59</vt:lpstr>
      <vt:lpstr>Slajd 60</vt:lpstr>
      <vt:lpstr>Slajd 61</vt:lpstr>
      <vt:lpstr>Slajd 62</vt:lpstr>
      <vt:lpstr>Slajd 63</vt:lpstr>
      <vt:lpstr>Slajd 64</vt:lpstr>
      <vt:lpstr>Slajd 65</vt:lpstr>
      <vt:lpstr>Slajd 66</vt:lpstr>
      <vt:lpstr>Slajd 67</vt:lpstr>
      <vt:lpstr>Slajd 68</vt:lpstr>
      <vt:lpstr>Slajd 69</vt:lpstr>
      <vt:lpstr>Slajd 70</vt:lpstr>
      <vt:lpstr>Slajd 71</vt:lpstr>
      <vt:lpstr>Slajd 72</vt:lpstr>
      <vt:lpstr>Slajd 73</vt:lpstr>
      <vt:lpstr>Slajd 74</vt:lpstr>
      <vt:lpstr>Slajd 75</vt:lpstr>
      <vt:lpstr>Slajd 76</vt:lpstr>
      <vt:lpstr>Slajd 77</vt:lpstr>
      <vt:lpstr>Slajd 78</vt:lpstr>
      <vt:lpstr>Slajd 79</vt:lpstr>
      <vt:lpstr>Slajd 80</vt:lpstr>
      <vt:lpstr>Slajd 81</vt:lpstr>
      <vt:lpstr>Slajd 82</vt:lpstr>
      <vt:lpstr>Slajd 83</vt:lpstr>
      <vt:lpstr>Slajd 84</vt:lpstr>
      <vt:lpstr>Slajd 85</vt:lpstr>
      <vt:lpstr>Wykres programowy procesu decyzji</vt:lpstr>
      <vt:lpstr>Slajd 87</vt:lpstr>
      <vt:lpstr>Slajd 88</vt:lpstr>
      <vt:lpstr>Slajd 89</vt:lpstr>
      <vt:lpstr>Slajd 90</vt:lpstr>
      <vt:lpstr>Slajd 91</vt:lpstr>
      <vt:lpstr>Slajd 92</vt:lpstr>
      <vt:lpstr>Slajd 93</vt:lpstr>
      <vt:lpstr>Slajd 94</vt:lpstr>
      <vt:lpstr>Slajd 95</vt:lpstr>
      <vt:lpstr>Slajd 96</vt:lpstr>
      <vt:lpstr>Podstawowe techniki diagnozowania i analizy problemów</vt:lpstr>
      <vt:lpstr>Podstawowe techniki diagnozowania i analizy problemów</vt:lpstr>
      <vt:lpstr>Podstawowe techniki diagnozowania i analizy problemów</vt:lpstr>
      <vt:lpstr>Podstawowe techniki diagnozowania i analizy problemów</vt:lpstr>
      <vt:lpstr>Podstawowe techniki diagnozowania i analizy problemów</vt:lpstr>
      <vt:lpstr>Podstawowe techniki diagnozowania i analizy problemów</vt:lpstr>
      <vt:lpstr>Podstawowe techniki diagnozowania i analizy problemów</vt:lpstr>
      <vt:lpstr>Podstawowe techniki diagnozowania i analizy problemów</vt:lpstr>
      <vt:lpstr>Podstawowe techniki diagnozowania i analizy problemów</vt:lpstr>
      <vt:lpstr>Podstawowe techniki diagnozowania i analizy problemów</vt:lpstr>
      <vt:lpstr>Podstawowe techniki diagnozowania i analizy problemów</vt:lpstr>
      <vt:lpstr>Podstawowe techniki diagnozowania i analizy problemów</vt:lpstr>
      <vt:lpstr>Podstawowe techniki diagnozowania i analizy problemów</vt:lpstr>
      <vt:lpstr>Podstawowe techniki diagnozowania i analizy problemów</vt:lpstr>
      <vt:lpstr>Podstawowe techniki diagnozowania i analizy problemów</vt:lpstr>
    </vt:vector>
  </TitlesOfParts>
  <Company>Cobra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Inwentyka</dc:title>
  <dc:creator>Cobra</dc:creator>
  <cp:lastModifiedBy>Stokrotka</cp:lastModifiedBy>
  <cp:revision>65</cp:revision>
  <dcterms:created xsi:type="dcterms:W3CDTF">2009-10-03T22:18:18Z</dcterms:created>
  <dcterms:modified xsi:type="dcterms:W3CDTF">2010-02-25T08:14:20Z</dcterms:modified>
</cp:coreProperties>
</file>