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5" r:id="rId21"/>
    <p:sldId id="278" r:id="rId22"/>
    <p:sldId id="276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Tytuł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cxnSp>
        <p:nvCxnSpPr>
          <p:cNvPr id="8" name="Łącznik prosty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a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Symbol zastępczy daty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15" name="Symbol zastępczy numeru slajd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6" name="Symbol zastępczy stopki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Tytuł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cxnSp>
        <p:nvCxnSpPr>
          <p:cNvPr id="7" name="Łącznik prosty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2" name="Symbol zastępczy zawartości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34" name="Symbol zastępczy zawartości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cxnSp>
        <p:nvCxnSpPr>
          <p:cNvPr id="10" name="Łącznik prosty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ymbol zastępczy zawartości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1" name="Tytuł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pl-PL" smtClean="0"/>
              <a:t>Kliknij ikonę, aby dodać obraz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E6E10C8-6469-41AC-B84E-28017F20C512}" type="datetimeFigureOut">
              <a:rPr lang="pl-PL" smtClean="0"/>
              <a:pPr/>
              <a:t>2011-04-03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C38F242-6350-4CCC-86C4-80EB58BD074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-252536" y="4941168"/>
            <a:ext cx="8062912" cy="1752600"/>
          </a:xfrm>
        </p:spPr>
        <p:txBody>
          <a:bodyPr/>
          <a:lstStyle/>
          <a:p>
            <a:r>
              <a:rPr lang="pl-PL" b="1" dirty="0" smtClean="0"/>
              <a:t>Karina Stępniewska</a:t>
            </a:r>
          </a:p>
          <a:p>
            <a:r>
              <a:rPr lang="pl-PL" b="1" dirty="0" smtClean="0"/>
              <a:t>ZiP1n-33</a:t>
            </a:r>
            <a:endParaRPr lang="pl-PL" b="1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5400" b="1" dirty="0" smtClean="0">
                <a:solidFill>
                  <a:srgbClr val="00B0F0"/>
                </a:solidFill>
              </a:rPr>
              <a:t>BADANIA DIAGNOSTYCZNE</a:t>
            </a:r>
            <a:endParaRPr lang="pl-PL" sz="5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Zmiany własności metalu zmniejszają trwałość elementów bloku i powodują konieczność ich wymiany. Można jednak określić hierarchię ważności tych elementów, wynikającą ze stopnia zagrożenia i ponoszonych kosztów w przypadku wystąpienia awarii. Są to </a:t>
            </a:r>
            <a:r>
              <a:rPr lang="pl-PL" b="1" dirty="0" smtClean="0">
                <a:solidFill>
                  <a:srgbClr val="002060"/>
                </a:solidFill>
              </a:rPr>
              <a:t>elementy krytyczne i elementy wpływające na niezawodność</a:t>
            </a:r>
            <a:r>
              <a:rPr lang="pl-PL" b="1" dirty="0" smtClean="0"/>
              <a:t>.</a:t>
            </a:r>
            <a:endParaRPr lang="pl-PL" b="1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Badania diagnostyczne z natury rzeczy są badaniami kompleksowymi. Znaczy to, że postawienie diagnozy o stanie urządzenia i prognozowanie opiera się z reguły na szeregu różnego rodzaju badaniach i pomiarach. Do najczęściej stosowanych badań należą:</a:t>
            </a:r>
          </a:p>
          <a:p>
            <a:pPr>
              <a:buNone/>
            </a:pPr>
            <a:endParaRPr lang="pl-PL" dirty="0" smtClean="0"/>
          </a:p>
          <a:p>
            <a:pPr marL="514350" indent="-514350">
              <a:buFont typeface="Wingdings" pitchFamily="2" charset="2"/>
              <a:buChar char="ü"/>
            </a:pPr>
            <a:r>
              <a:rPr lang="pl-PL" b="1" dirty="0" smtClean="0">
                <a:solidFill>
                  <a:srgbClr val="002060"/>
                </a:solidFill>
              </a:rPr>
              <a:t>Przeglądy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l-PL" b="1" dirty="0" smtClean="0">
                <a:solidFill>
                  <a:srgbClr val="002060"/>
                </a:solidFill>
              </a:rPr>
              <a:t>Pomiary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l-PL" b="1" dirty="0" smtClean="0">
                <a:solidFill>
                  <a:srgbClr val="002060"/>
                </a:solidFill>
              </a:rPr>
              <a:t>Badania nieniszczące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pl-PL" b="1" dirty="0" smtClean="0">
                <a:solidFill>
                  <a:srgbClr val="002060"/>
                </a:solidFill>
              </a:rPr>
              <a:t>Badania niszczące</a:t>
            </a:r>
            <a:endParaRPr lang="pl-PL" b="1" dirty="0">
              <a:solidFill>
                <a:srgbClr val="002060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METODY DIAGNOSTYCZNE STOSOWANE W ENERGETYCE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Wykonywane są bardzo często, a ich zadaniem jest potwierdzenie zgodności kształtu, trasy a nawet pracy urządzenia z projektem, instrukcją eksploatacji itp. </a:t>
            </a:r>
          </a:p>
          <a:p>
            <a:r>
              <a:rPr lang="pl-PL" dirty="0" smtClean="0"/>
              <a:t>Często stosowane są przez obsługę przed i po uruchomieniu urządzenia, podczas remontów </a:t>
            </a:r>
          </a:p>
          <a:p>
            <a:r>
              <a:rPr lang="pl-PL" dirty="0" smtClean="0"/>
              <a:t>Wszystkie badania diagnostyczne powinny być poprzedzone przeglądem nie tylko miejsca badanego lecz również w miarę możliwości jak największej dostępnej części urządzenia</a:t>
            </a:r>
          </a:p>
          <a:p>
            <a:r>
              <a:rPr lang="pl-PL" dirty="0" smtClean="0"/>
              <a:t>Na podstawie przeglądów, oględzin można wytypować obszary podlegające badaniom nieniszczącym.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>
                <a:solidFill>
                  <a:srgbClr val="002060"/>
                </a:solidFill>
              </a:rPr>
              <a:t>PRZEGLĄDY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Są źródłem informacji o geometrii ocenianego urządzenia tzn. ubytkach grubości ścianki, odkształceniach średnic, ugięciach, przemieszczeniach itp.</a:t>
            </a:r>
          </a:p>
          <a:p>
            <a:r>
              <a:rPr lang="pl-PL" dirty="0" smtClean="0"/>
              <a:t>Najczęściej wszystkie pomiary wykonuje się podczas postoju urządzenia i udostępnienia jego części wewnętrznej, za wyjątkiem rurociągów, których przemieszczenia mierzy się podczas eksploatacji</a:t>
            </a:r>
          </a:p>
          <a:p>
            <a:r>
              <a:rPr lang="pl-PL" dirty="0" smtClean="0"/>
              <a:t>Pomiary dostarczają bardzo istotnych informacji, które są podstawą do obliczenia wytężenia potrzebnego w ustaleniu stopnia wyczerpania materiału. 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2060"/>
                </a:solidFill>
              </a:rPr>
              <a:t>POMIARY</a:t>
            </a:r>
            <a:endParaRPr lang="pl-PL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Służą do wykrywania wszelkiego rodzaju nieciągłości wewnętrznych i powierzchniowych mogących zachodzić w metalu ocenianego urządzenia</a:t>
            </a:r>
          </a:p>
          <a:p>
            <a:r>
              <a:rPr lang="pl-PL" dirty="0" smtClean="0"/>
              <a:t>W energetyce, w zasadzie, stosowane są wszystkie znane metody badań nieniszczących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2060"/>
                </a:solidFill>
              </a:rPr>
              <a:t>BADANIA NIENISZCZĄCE</a:t>
            </a:r>
            <a:endParaRPr lang="pl-PL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Wykonuje się zasadniczo po przekroczeniu trwałości projektowanej – na próbkach pobranych z ocenianych elementów</a:t>
            </a:r>
          </a:p>
          <a:p>
            <a:r>
              <a:rPr lang="pl-PL" dirty="0" smtClean="0"/>
              <a:t>Z reguły mogą to być badania na pełzanie, zmęczenie, rozprzestrzenianie pęknięć, metalograficzne oraz doraźne własności wytrzymałościowe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2060"/>
                </a:solidFill>
              </a:rPr>
              <a:t>BADANIA NISZCZĄCE</a:t>
            </a:r>
            <a:endParaRPr lang="pl-PL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Badania penetracyjne</a:t>
            </a:r>
          </a:p>
          <a:p>
            <a:r>
              <a:rPr lang="pl-PL" dirty="0" smtClean="0"/>
              <a:t>Badania magnetyczne</a:t>
            </a:r>
          </a:p>
          <a:p>
            <a:r>
              <a:rPr lang="pl-PL" dirty="0" smtClean="0"/>
              <a:t>Pomiary głębokości pęknięć</a:t>
            </a:r>
          </a:p>
          <a:p>
            <a:r>
              <a:rPr lang="pl-PL" dirty="0" smtClean="0"/>
              <a:t>Badania ultra dźwiękowe</a:t>
            </a:r>
          </a:p>
          <a:p>
            <a:r>
              <a:rPr lang="pl-PL" dirty="0" smtClean="0"/>
              <a:t>Badania radiograficzne</a:t>
            </a:r>
          </a:p>
          <a:p>
            <a:r>
              <a:rPr lang="pl-PL" dirty="0" smtClean="0"/>
              <a:t>Badania metalograficzne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2060"/>
                </a:solidFill>
              </a:rPr>
              <a:t>Rodzaje badań:</a:t>
            </a:r>
            <a:endParaRPr lang="pl-PL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 przemyśle energetycznym szeroko są stosowane różne przyrządy i urządzenia do badań diagnostycznych, przede wszystkim do badania stanu metalu</a:t>
            </a:r>
          </a:p>
          <a:p>
            <a:r>
              <a:rPr lang="pl-PL" dirty="0" smtClean="0"/>
              <a:t>W celu zwiększenia niezawodności prognozowania, niezbędnie potrzebne są dane o rzeczywistym stanie obiektu diagnozowanego oraz jego warunki eksploatacji, co wymaga znacznej ilości przyrządów i urządzeń, wysokiej ich jakości oraz zwiększenia częstotliwości stosowania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WYPOSAŻENIE I ŚRODKI DO BADAŃ DIAGNOSTYCZNYCH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Defektoskopy ultradźwiękowe</a:t>
            </a:r>
          </a:p>
          <a:p>
            <a:r>
              <a:rPr lang="pl-PL" dirty="0" smtClean="0"/>
              <a:t>Defektoskopy magnetyczne</a:t>
            </a:r>
          </a:p>
          <a:p>
            <a:r>
              <a:rPr lang="pl-PL" dirty="0" smtClean="0"/>
              <a:t>Aparaty do pomiaru twardości</a:t>
            </a:r>
          </a:p>
          <a:p>
            <a:r>
              <a:rPr lang="pl-PL" dirty="0" smtClean="0"/>
              <a:t>Aparaty do pomiaru grubości ścianki</a:t>
            </a:r>
          </a:p>
          <a:p>
            <a:r>
              <a:rPr lang="pl-PL" dirty="0" smtClean="0"/>
              <a:t>Aparaty do pomiaru grubości warstwy</a:t>
            </a:r>
          </a:p>
          <a:p>
            <a:r>
              <a:rPr lang="pl-PL" dirty="0" smtClean="0"/>
              <a:t>Zestawy do badań penetracyjnych</a:t>
            </a:r>
          </a:p>
          <a:p>
            <a:r>
              <a:rPr lang="pl-PL" dirty="0" smtClean="0"/>
              <a:t>Aparaty do pomiaru głębokości pęknięć</a:t>
            </a:r>
          </a:p>
          <a:p>
            <a:r>
              <a:rPr lang="pl-PL" dirty="0" smtClean="0"/>
              <a:t>Aparaty </a:t>
            </a:r>
            <a:r>
              <a:rPr lang="pl-PL" dirty="0" err="1" smtClean="0"/>
              <a:t>prądowirowe</a:t>
            </a:r>
            <a:endParaRPr lang="pl-PL" dirty="0" smtClean="0"/>
          </a:p>
          <a:p>
            <a:r>
              <a:rPr lang="pl-PL" dirty="0" smtClean="0"/>
              <a:t>Aparaty rentgenowskie i izotopowe</a:t>
            </a:r>
          </a:p>
          <a:p>
            <a:r>
              <a:rPr lang="pl-PL" dirty="0" smtClean="0"/>
              <a:t>Zestawy do wykonywania zgładów i pobierania replik</a:t>
            </a:r>
          </a:p>
          <a:p>
            <a:r>
              <a:rPr lang="pl-PL" dirty="0" smtClean="0"/>
              <a:t>Endoskopy, </a:t>
            </a:r>
            <a:r>
              <a:rPr lang="pl-PL" dirty="0" err="1" smtClean="0"/>
              <a:t>boroskopy</a:t>
            </a:r>
            <a:r>
              <a:rPr lang="pl-PL" dirty="0" smtClean="0"/>
              <a:t>, </a:t>
            </a:r>
            <a:r>
              <a:rPr lang="pl-PL" dirty="0" err="1" smtClean="0"/>
              <a:t>videoskopy</a:t>
            </a:r>
            <a:endParaRPr lang="pl-PL" dirty="0" smtClean="0"/>
          </a:p>
          <a:p>
            <a:r>
              <a:rPr lang="pl-PL" dirty="0" smtClean="0"/>
              <a:t>Przyrządy do pomiaru odkształceń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WYPOSAŻENIE I ŚRODKI DO BADAŃ DIAGNOSTYCZNYCH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Diagnostyka silnika</a:t>
            </a:r>
          </a:p>
          <a:p>
            <a:r>
              <a:rPr lang="pl-PL" dirty="0" smtClean="0"/>
              <a:t>Diagnostyka układu zasilania</a:t>
            </a:r>
          </a:p>
          <a:p>
            <a:r>
              <a:rPr lang="pl-PL" dirty="0" smtClean="0"/>
              <a:t>Diagnostyka układu zapłonowego</a:t>
            </a:r>
          </a:p>
          <a:p>
            <a:r>
              <a:rPr lang="pl-PL" dirty="0" smtClean="0"/>
              <a:t>Diagnostyka układu hamulcowego</a:t>
            </a:r>
          </a:p>
          <a:p>
            <a:r>
              <a:rPr lang="pl-PL" dirty="0" smtClean="0"/>
              <a:t>Diagnostyka układu jezdnego</a:t>
            </a:r>
          </a:p>
          <a:p>
            <a:r>
              <a:rPr lang="pl-PL" dirty="0" smtClean="0"/>
              <a:t>Diagnostyka układu kierowniczego</a:t>
            </a:r>
          </a:p>
          <a:p>
            <a:r>
              <a:rPr lang="pl-PL" dirty="0" smtClean="0"/>
              <a:t>Diagnostyka wyposażenia elektrycznego</a:t>
            </a:r>
          </a:p>
          <a:p>
            <a:r>
              <a:rPr lang="pl-PL" dirty="0" smtClean="0"/>
              <a:t>Diagnostyka nadwozia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DIAGNOSTYKA SAMOCHODÓW OSOBOWYCH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DIAGNOSTYKA TECHNICZNA </a:t>
            </a:r>
            <a:r>
              <a:rPr lang="pl-PL" dirty="0" smtClean="0"/>
              <a:t>to nauka o rozpoznawaniu stanów technicznych urządzeń. Jest ważnym działem </a:t>
            </a:r>
            <a:r>
              <a:rPr lang="pl-PL" dirty="0" err="1" smtClean="0"/>
              <a:t>eksploatyki</a:t>
            </a:r>
            <a:r>
              <a:rPr lang="pl-PL" dirty="0" smtClean="0"/>
              <a:t> i cybernetyki technicznej.</a:t>
            </a:r>
          </a:p>
          <a:p>
            <a:r>
              <a:rPr lang="pl-PL" dirty="0" smtClean="0"/>
              <a:t>Celem diagnostyki technicznej jest zapewnienie wysokiej dyspozycyjności ruchowej maszyny i urządzeń, maksymalne zabezpieczenie ich przed awariami, ustalenie przyczyn zaistniałych uszkodzeń i sposobu ich uniknięcia.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002060"/>
                </a:solidFill>
              </a:rPr>
              <a:t>Badania diagnostyczne</a:t>
            </a:r>
            <a:endParaRPr lang="pl-PL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u="sng" dirty="0" smtClean="0">
                <a:solidFill>
                  <a:srgbClr val="002060"/>
                </a:solidFill>
              </a:rPr>
              <a:t>Badanie zawieszenia kół 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Zawieszenie kół w samochodzie, niezależnie od rozwiązań konstrukcyjnych, spełnia kilka podstawowych zadań: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Zapewnia prowadzenie kół i ich kierowalność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Przenosi na nadwozie samochodu siły wywołane w czasie jazdy reakcjami nawierzchni drogi na koła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Zapewnia odpowiedni komfort jazdy poprzez ograniczenie przechyłów nadwozia i tłumienie drgań</a:t>
            </a:r>
          </a:p>
          <a:p>
            <a:pPr>
              <a:buFont typeface="Wingdings" pitchFamily="2" charset="2"/>
              <a:buChar char="ü"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Diagnostyka zawieszenia kół polega na wykrywaniu w układzie niesprawnych elementów, które uniemożliwiają spełnienie powyższych zadań.</a:t>
            </a:r>
          </a:p>
          <a:p>
            <a:pPr>
              <a:buFont typeface="Wingdings" pitchFamily="2" charset="2"/>
              <a:buChar char="q"/>
            </a:pP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219200"/>
          </a:xfrm>
        </p:spPr>
        <p:txBody>
          <a:bodyPr>
            <a:normAutofit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Diagnostyka układu jezdnego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Pierwszych informacji o stanie zawieszenia kół dostarczają oględziny zewnętrzne m. in. Ogumienia oraz obserwacja zachowania się samochodu podczas jazdy</a:t>
            </a:r>
          </a:p>
          <a:p>
            <a:r>
              <a:rPr lang="pl-PL" dirty="0" smtClean="0"/>
              <a:t>Następnym </a:t>
            </a:r>
            <a:r>
              <a:rPr lang="pl-PL" dirty="0" smtClean="0"/>
              <a:t>etapem badania z użyciem narzędzi i przyrządów pomiarowych jest określenie wartości luzów w poszczególnych elementach zawieszenia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Diagnostyka układu jezdnego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2011040314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5904656" cy="4590256"/>
          </a:xfr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Diagnostyka układu jezdnego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u="sng" dirty="0" smtClean="0">
                <a:solidFill>
                  <a:srgbClr val="002060"/>
                </a:solidFill>
              </a:rPr>
              <a:t>Badanie amortyzatorów</a:t>
            </a:r>
          </a:p>
          <a:p>
            <a:pPr>
              <a:buNone/>
            </a:pPr>
            <a:endParaRPr lang="pl-PL" b="1" u="sng" dirty="0" smtClean="0"/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o nieprawidłowym funkcjonowaniu amortyzatorów można się już przekonać podczas oględzin zewnętrznych samochodu, m. in. Na podstawie wyglądu opon oraz zachowania się nadwozia po jego rozkołysaniu.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Dokładniejsze rozpoznanie niesprawnego amortyzatora oraz ocenianie stopnia jego zużycia jest możliwe dopiero na stanowisku kontrolnym.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Istnieje wiele rozwiązań konstrukcyjnych urządzeń do kontroli amortyzatorów. Ich działanie oparte jest na jednej z dwóch metod badawczych, polegających na uzyskiwaniu drgań swobodnych lub wymuszonych</a:t>
            </a:r>
          </a:p>
          <a:p>
            <a:pPr>
              <a:buNone/>
            </a:pPr>
            <a:endParaRPr lang="pl-PL" b="1" u="sng" dirty="0" smtClean="0"/>
          </a:p>
          <a:p>
            <a:endParaRPr lang="pl-PL" b="1" u="sng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Diagnostyka układu jezdnego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u="sng" dirty="0" smtClean="0">
                <a:solidFill>
                  <a:srgbClr val="002060"/>
                </a:solidFill>
              </a:rPr>
              <a:t>Badanie koła jezdnego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obejmuje sprawdzenie stanu tarczy, stopnia zużycia ogumienia oraz niewyrównoważenia kompletnego koła.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Dwie pierwsze czynności wchodzą w zakres oględzin zewnętrznych samochodu, natomiast metody wykrywania i oceny niewyrównoważenia koła wymaga zastosowania specjalnych urządzeń diagnostycznych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Diagnostyka układu jezdnego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koniec prog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476672"/>
            <a:ext cx="7966351" cy="5835352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imagesCA121QA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45636" y="1709766"/>
            <a:ext cx="5346644" cy="4455537"/>
          </a:xfrm>
        </p:spPr>
      </p:pic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>Techniczna diagnostyka obejmuje badania wykonane w celu określenia rodzaju, zakresu i czasu:</a:t>
            </a:r>
          </a:p>
          <a:p>
            <a:r>
              <a:rPr lang="pl-PL" dirty="0" smtClean="0"/>
              <a:t>remontu planowego (kapitalnego, średniego)</a:t>
            </a:r>
          </a:p>
          <a:p>
            <a:r>
              <a:rPr lang="pl-PL" dirty="0"/>
              <a:t>r</a:t>
            </a:r>
            <a:r>
              <a:rPr lang="pl-PL" dirty="0" smtClean="0"/>
              <a:t>emontu zapobiegającego awarii</a:t>
            </a:r>
          </a:p>
          <a:p>
            <a:r>
              <a:rPr lang="pl-PL" dirty="0"/>
              <a:t>r</a:t>
            </a:r>
            <a:r>
              <a:rPr lang="pl-PL" dirty="0" smtClean="0"/>
              <a:t>emontu awaryjnego urządzeń</a:t>
            </a:r>
          </a:p>
          <a:p>
            <a:pPr>
              <a:buNone/>
            </a:pPr>
            <a:endParaRPr lang="pl-PL" dirty="0" smtClean="0"/>
          </a:p>
          <a:p>
            <a:pPr>
              <a:buFont typeface="Wingdings" pitchFamily="2" charset="2"/>
              <a:buChar char="v"/>
            </a:pPr>
            <a:r>
              <a:rPr lang="pl-PL" dirty="0" smtClean="0"/>
              <a:t>Badania te dotyczą zarówno urządzeń podstawowych bloku, jak również trudno dostępnych w ruchu elementów, decydujących w przypadku ich uszkodzenia o konieczności odstawienia urządzenia podstawowego. Badania te mają duży stopień złożoności i wymagają specjalistycznego oprzyrządowania i wykwalifikowanego wykonawcy.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002060"/>
                </a:solidFill>
              </a:rPr>
              <a:t>TECHNICZNA DIAGNOSTYKA ENERGETYCZNA URZĄDZEŃ WYTWÓRCZYCH</a:t>
            </a:r>
            <a:endParaRPr lang="pl-PL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pl-PL" dirty="0" smtClean="0"/>
              <a:t>Swoim zakresem techniczna diagnostyka obejmuje diagnostykę materiałowo-wytrzymałościową urządzeń podstawowych i pomocniczych bloku.</a:t>
            </a:r>
          </a:p>
          <a:p>
            <a:pPr>
              <a:buFont typeface="Wingdings" pitchFamily="2" charset="2"/>
              <a:buChar char="v"/>
            </a:pPr>
            <a:r>
              <a:rPr lang="pl-PL" dirty="0" smtClean="0"/>
              <a:t>Celem diagnostyki materiałowo-wytrzymałościowej, wykorzystywanej szeroko w kraju i za granicą jest: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Ocena stopnia degradacji materiału na podstawie badań nieniszczących, w tym strukturalnych (repliki metalograficzne)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Ocena aktualnej żywotności (trwałości) i prognozy dalszej eksploatacji materiału, w tym po przekroczeniu obliczeniowego czasu pracy, na podstawie badań nieniszczących i obliczeń</a:t>
            </a:r>
          </a:p>
          <a:p>
            <a:pPr>
              <a:buFont typeface="Wingdings" pitchFamily="2" charset="2"/>
              <a:buChar char="ü"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002060"/>
                </a:solidFill>
              </a:rPr>
              <a:t>TECHNICZNA DIAGNOSTYKA ENERGETYCZNA URZĄDZEŃ WYTWÓRCZYCH</a:t>
            </a:r>
            <a:endParaRPr lang="pl-PL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l-PL" dirty="0" smtClean="0"/>
              <a:t>Określenie za pomocą metod niszczących (wycięcie próbek, badania struktury i własności wytrzymałościowych) i obliczeń możliwości dalszej pracy materiału i urządzenia po stwierdzeniu defektów sygnalizujących zapoczątkowany proces niszczenia struktury materiału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Zakwalifikowanie do naprawy lub wymiany w czasie remontów elementów osłabionych lub zużytych eksploatacyjnie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002060"/>
                </a:solidFill>
              </a:rPr>
              <a:t>TECHNICZNA DIAGNOSTYKA ENERGETYCZNA URZĄDZEŃ WYTWÓRCZYCH</a:t>
            </a:r>
            <a:endParaRPr lang="pl-PL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Znajomość technicznego stanu urządzeń umożliwia ustalenie zakresu i terminu remontu, naprawy lub wymiany, w ten sposób zapobiega się groźnym w skutkach awariom i nieplanowanym postojom.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9200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002060"/>
                </a:solidFill>
              </a:rPr>
              <a:t>TECHNICZNA DIAGNOSTYKA ENERGETYCZNA URZĄDZEŃ WYTWÓRCZYCH</a:t>
            </a:r>
            <a:endParaRPr lang="pl-PL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2011040314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3307" y="1524000"/>
            <a:ext cx="6097385" cy="4572000"/>
          </a:xfr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>
                <a:solidFill>
                  <a:srgbClr val="002060"/>
                </a:solidFill>
              </a:rPr>
              <a:t>SCHEMAT CZYNNOŚCI DIAGNOSTYCZNYCH</a:t>
            </a:r>
            <a:endParaRPr lang="pl-PL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Chcąc postawić diagnozę należy dokładnie znać warunki pracy ocenianego urządzenia, które zależne są od: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Parametrów czynnika (ciśnienie temperatura)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Materiału z którego element został wykonany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Technologii wg której element został wykonany</a:t>
            </a:r>
          </a:p>
          <a:p>
            <a:pPr>
              <a:buNone/>
            </a:pPr>
            <a:endParaRPr lang="pl-PL" dirty="0"/>
          </a:p>
          <a:p>
            <a:r>
              <a:rPr lang="pl-PL" dirty="0" smtClean="0"/>
              <a:t>Na podstawie analizy uzyskanych danych, ustala się dalszy sposób postępowania z ocenianymi elementami, a zwłaszcza: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Zakres wymiany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Rodzaj naprawy</a:t>
            </a:r>
          </a:p>
          <a:p>
            <a:pPr>
              <a:buFont typeface="Wingdings" pitchFamily="2" charset="2"/>
              <a:buChar char="ü"/>
            </a:pPr>
            <a:r>
              <a:rPr lang="pl-PL" dirty="0" smtClean="0"/>
              <a:t>Ponowny termin i zakres badań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b="1" dirty="0" smtClean="0">
                <a:solidFill>
                  <a:srgbClr val="002060"/>
                </a:solidFill>
              </a:rPr>
              <a:t>TECHNICZNA DIAGNOSTYKA ENERGETYCZNA URZĄDZEŃ WYTWÓRCZYCH</a:t>
            </a:r>
            <a:endParaRPr lang="pl-PL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l-PL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>
              <a:buNone/>
            </a:pPr>
            <a:r>
              <a:rPr lang="pl-PL" b="1" dirty="0" smtClean="0">
                <a:solidFill>
                  <a:srgbClr val="002060"/>
                </a:solidFill>
              </a:rPr>
              <a:t>WYMIANĘ ZUŻYTYCH ELEMENTÓW NALEŻY W MIARĘ MOŻLIWOŚCI POŁĄCZYĆ Z EWENTUALNĄ MODERNIZACJĄ MAJĄCĄ NA CELU PRZEDŁUŻENIE TRWAŁOŚCI, ZWIĘKSZENIE WYDAJNOŚCI I NIEZAWODNOŚCI ORAZ POPRAWĘ SPRAWNOŚCI I WARUNKÓW EKSPLOATACJI</a:t>
            </a:r>
            <a:endParaRPr lang="pl-PL" b="1" dirty="0">
              <a:solidFill>
                <a:srgbClr val="002060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l-P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224</TotalTime>
  <Words>1060</Words>
  <Application>Microsoft Office PowerPoint</Application>
  <PresentationFormat>Pokaz na ekranie (4:3)</PresentationFormat>
  <Paragraphs>116</Paragraphs>
  <Slides>26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Papier</vt:lpstr>
      <vt:lpstr>BADANIA DIAGNOSTYCZNE</vt:lpstr>
      <vt:lpstr>Badania diagnostyczne</vt:lpstr>
      <vt:lpstr>TECHNICZNA DIAGNOSTYKA ENERGETYCZNA URZĄDZEŃ WYTWÓRCZYCH</vt:lpstr>
      <vt:lpstr>TECHNICZNA DIAGNOSTYKA ENERGETYCZNA URZĄDZEŃ WYTWÓRCZYCH</vt:lpstr>
      <vt:lpstr>TECHNICZNA DIAGNOSTYKA ENERGETYCZNA URZĄDZEŃ WYTWÓRCZYCH</vt:lpstr>
      <vt:lpstr>TECHNICZNA DIAGNOSTYKA ENERGETYCZNA URZĄDZEŃ WYTWÓRCZYCH</vt:lpstr>
      <vt:lpstr>SCHEMAT CZYNNOŚCI DIAGNOSTYCZNYCH</vt:lpstr>
      <vt:lpstr>TECHNICZNA DIAGNOSTYKA ENERGETYCZNA URZĄDZEŃ WYTWÓRCZYCH</vt:lpstr>
      <vt:lpstr>Slajd 9</vt:lpstr>
      <vt:lpstr>Slajd 10</vt:lpstr>
      <vt:lpstr>METODY DIAGNOSTYCZNE STOSOWANE W ENERGETYCE</vt:lpstr>
      <vt:lpstr>PRZEGLĄDY</vt:lpstr>
      <vt:lpstr>POMIARY</vt:lpstr>
      <vt:lpstr>BADANIA NIENISZCZĄCE</vt:lpstr>
      <vt:lpstr>BADANIA NISZCZĄCE</vt:lpstr>
      <vt:lpstr>Rodzaje badań:</vt:lpstr>
      <vt:lpstr>WYPOSAŻENIE I ŚRODKI DO BADAŃ DIAGNOSTYCZNYCH</vt:lpstr>
      <vt:lpstr>WYPOSAŻENIE I ŚRODKI DO BADAŃ DIAGNOSTYCZNYCH</vt:lpstr>
      <vt:lpstr>DIAGNOSTYKA SAMOCHODÓW OSOBOWYCH</vt:lpstr>
      <vt:lpstr>Diagnostyka układu jezdnego</vt:lpstr>
      <vt:lpstr>Diagnostyka układu jezdnego</vt:lpstr>
      <vt:lpstr>Diagnostyka układu jezdnego</vt:lpstr>
      <vt:lpstr>Diagnostyka układu jezdnego</vt:lpstr>
      <vt:lpstr>Diagnostyka układu jezdnego</vt:lpstr>
      <vt:lpstr>Slajd 25</vt:lpstr>
      <vt:lpstr>Slajd 26</vt:lpstr>
    </vt:vector>
  </TitlesOfParts>
  <Company>Sanofi-Aventis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BADANIA DIAGNOSTYCZNE</dc:title>
  <dc:creator>i0056034</dc:creator>
  <cp:lastModifiedBy>i0056034</cp:lastModifiedBy>
  <cp:revision>24</cp:revision>
  <dcterms:created xsi:type="dcterms:W3CDTF">2011-04-02T21:16:56Z</dcterms:created>
  <dcterms:modified xsi:type="dcterms:W3CDTF">2011-04-03T01:03:21Z</dcterms:modified>
</cp:coreProperties>
</file>