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305" r:id="rId4"/>
    <p:sldId id="30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67" r:id="rId16"/>
    <p:sldId id="268" r:id="rId17"/>
    <p:sldId id="269" r:id="rId18"/>
    <p:sldId id="271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4" r:id="rId43"/>
    <p:sldId id="273" r:id="rId44"/>
    <p:sldId id="274" r:id="rId45"/>
    <p:sldId id="275" r:id="rId46"/>
    <p:sldId id="276" r:id="rId47"/>
    <p:sldId id="277" r:id="rId48"/>
    <p:sldId id="278" r:id="rId4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Prostokąt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Prostokąt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Prostokąt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4E5940-6C1C-4FC3-9327-9DD9B0297DAF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Prostokąt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837032-3963-4846-81A3-366CD04CFB92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87624" y="2924944"/>
            <a:ext cx="6477000" cy="1828800"/>
          </a:xfrm>
        </p:spPr>
        <p:txBody>
          <a:bodyPr/>
          <a:lstStyle/>
          <a:p>
            <a:r>
              <a:rPr lang="pl-PL" dirty="0" smtClean="0"/>
              <a:t>Klasyfikacja środków trwałych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Dzielecki</a:t>
            </a:r>
            <a:r>
              <a:rPr lang="pl-PL" dirty="0" smtClean="0"/>
              <a:t> ZIPn1-33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3. Zasady klasyfikacji środków trwałych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Podstawową jednostką ewidencji w Klasyfikacji Środków Trwałych jest pojedynczy element majątku trwałego spełniający określone funkcje w procesie wytwarzania wyrobów i świadczenia usług</a:t>
            </a:r>
          </a:p>
          <a:p>
            <a:pPr lvl="1"/>
            <a:r>
              <a:rPr lang="pl-PL" dirty="0" smtClean="0"/>
              <a:t>np.: budynek, maszyna, pojazd mechaniczny.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3. Zasady klasyfikacji środków trwałych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Dopuszcza się w niektórych przypadkach przyjęcie w ewidencji za pojedynczy obiekt, tzw. obiekt zbiorczy </a:t>
            </a:r>
          </a:p>
          <a:p>
            <a:pPr lvl="1"/>
            <a:r>
              <a:rPr lang="pl-PL" dirty="0" smtClean="0"/>
              <a:t>np.: zespół przewodów rurociągowych, zespół latarni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4. Struktura podziału środków trwałych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Grupy</a:t>
            </a:r>
          </a:p>
          <a:p>
            <a:pPr lvl="1"/>
            <a:r>
              <a:rPr lang="pl-PL" dirty="0" smtClean="0"/>
              <a:t>Pierwszy szczebel podziału</a:t>
            </a:r>
          </a:p>
          <a:p>
            <a:pPr lvl="1"/>
            <a:r>
              <a:rPr lang="pl-PL" dirty="0" smtClean="0"/>
              <a:t>Numeracja jednocyfrowa (od 0 do 9)</a:t>
            </a:r>
          </a:p>
          <a:p>
            <a:r>
              <a:rPr lang="pl-PL" dirty="0" smtClean="0"/>
              <a:t>Podgrupy</a:t>
            </a:r>
          </a:p>
          <a:p>
            <a:pPr lvl="1"/>
            <a:r>
              <a:rPr lang="pl-PL" dirty="0" smtClean="0"/>
              <a:t>Drugi szczebel podziału</a:t>
            </a:r>
          </a:p>
          <a:p>
            <a:pPr lvl="1"/>
            <a:r>
              <a:rPr lang="pl-PL" dirty="0" smtClean="0"/>
              <a:t>Numeracja dwucyfrowa (np.: 11, 12, 13)</a:t>
            </a:r>
          </a:p>
          <a:p>
            <a:r>
              <a:rPr lang="pl-PL" dirty="0" smtClean="0"/>
              <a:t>Rodzaje</a:t>
            </a:r>
          </a:p>
          <a:p>
            <a:pPr lvl="1"/>
            <a:r>
              <a:rPr lang="pl-PL" dirty="0" smtClean="0"/>
              <a:t>Trzeci szczebel podziału</a:t>
            </a:r>
          </a:p>
          <a:p>
            <a:pPr lvl="1"/>
            <a:r>
              <a:rPr lang="pl-PL" dirty="0" smtClean="0"/>
              <a:t>Numeracja trój cyfrowa (np.: 121, 122, 123) 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5. Podział rodzajowy środków trwałych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 punktu widzenia funkcji jakie poszczególne obiekty spełniają w procesie wytwarzania lub w toku użytkowania wyróżnia się 4 zbiory środków trwałych:</a:t>
            </a:r>
          </a:p>
          <a:p>
            <a:pPr lvl="1"/>
            <a:r>
              <a:rPr lang="pl-PL" dirty="0" smtClean="0"/>
              <a:t>Pierwszy: Nieruchomości</a:t>
            </a:r>
          </a:p>
          <a:p>
            <a:pPr lvl="2"/>
            <a:r>
              <a:rPr lang="pl-PL" dirty="0" smtClean="0"/>
              <a:t>Środki trwałe zaliczane do w/</a:t>
            </a:r>
            <a:r>
              <a:rPr lang="pl-PL" dirty="0" err="1" smtClean="0"/>
              <a:t>w</a:t>
            </a:r>
            <a:r>
              <a:rPr lang="pl-PL" dirty="0" smtClean="0"/>
              <a:t> grupy zapewniają odpowiednie warunki do prowadzenia procesów produkcyjnych oraz działalności nieprodukcyjnej.</a:t>
            </a:r>
          </a:p>
          <a:p>
            <a:pPr lvl="2"/>
            <a:r>
              <a:rPr lang="pl-PL" dirty="0" smtClean="0"/>
              <a:t>np.: grunty, budynki, obiekty inżynierii lądowej i wodnej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5. Podział rodzajowy środków trwałych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l-PL" dirty="0" smtClean="0"/>
              <a:t>Drugi: Maszyny, urządzenia techniczne, narzędzia</a:t>
            </a:r>
          </a:p>
          <a:p>
            <a:pPr lvl="2"/>
            <a:r>
              <a:rPr lang="pl-PL" dirty="0" smtClean="0"/>
              <a:t>Środki trwałe, którymi oddziałuje się bezpośrednio na przedmioty pracy: surowce, materiały.</a:t>
            </a:r>
          </a:p>
          <a:p>
            <a:pPr lvl="2"/>
            <a:r>
              <a:rPr lang="pl-PL" dirty="0" smtClean="0"/>
              <a:t>np.: frezarka, wiertarka, wkrętarka</a:t>
            </a:r>
          </a:p>
          <a:p>
            <a:pPr lvl="2"/>
            <a:endParaRPr lang="pl-PL" dirty="0" smtClean="0"/>
          </a:p>
          <a:p>
            <a:pPr lvl="1"/>
            <a:r>
              <a:rPr lang="pl-PL" dirty="0" smtClean="0"/>
              <a:t>Trzeci: Środki transportu</a:t>
            </a:r>
          </a:p>
          <a:p>
            <a:pPr lvl="2"/>
            <a:r>
              <a:rPr lang="pl-PL" dirty="0" smtClean="0"/>
              <a:t>Środki trwałe służące do przemieszczania przedmiotów i osób.</a:t>
            </a:r>
          </a:p>
          <a:p>
            <a:pPr lvl="2"/>
            <a:r>
              <a:rPr lang="pl-PL" dirty="0" smtClean="0"/>
              <a:t>np.: samochód osobowy, prom, samolot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5. Podział rodzajowy środków trwałych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l-PL" dirty="0" smtClean="0"/>
          </a:p>
          <a:p>
            <a:pPr lvl="1"/>
            <a:r>
              <a:rPr lang="pl-PL" dirty="0" smtClean="0"/>
              <a:t>Czwarty: Inwentarz żywy</a:t>
            </a:r>
          </a:p>
          <a:p>
            <a:pPr lvl="2"/>
            <a:r>
              <a:rPr lang="pl-PL" dirty="0" smtClean="0"/>
              <a:t>Różnego rodzaju zwierzęta hodowlane.</a:t>
            </a:r>
          </a:p>
          <a:p>
            <a:pPr lvl="2"/>
            <a:r>
              <a:rPr lang="pl-PL" dirty="0" smtClean="0"/>
              <a:t>np.: krowa, koń, struś, kura</a:t>
            </a:r>
          </a:p>
          <a:p>
            <a:pPr lvl="2"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5. Podział rodzajowy środków trwałych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Na pierwszym szczeblu podziału wyodrębniamy 10 następujących grup środków trwałych:</a:t>
            </a:r>
          </a:p>
          <a:p>
            <a:endParaRPr lang="pl-PL" dirty="0" smtClean="0"/>
          </a:p>
          <a:p>
            <a:pPr lvl="1"/>
            <a:r>
              <a:rPr lang="pl-PL" dirty="0" smtClean="0"/>
              <a:t>0 – GRUNTY</a:t>
            </a:r>
          </a:p>
          <a:p>
            <a:pPr lvl="1"/>
            <a:r>
              <a:rPr lang="pl-PL" dirty="0" smtClean="0"/>
              <a:t>1 – BUDYNKI I LOKALE, SPÓŁDZIELCZE WŁASNOŚCIOWE PRAWO DO LOKALU MIESZKALNEGO ORAZ SPÓŁDZIELCZE PRAWO DO LOKALU NIEMIESZKALNEGO</a:t>
            </a:r>
          </a:p>
          <a:p>
            <a:pPr lvl="1"/>
            <a:r>
              <a:rPr lang="pl-PL" dirty="0" smtClean="0"/>
              <a:t>2 – OBIEKTY INŻYNIERII LĄDOWEJ I WODNEJ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5. Podział rodzajowy środków trwałych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3 – KOTŁY I MASZYNY ENERGETYCZNE</a:t>
            </a:r>
          </a:p>
          <a:p>
            <a:pPr lvl="1"/>
            <a:r>
              <a:rPr lang="pl-PL" dirty="0" smtClean="0"/>
              <a:t>4 – MASZYNY, URZĄDZENIA I APARATY OGÓLNEGO ZASTOSOWANIA</a:t>
            </a:r>
          </a:p>
          <a:p>
            <a:pPr lvl="1"/>
            <a:r>
              <a:rPr lang="pl-PL" dirty="0" smtClean="0"/>
              <a:t>5 – SPECJALISTYCZNE MASZYNY, URZĄDZENIA I APARATY</a:t>
            </a:r>
          </a:p>
          <a:p>
            <a:pPr lvl="1"/>
            <a:r>
              <a:rPr lang="pl-PL" dirty="0" smtClean="0"/>
              <a:t>6 – URZĄDZENIA TECHNICZNE</a:t>
            </a:r>
          </a:p>
          <a:p>
            <a:pPr lvl="1"/>
            <a:r>
              <a:rPr lang="pl-PL" dirty="0" smtClean="0"/>
              <a:t>7 – ŚRODKI TRANSPORTU </a:t>
            </a:r>
          </a:p>
          <a:p>
            <a:pPr lvl="1"/>
            <a:r>
              <a:rPr lang="pl-PL" dirty="0" smtClean="0"/>
              <a:t>8 – NARZĘDZIA, PRZYRZĄDY, RUCHOMOŚCI I WYPOSAŻENIE</a:t>
            </a:r>
          </a:p>
          <a:p>
            <a:pPr lvl="1"/>
            <a:r>
              <a:rPr lang="pl-PL" dirty="0" smtClean="0"/>
              <a:t>9 – INWENTARZ ŻYWY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259632" y="1412776"/>
            <a:ext cx="8136904" cy="1368152"/>
          </a:xfrm>
        </p:spPr>
        <p:txBody>
          <a:bodyPr>
            <a:normAutofit/>
          </a:bodyPr>
          <a:lstStyle/>
          <a:p>
            <a:r>
              <a:rPr lang="pl-PL" sz="3900" dirty="0" smtClean="0"/>
              <a:t/>
            </a:r>
            <a:br>
              <a:rPr lang="pl-PL" sz="3900" dirty="0" smtClean="0"/>
            </a:br>
            <a:r>
              <a:rPr lang="pl-PL" sz="3900" dirty="0" smtClean="0"/>
              <a:t>Podział środków trwałych</a:t>
            </a:r>
            <a:endParaRPr lang="pl-PL" sz="3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Grunty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Obejmuje grunty, według ich przeznaczenia użytkowego:</a:t>
            </a:r>
          </a:p>
          <a:p>
            <a:pPr lvl="1"/>
            <a:r>
              <a:rPr lang="pl-PL" dirty="0" smtClean="0"/>
              <a:t>użytki rolne</a:t>
            </a:r>
          </a:p>
          <a:p>
            <a:pPr lvl="1"/>
            <a:r>
              <a:rPr lang="pl-PL" dirty="0" smtClean="0"/>
              <a:t>grunty leśne</a:t>
            </a:r>
          </a:p>
          <a:p>
            <a:pPr lvl="1"/>
            <a:r>
              <a:rPr lang="pl-PL" dirty="0" smtClean="0"/>
              <a:t>sady, plantacje</a:t>
            </a:r>
          </a:p>
          <a:p>
            <a:pPr lvl="1"/>
            <a:r>
              <a:rPr lang="pl-PL" dirty="0" smtClean="0"/>
              <a:t> grunty zabudowane i zurbanizowane</a:t>
            </a:r>
          </a:p>
          <a:p>
            <a:pPr lvl="1"/>
            <a:r>
              <a:rPr lang="pl-PL" dirty="0" smtClean="0"/>
              <a:t>użytki ekologiczne</a:t>
            </a:r>
          </a:p>
          <a:p>
            <a:pPr lvl="1"/>
            <a:r>
              <a:rPr lang="pl-PL" dirty="0" smtClean="0"/>
              <a:t>nieużytki</a:t>
            </a:r>
          </a:p>
          <a:p>
            <a:pPr lvl="1"/>
            <a:r>
              <a:rPr lang="pl-PL" dirty="0" smtClean="0"/>
              <a:t>tereny wód morskich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l-PL" dirty="0" smtClean="0"/>
              <a:t>Wstęp:</a:t>
            </a:r>
          </a:p>
          <a:p>
            <a:pPr lvl="2"/>
            <a:r>
              <a:rPr lang="pl-PL" dirty="0" smtClean="0"/>
              <a:t>1. Wiadomości ogólne</a:t>
            </a:r>
          </a:p>
          <a:p>
            <a:pPr lvl="2"/>
            <a:r>
              <a:rPr lang="pl-PL" dirty="0" smtClean="0"/>
              <a:t>2. Pojęcie środków trwałych</a:t>
            </a:r>
          </a:p>
          <a:p>
            <a:pPr lvl="2"/>
            <a:r>
              <a:rPr lang="pl-PL" dirty="0" smtClean="0"/>
              <a:t>3. Zasady klasyfikacji środków trwałych</a:t>
            </a:r>
          </a:p>
          <a:p>
            <a:pPr lvl="2"/>
            <a:r>
              <a:rPr lang="pl-PL" dirty="0" smtClean="0"/>
              <a:t>4. Struktura podziału środków trwałych</a:t>
            </a:r>
          </a:p>
          <a:p>
            <a:pPr lvl="2"/>
            <a:r>
              <a:rPr lang="pl-PL" dirty="0" smtClean="0"/>
              <a:t>5. Podział rodzajowy środków trwałych</a:t>
            </a:r>
          </a:p>
          <a:p>
            <a:pPr lvl="1"/>
            <a:r>
              <a:rPr lang="pl-PL" dirty="0" smtClean="0"/>
              <a:t> </a:t>
            </a:r>
            <a:r>
              <a:rPr lang="pl-PL" dirty="0" smtClean="0"/>
              <a:t>P</a:t>
            </a:r>
            <a:r>
              <a:rPr lang="pl-PL" dirty="0" smtClean="0"/>
              <a:t>odział </a:t>
            </a:r>
            <a:r>
              <a:rPr lang="pl-PL" dirty="0" smtClean="0"/>
              <a:t>środków trwałych</a:t>
            </a:r>
            <a:r>
              <a:rPr lang="pl-PL" dirty="0" smtClean="0"/>
              <a:t>:</a:t>
            </a:r>
          </a:p>
          <a:p>
            <a:pPr lvl="2"/>
            <a:r>
              <a:rPr lang="pl-PL" dirty="0" smtClean="0"/>
              <a:t>1. Grunty</a:t>
            </a:r>
          </a:p>
          <a:p>
            <a:pPr lvl="2"/>
            <a:r>
              <a:rPr lang="pl-PL" dirty="0" smtClean="0"/>
              <a:t>2. Budynki i lokale</a:t>
            </a:r>
          </a:p>
          <a:p>
            <a:pPr lvl="2"/>
            <a:r>
              <a:rPr lang="pl-PL" dirty="0" smtClean="0"/>
              <a:t>3. Obiekty inżynierii lądowej i wodnej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Grunty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l-PL" dirty="0" smtClean="0"/>
              <a:t>prawo do użytkowania wieczystego gruntu</a:t>
            </a:r>
          </a:p>
          <a:p>
            <a:pPr lvl="1">
              <a:buNone/>
            </a:pPr>
            <a:endParaRPr lang="pl-PL" dirty="0" smtClean="0"/>
          </a:p>
          <a:p>
            <a:r>
              <a:rPr lang="pl-PL" dirty="0" smtClean="0"/>
              <a:t>Grupa ta nie obejmuje:</a:t>
            </a:r>
          </a:p>
          <a:p>
            <a:pPr lvl="1"/>
            <a:r>
              <a:rPr lang="pl-PL" dirty="0" smtClean="0"/>
              <a:t>budynków inżynierii lądowej i wodnej na tych terenach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Budynki i lokale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Obejmuje:</a:t>
            </a:r>
          </a:p>
          <a:p>
            <a:pPr lvl="1"/>
            <a:r>
              <a:rPr lang="pl-PL" dirty="0" smtClean="0"/>
              <a:t>wszystkie budynki</a:t>
            </a:r>
          </a:p>
          <a:p>
            <a:pPr lvl="1"/>
            <a:r>
              <a:rPr lang="pl-PL" dirty="0" smtClean="0"/>
              <a:t>znajdujące się w nich lokale</a:t>
            </a:r>
          </a:p>
          <a:p>
            <a:pPr lvl="1"/>
            <a:r>
              <a:rPr lang="pl-PL" dirty="0" smtClean="0"/>
              <a:t>prawo do najmu tych lokali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Budynki</a:t>
            </a:r>
          </a:p>
          <a:p>
            <a:pPr lvl="1"/>
            <a:r>
              <a:rPr lang="pl-PL" dirty="0" smtClean="0"/>
              <a:t> to obiekty budowlane trwale związane z gruntem, wydzielone z przestrzeni i posiadające fundamenty i dach.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Budynki i lokale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Budynki mieszkalne</a:t>
            </a:r>
          </a:p>
          <a:p>
            <a:pPr lvl="1"/>
            <a:r>
              <a:rPr lang="pl-PL" dirty="0" smtClean="0"/>
              <a:t>to obiekty budowlane w której co najmniej połowa całkowitej powierzchni użytkowej jest do celów mieszkalnych.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O zaliczeniu budynku do odpowiedniej grupy decyduje  jego przeznaczenie, konstrukcja i wyposażenie a nie sposób użytkowania.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Budynki i lokale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Granicę budynku stanowią zewnętrzne powierzchnie ścian oraz górna powierzchnia najwyższego stropu.</a:t>
            </a:r>
          </a:p>
          <a:p>
            <a:endParaRPr lang="pl-PL" dirty="0" smtClean="0"/>
          </a:p>
          <a:p>
            <a:r>
              <a:rPr lang="pl-PL" dirty="0" smtClean="0"/>
              <a:t>W skład budynku, jako pojedynczego obiektu  wlicza się „obiekty pomocnicze” obsługujące dany budynek</a:t>
            </a:r>
          </a:p>
          <a:p>
            <a:pPr lvl="1"/>
            <a:r>
              <a:rPr lang="pl-PL" dirty="0" smtClean="0"/>
              <a:t>np.: chodniki, dojazdy, podwórka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Budynki i lokale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Grupa ta nie obejmuje:</a:t>
            </a:r>
          </a:p>
          <a:p>
            <a:pPr lvl="1"/>
            <a:r>
              <a:rPr lang="pl-PL" dirty="0" smtClean="0"/>
              <a:t>kiosków</a:t>
            </a:r>
          </a:p>
          <a:p>
            <a:pPr lvl="1"/>
            <a:r>
              <a:rPr lang="pl-PL" dirty="0" smtClean="0"/>
              <a:t>baraków</a:t>
            </a:r>
          </a:p>
          <a:p>
            <a:pPr lvl="1"/>
            <a:r>
              <a:rPr lang="pl-PL" dirty="0" smtClean="0"/>
              <a:t>domków kempingowych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3. Obiekty inżynierii lądowej i wodnej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Obejmuje obiekty budowlane naziemne i podziemne o charakterze stałym nie sklasyfikowane jako budynki, tj.: kompleksowe budowle na terenach przemysłowych:</a:t>
            </a:r>
          </a:p>
          <a:p>
            <a:pPr lvl="1"/>
            <a:r>
              <a:rPr lang="pl-PL" dirty="0" smtClean="0"/>
              <a:t>rurociągi</a:t>
            </a:r>
          </a:p>
          <a:p>
            <a:pPr lvl="1"/>
            <a:r>
              <a:rPr lang="pl-PL" dirty="0" smtClean="0"/>
              <a:t>linie telekomunikacyjne i elektroenergetyczne</a:t>
            </a:r>
          </a:p>
          <a:p>
            <a:pPr lvl="1"/>
            <a:r>
              <a:rPr lang="pl-PL" dirty="0" smtClean="0"/>
              <a:t>infrastrukturę transportu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3. Obiekty inżynierii lądowej i wodnej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Przy budowlach liniowych</a:t>
            </a:r>
          </a:p>
          <a:p>
            <a:pPr lvl="1"/>
            <a:r>
              <a:rPr lang="pl-PL" dirty="0" smtClean="0"/>
              <a:t>rurociągi</a:t>
            </a:r>
          </a:p>
          <a:p>
            <a:pPr lvl="1"/>
            <a:r>
              <a:rPr lang="pl-PL" dirty="0" smtClean="0"/>
              <a:t>drogi</a:t>
            </a:r>
          </a:p>
          <a:p>
            <a:pPr lvl="1"/>
            <a:r>
              <a:rPr lang="pl-PL" dirty="0" smtClean="0"/>
              <a:t>linie energetyczne</a:t>
            </a:r>
          </a:p>
          <a:p>
            <a:r>
              <a:rPr lang="pl-PL" dirty="0" smtClean="0"/>
              <a:t>obiektami są poszczególne ich odcinki odpowiadające :</a:t>
            </a:r>
          </a:p>
          <a:p>
            <a:pPr lvl="1"/>
            <a:r>
              <a:rPr lang="pl-PL" dirty="0" smtClean="0"/>
              <a:t>podziałowi administracyjnemu</a:t>
            </a:r>
          </a:p>
          <a:p>
            <a:pPr lvl="1">
              <a:buNone/>
            </a:pPr>
            <a:r>
              <a:rPr lang="pl-PL" dirty="0" smtClean="0"/>
              <a:t>lub</a:t>
            </a:r>
          </a:p>
          <a:p>
            <a:pPr lvl="1"/>
            <a:r>
              <a:rPr lang="pl-PL" dirty="0" smtClean="0"/>
              <a:t>konstrukcji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3. Obiekty inżynierii lądowej i wodnej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Grupa ta nie obejmuje:</a:t>
            </a:r>
          </a:p>
          <a:p>
            <a:pPr lvl="1"/>
            <a:r>
              <a:rPr lang="pl-PL" dirty="0" smtClean="0"/>
              <a:t>zbiorników naziemnych</a:t>
            </a:r>
          </a:p>
          <a:p>
            <a:pPr lvl="1"/>
            <a:r>
              <a:rPr lang="pl-PL" dirty="0" smtClean="0"/>
              <a:t>zbiorników wbudowanych</a:t>
            </a:r>
          </a:p>
          <a:p>
            <a:pPr lvl="1"/>
            <a:r>
              <a:rPr lang="pl-PL" dirty="0" smtClean="0"/>
              <a:t>piece przemysłowe (wielkie piece)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Kotły i maszyny energetyczne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Grupa ta obejmuje:</a:t>
            </a:r>
          </a:p>
          <a:p>
            <a:pPr lvl="1"/>
            <a:r>
              <a:rPr lang="pl-PL" dirty="0" smtClean="0"/>
              <a:t>kotły grzejne i parowe</a:t>
            </a:r>
          </a:p>
          <a:p>
            <a:pPr lvl="1"/>
            <a:r>
              <a:rPr lang="pl-PL" dirty="0" smtClean="0"/>
              <a:t>maszyny napędowe pierwotnie</a:t>
            </a:r>
          </a:p>
          <a:p>
            <a:pPr lvl="1"/>
            <a:r>
              <a:rPr lang="pl-PL" dirty="0" smtClean="0"/>
              <a:t>maszyny wirujące</a:t>
            </a:r>
          </a:p>
          <a:p>
            <a:pPr lvl="1"/>
            <a:r>
              <a:rPr lang="pl-PL" dirty="0" smtClean="0"/>
              <a:t>agregaty</a:t>
            </a:r>
          </a:p>
          <a:p>
            <a:r>
              <a:rPr lang="pl-PL" dirty="0" smtClean="0"/>
              <a:t>O zaliczeniu do odpowiedniej podgrupy decyduje:</a:t>
            </a:r>
          </a:p>
          <a:p>
            <a:pPr lvl="1"/>
            <a:r>
              <a:rPr lang="pl-PL" dirty="0" smtClean="0"/>
              <a:t>przeznaczenie </a:t>
            </a:r>
          </a:p>
          <a:p>
            <a:pPr lvl="1"/>
            <a:r>
              <a:rPr lang="pl-PL" dirty="0" smtClean="0"/>
              <a:t>konstrukcja</a:t>
            </a:r>
          </a:p>
          <a:p>
            <a:pPr lvl="1"/>
            <a:r>
              <a:rPr lang="pl-PL" dirty="0" smtClean="0"/>
              <a:t>wyposażenie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Kotły i maszyny energetyczne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Za odrębny obiekt uważa się oddzielny:</a:t>
            </a:r>
          </a:p>
          <a:p>
            <a:pPr lvl="1"/>
            <a:r>
              <a:rPr lang="pl-PL" dirty="0" smtClean="0"/>
              <a:t>kocioł</a:t>
            </a:r>
          </a:p>
          <a:p>
            <a:pPr lvl="1"/>
            <a:r>
              <a:rPr lang="pl-PL" dirty="0" smtClean="0"/>
              <a:t>turbinę </a:t>
            </a:r>
          </a:p>
          <a:p>
            <a:pPr lvl="1"/>
            <a:r>
              <a:rPr lang="pl-PL" dirty="0" smtClean="0"/>
              <a:t>prądnicę</a:t>
            </a:r>
          </a:p>
          <a:p>
            <a:pPr lvl="1"/>
            <a:r>
              <a:rPr lang="pl-PL" dirty="0" smtClean="0"/>
              <a:t>maszynę parową</a:t>
            </a:r>
          </a:p>
          <a:p>
            <a:pPr lvl="1"/>
            <a:r>
              <a:rPr lang="pl-PL" dirty="0" smtClean="0"/>
              <a:t>koło wodne</a:t>
            </a:r>
          </a:p>
          <a:p>
            <a:pPr lvl="1"/>
            <a:r>
              <a:rPr lang="pl-PL" dirty="0" smtClean="0"/>
              <a:t>silnik</a:t>
            </a:r>
          </a:p>
          <a:p>
            <a:pPr lvl="1"/>
            <a:r>
              <a:rPr lang="pl-PL" dirty="0" smtClean="0"/>
              <a:t>turbozespół</a:t>
            </a:r>
          </a:p>
          <a:p>
            <a:pPr lvl="1"/>
            <a:r>
              <a:rPr lang="pl-PL" dirty="0" smtClean="0"/>
              <a:t>przetwornicę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/>
            <a:r>
              <a:rPr lang="pl-PL" dirty="0" smtClean="0"/>
              <a:t>4. Kotły i maszyny energetyczne</a:t>
            </a:r>
          </a:p>
          <a:p>
            <a:pPr lvl="2"/>
            <a:r>
              <a:rPr lang="pl-PL" dirty="0" smtClean="0"/>
              <a:t>5. Maszyny, urządzenia i aparaty ogólnego zastosowania</a:t>
            </a:r>
          </a:p>
          <a:p>
            <a:pPr lvl="2"/>
            <a:r>
              <a:rPr lang="pl-PL" dirty="0" smtClean="0"/>
              <a:t>6. Specjalistyczne maszyny, urządzenia i aparaty</a:t>
            </a:r>
          </a:p>
          <a:p>
            <a:pPr lvl="2"/>
            <a:r>
              <a:rPr lang="pl-PL" dirty="0" smtClean="0"/>
              <a:t>7. Urządzenia techniczne</a:t>
            </a:r>
          </a:p>
          <a:p>
            <a:pPr lvl="2"/>
            <a:r>
              <a:rPr lang="pl-PL" dirty="0" smtClean="0"/>
              <a:t>8. Środki transportu</a:t>
            </a:r>
          </a:p>
          <a:p>
            <a:pPr lvl="2"/>
            <a:r>
              <a:rPr lang="pl-PL" dirty="0" smtClean="0"/>
              <a:t>9. Narzędzia, przyrządy, ruchomości i wyposażenie</a:t>
            </a:r>
          </a:p>
          <a:p>
            <a:pPr lvl="2"/>
            <a:r>
              <a:rPr lang="pl-PL" dirty="0" smtClean="0"/>
              <a:t>10. Inwetaż żywy</a:t>
            </a:r>
          </a:p>
          <a:p>
            <a:pPr lvl="1"/>
            <a:r>
              <a:rPr lang="pl-PL" dirty="0" smtClean="0"/>
              <a:t>Szczegółowy podział </a:t>
            </a:r>
            <a:r>
              <a:rPr lang="pl-PL" dirty="0" smtClean="0"/>
              <a:t>środków trwałych</a:t>
            </a:r>
            <a:r>
              <a:rPr lang="pl-PL" dirty="0" smtClean="0"/>
              <a:t>:</a:t>
            </a:r>
          </a:p>
          <a:p>
            <a:pPr lvl="2"/>
            <a:r>
              <a:rPr lang="pl-PL" dirty="0" smtClean="0"/>
              <a:t>1. Grunty</a:t>
            </a:r>
          </a:p>
          <a:p>
            <a:pPr lvl="2"/>
            <a:r>
              <a:rPr lang="pl-PL" dirty="0" smtClean="0"/>
              <a:t>2. Budynki i </a:t>
            </a:r>
            <a:r>
              <a:rPr lang="pl-PL" dirty="0" smtClean="0"/>
              <a:t>lokale</a:t>
            </a:r>
            <a:endParaRPr lang="pl-PL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Kotły i maszyny energetyczne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Maszyny które współpracują ze sobą i są powiązane konstrukcyjnie w zestaw technologiczny  stanowią jeden obiekt.</a:t>
            </a:r>
          </a:p>
          <a:p>
            <a:r>
              <a:rPr lang="pl-PL" dirty="0" smtClean="0"/>
              <a:t>W skład obiektu wchodzą:</a:t>
            </a:r>
          </a:p>
          <a:p>
            <a:pPr lvl="1"/>
            <a:r>
              <a:rPr lang="pl-PL" dirty="0" smtClean="0"/>
              <a:t>agregat</a:t>
            </a:r>
          </a:p>
          <a:p>
            <a:pPr lvl="1"/>
            <a:r>
              <a:rPr lang="pl-PL" dirty="0" smtClean="0"/>
              <a:t>fundamenty</a:t>
            </a:r>
          </a:p>
          <a:p>
            <a:pPr lvl="1"/>
            <a:r>
              <a:rPr lang="pl-PL" dirty="0" smtClean="0"/>
              <a:t>podpory</a:t>
            </a:r>
          </a:p>
          <a:p>
            <a:pPr lvl="1"/>
            <a:r>
              <a:rPr lang="pl-PL" dirty="0" smtClean="0"/>
              <a:t>konstrukcje wsporcze</a:t>
            </a:r>
          </a:p>
          <a:p>
            <a:pPr lvl="1"/>
            <a:r>
              <a:rPr lang="pl-PL" dirty="0" smtClean="0"/>
              <a:t>wyposażenie specjalistyczne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Kotły i maszyny energetyczne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Za samodzielne obiekty maszyn nie należy uważać:</a:t>
            </a:r>
          </a:p>
          <a:p>
            <a:pPr lvl="1"/>
            <a:r>
              <a:rPr lang="pl-PL" dirty="0" smtClean="0"/>
              <a:t>maszyn wbudowanych w inne maszyny energetyczne</a:t>
            </a:r>
          </a:p>
          <a:p>
            <a:pPr lvl="1"/>
            <a:r>
              <a:rPr lang="pl-PL" dirty="0" smtClean="0"/>
              <a:t>urządzeń wbudowanych w inne maszyny energetyczne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5. Maszyny, urządzenia i aparaty ogólnego 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Grupa ta obejmuje maszyny i aparaty ogólnego zastosowania:</a:t>
            </a:r>
          </a:p>
          <a:p>
            <a:pPr lvl="1"/>
            <a:r>
              <a:rPr lang="pl-PL" dirty="0" smtClean="0"/>
              <a:t>obrabiarki</a:t>
            </a:r>
          </a:p>
          <a:p>
            <a:pPr lvl="1"/>
            <a:r>
              <a:rPr lang="pl-PL" dirty="0" smtClean="0"/>
              <a:t>maszyny i urządzenia do obróbki plastycznej</a:t>
            </a:r>
          </a:p>
          <a:p>
            <a:pPr lvl="1"/>
            <a:r>
              <a:rPr lang="pl-PL" dirty="0" smtClean="0"/>
              <a:t> maszyny używane w przemyśle rolnym i spożywczym</a:t>
            </a:r>
          </a:p>
          <a:p>
            <a:pPr lvl="1"/>
            <a:r>
              <a:rPr lang="pl-PL" dirty="0" smtClean="0"/>
              <a:t>maszyny i urządzenia do przetłaczania i sprężania cieczy i gazów</a:t>
            </a:r>
          </a:p>
          <a:p>
            <a:pPr lvl="1"/>
            <a:r>
              <a:rPr lang="pl-PL" dirty="0" smtClean="0"/>
              <a:t>urządzenia do wymiany ciepła</a:t>
            </a:r>
          </a:p>
          <a:p>
            <a:pPr lvl="1"/>
            <a:r>
              <a:rPr lang="pl-PL" dirty="0" smtClean="0"/>
              <a:t>zespoły komputerowe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5. Maszyny, urządzenia i aparaty ogólnego 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skład obiektu oprócz właściwej maszyny, urządzenia wchodzą:</a:t>
            </a:r>
          </a:p>
          <a:p>
            <a:pPr lvl="1"/>
            <a:r>
              <a:rPr lang="pl-PL" dirty="0" smtClean="0"/>
              <a:t>fundamenty</a:t>
            </a:r>
          </a:p>
          <a:p>
            <a:pPr lvl="1"/>
            <a:r>
              <a:rPr lang="pl-PL" dirty="0" smtClean="0"/>
              <a:t>podpory</a:t>
            </a:r>
          </a:p>
          <a:p>
            <a:pPr lvl="1"/>
            <a:r>
              <a:rPr lang="pl-PL" dirty="0" smtClean="0"/>
              <a:t>konstrukcje wsporcze</a:t>
            </a:r>
          </a:p>
          <a:p>
            <a:pPr lvl="1"/>
            <a:r>
              <a:rPr lang="pl-PL" dirty="0" smtClean="0"/>
              <a:t>ogrodzenia i obudowy ochronne</a:t>
            </a:r>
          </a:p>
          <a:p>
            <a:pPr lvl="1"/>
            <a:r>
              <a:rPr lang="pl-PL" dirty="0" smtClean="0"/>
              <a:t>wyposażenie normalne</a:t>
            </a:r>
          </a:p>
          <a:p>
            <a:pPr lvl="1"/>
            <a:r>
              <a:rPr lang="pl-PL" dirty="0" smtClean="0"/>
              <a:t>wyposażenie specjalne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5. Maszyny, urządzenia i aparaty ogólnego 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 zaliczeniu maszyny, urządzenia do odpowiedniej podgrupy decyduje:</a:t>
            </a:r>
          </a:p>
          <a:p>
            <a:pPr lvl="1"/>
            <a:r>
              <a:rPr lang="pl-PL" dirty="0" smtClean="0"/>
              <a:t>przeznaczenie</a:t>
            </a:r>
          </a:p>
          <a:p>
            <a:pPr lvl="1"/>
            <a:r>
              <a:rPr lang="pl-PL" dirty="0" smtClean="0"/>
              <a:t>konstrukcja</a:t>
            </a:r>
          </a:p>
          <a:p>
            <a:pPr lvl="1"/>
            <a:r>
              <a:rPr lang="pl-PL" dirty="0" smtClean="0"/>
              <a:t>wyposażenie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6. Specjalistyczne maszyny, urządzenia, aparaty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Grupa ta obejmuje maszyny, urządzenia, aparaty technologiczne specjalnie dostosowane do technologii wytwarzania w przemyśle:</a:t>
            </a:r>
          </a:p>
          <a:p>
            <a:pPr lvl="1"/>
            <a:r>
              <a:rPr lang="pl-PL" dirty="0" smtClean="0"/>
              <a:t>chemicznym</a:t>
            </a:r>
          </a:p>
          <a:p>
            <a:pPr lvl="1"/>
            <a:r>
              <a:rPr lang="pl-PL" dirty="0" smtClean="0"/>
              <a:t>górniczym</a:t>
            </a:r>
          </a:p>
          <a:p>
            <a:pPr lvl="1"/>
            <a:r>
              <a:rPr lang="pl-PL" dirty="0" smtClean="0"/>
              <a:t>hutniczym</a:t>
            </a:r>
          </a:p>
          <a:p>
            <a:pPr lvl="1"/>
            <a:r>
              <a:rPr lang="pl-PL" dirty="0" smtClean="0"/>
              <a:t>drewnianym</a:t>
            </a:r>
          </a:p>
          <a:p>
            <a:pPr lvl="1"/>
            <a:r>
              <a:rPr lang="pl-PL" dirty="0" smtClean="0"/>
              <a:t>tworzyw sztucznych</a:t>
            </a:r>
          </a:p>
          <a:p>
            <a:pPr lvl="1"/>
            <a:r>
              <a:rPr lang="pl-PL" dirty="0" smtClean="0"/>
              <a:t>itp.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6. Specjalistyczne maszyny, urządzenia, aparaty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 zaliczeniu maszyny, urządzenia do odpowiedniej podgrupy decyduje:</a:t>
            </a:r>
          </a:p>
          <a:p>
            <a:pPr lvl="1"/>
            <a:r>
              <a:rPr lang="pl-PL" dirty="0" smtClean="0"/>
              <a:t>przeznaczenie</a:t>
            </a:r>
          </a:p>
          <a:p>
            <a:pPr lvl="1"/>
            <a:r>
              <a:rPr lang="pl-PL" dirty="0" smtClean="0"/>
              <a:t>konstrukcja</a:t>
            </a:r>
          </a:p>
          <a:p>
            <a:pPr lvl="1"/>
            <a:r>
              <a:rPr lang="pl-PL" dirty="0" smtClean="0"/>
              <a:t>wyposażenie</a:t>
            </a:r>
          </a:p>
          <a:p>
            <a:r>
              <a:rPr lang="pl-PL" dirty="0" smtClean="0"/>
              <a:t>Obiekty złożone konstrukcyjnie i powiązane ze sobą w ciąg technologiczny traktowane </a:t>
            </a:r>
            <a:r>
              <a:rPr lang="pl-PL" dirty="0" err="1" smtClean="0"/>
              <a:t>sa</a:t>
            </a:r>
            <a:r>
              <a:rPr lang="pl-PL" dirty="0" smtClean="0"/>
              <a:t> jako jeden obiekt.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7. Urządzenia techniczne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Grupa ta obejmuje:</a:t>
            </a:r>
          </a:p>
          <a:p>
            <a:pPr lvl="1"/>
            <a:r>
              <a:rPr lang="pl-PL" dirty="0" smtClean="0"/>
              <a:t>zbiorniki naziemne</a:t>
            </a:r>
          </a:p>
          <a:p>
            <a:pPr lvl="1"/>
            <a:r>
              <a:rPr lang="pl-PL" dirty="0" smtClean="0"/>
              <a:t>aparaturę energii elektrycznej</a:t>
            </a:r>
          </a:p>
          <a:p>
            <a:pPr lvl="1"/>
            <a:r>
              <a:rPr lang="pl-PL" dirty="0" smtClean="0"/>
              <a:t>stacje transformatorowe</a:t>
            </a:r>
          </a:p>
          <a:p>
            <a:pPr lvl="1"/>
            <a:r>
              <a:rPr lang="pl-PL" dirty="0" smtClean="0"/>
              <a:t>urządzenia elektroakustyczne</a:t>
            </a:r>
          </a:p>
          <a:p>
            <a:pPr lvl="1"/>
            <a:r>
              <a:rPr lang="pl-PL" dirty="0" smtClean="0"/>
              <a:t>dźwigi i przenośniki</a:t>
            </a:r>
          </a:p>
          <a:p>
            <a:pPr lvl="1"/>
            <a:r>
              <a:rPr lang="pl-PL" dirty="0" smtClean="0"/>
              <a:t>wytwornice</a:t>
            </a:r>
          </a:p>
          <a:p>
            <a:pPr lvl="1"/>
            <a:r>
              <a:rPr lang="pl-PL" dirty="0" smtClean="0"/>
              <a:t>itp.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7. Urządzenia techniczne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 zaliczeniu maszyny, urządzenia do odpowiedniej podgrupy decyduje:</a:t>
            </a:r>
          </a:p>
          <a:p>
            <a:pPr lvl="1"/>
            <a:r>
              <a:rPr lang="pl-PL" dirty="0" smtClean="0"/>
              <a:t>przeznaczenie</a:t>
            </a:r>
          </a:p>
          <a:p>
            <a:pPr lvl="1"/>
            <a:r>
              <a:rPr lang="pl-PL" dirty="0" smtClean="0"/>
              <a:t>konstrukcja</a:t>
            </a:r>
          </a:p>
          <a:p>
            <a:pPr lvl="1"/>
            <a:r>
              <a:rPr lang="pl-PL" dirty="0" smtClean="0"/>
              <a:t>wyposażenie</a:t>
            </a:r>
          </a:p>
          <a:p>
            <a:r>
              <a:rPr lang="pl-PL" dirty="0" smtClean="0"/>
              <a:t>Za odrębny obiekt uważa się samodzielne maszyny, urządzenia , aparaty jeśli w niższej klasyfikacji określa się jako urządzenia techniczne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8. Środki transportu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Grupa ta obejmuje:</a:t>
            </a:r>
          </a:p>
          <a:p>
            <a:pPr lvl="1"/>
            <a:r>
              <a:rPr lang="pl-PL" dirty="0" smtClean="0"/>
              <a:t>kolejowy tabor szynowy</a:t>
            </a:r>
          </a:p>
          <a:p>
            <a:pPr lvl="1"/>
            <a:r>
              <a:rPr lang="pl-PL" dirty="0" smtClean="0"/>
              <a:t>tramwajowy tabor szynowy</a:t>
            </a:r>
          </a:p>
          <a:p>
            <a:pPr lvl="1"/>
            <a:r>
              <a:rPr lang="pl-PL" dirty="0" smtClean="0"/>
              <a:t>pojazdy mechaniczne</a:t>
            </a:r>
          </a:p>
          <a:p>
            <a:pPr lvl="1"/>
            <a:r>
              <a:rPr lang="pl-PL" dirty="0" smtClean="0"/>
              <a:t>tabor pływający</a:t>
            </a:r>
          </a:p>
          <a:p>
            <a:pPr lvl="1"/>
            <a:r>
              <a:rPr lang="pl-PL" dirty="0" smtClean="0"/>
              <a:t>tabor lotniczy</a:t>
            </a:r>
          </a:p>
          <a:p>
            <a:pPr lvl="1"/>
            <a:r>
              <a:rPr lang="pl-PL" dirty="0" smtClean="0"/>
              <a:t>tabor bezszynowy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pl-PL" dirty="0" smtClean="0"/>
              <a:t>3. Obiekty inżynierii lądowej i wodnej</a:t>
            </a:r>
          </a:p>
          <a:p>
            <a:pPr lvl="2"/>
            <a:r>
              <a:rPr lang="pl-PL" dirty="0" smtClean="0"/>
              <a:t>4. Kotły i maszyny energetyczne</a:t>
            </a:r>
          </a:p>
          <a:p>
            <a:pPr lvl="2"/>
            <a:r>
              <a:rPr lang="pl-PL" dirty="0" smtClean="0"/>
              <a:t>5. Maszyny, urządzenia i aparaty ogólnego zastosowania</a:t>
            </a:r>
          </a:p>
          <a:p>
            <a:pPr lvl="2"/>
            <a:r>
              <a:rPr lang="pl-PL" dirty="0" smtClean="0"/>
              <a:t>6. Specjalistyczne maszyny, urządzenia i aparaty</a:t>
            </a:r>
          </a:p>
          <a:p>
            <a:pPr lvl="2"/>
            <a:r>
              <a:rPr lang="pl-PL" dirty="0" smtClean="0"/>
              <a:t>7. Urządzenia techniczne</a:t>
            </a:r>
          </a:p>
          <a:p>
            <a:pPr lvl="2"/>
            <a:r>
              <a:rPr lang="pl-PL" dirty="0" smtClean="0"/>
              <a:t>8. Środki transportu</a:t>
            </a:r>
          </a:p>
          <a:p>
            <a:pPr lvl="2"/>
            <a:r>
              <a:rPr lang="pl-PL" dirty="0" smtClean="0"/>
              <a:t>9. Narzędzia, przyrządy, ruchomości i wyposażenie</a:t>
            </a:r>
          </a:p>
          <a:p>
            <a:pPr lvl="2"/>
            <a:r>
              <a:rPr lang="pl-PL" dirty="0" smtClean="0"/>
              <a:t>10. Inwetaż żywy</a:t>
            </a:r>
          </a:p>
          <a:p>
            <a:pPr lvl="2"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9. Narzędzia, przyrządy, ruchomości i wyposażenie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Grupa ta obejmuje poszczególne obiekty środków trwałych, które stanowią pojedyncze:</a:t>
            </a:r>
          </a:p>
          <a:p>
            <a:pPr lvl="1"/>
            <a:r>
              <a:rPr lang="pl-PL" dirty="0" smtClean="0"/>
              <a:t>narzędzia</a:t>
            </a:r>
          </a:p>
          <a:p>
            <a:pPr lvl="1"/>
            <a:r>
              <a:rPr lang="pl-PL" dirty="0" smtClean="0"/>
              <a:t>sprawdziany</a:t>
            </a:r>
          </a:p>
          <a:p>
            <a:pPr lvl="1"/>
            <a:r>
              <a:rPr lang="pl-PL" dirty="0" smtClean="0"/>
              <a:t>przyrządy kontrolne</a:t>
            </a:r>
          </a:p>
          <a:p>
            <a:pPr lvl="1"/>
            <a:r>
              <a:rPr lang="pl-PL" dirty="0" smtClean="0"/>
              <a:t>wyposażenie i sprzęt specjalistyczny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10. Inwentarz żywy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Grupa ta obejmuje:</a:t>
            </a:r>
          </a:p>
          <a:p>
            <a:pPr lvl="1"/>
            <a:r>
              <a:rPr lang="pl-PL" dirty="0" smtClean="0"/>
              <a:t>zwierzęta hodowlane</a:t>
            </a:r>
          </a:p>
          <a:p>
            <a:pPr lvl="1"/>
            <a:r>
              <a:rPr lang="pl-PL" dirty="0" smtClean="0"/>
              <a:t>zwierzęta gospodarskie</a:t>
            </a:r>
          </a:p>
          <a:p>
            <a:pPr lvl="1"/>
            <a:r>
              <a:rPr lang="pl-PL" dirty="0" smtClean="0"/>
              <a:t>zwierzęta cyrkowe</a:t>
            </a:r>
          </a:p>
          <a:p>
            <a:pPr lvl="1"/>
            <a:r>
              <a:rPr lang="pl-PL" dirty="0" smtClean="0"/>
              <a:t>zwierzęta w zoo</a:t>
            </a:r>
          </a:p>
          <a:p>
            <a:pPr lvl="1">
              <a:buNone/>
            </a:pPr>
            <a:endParaRPr lang="pl-PL" dirty="0" smtClean="0"/>
          </a:p>
          <a:p>
            <a:r>
              <a:rPr lang="pl-PL" dirty="0" smtClean="0"/>
              <a:t>Klasyfikujemy pojedyncze sztuki jaki i całe stada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259632" y="1412776"/>
            <a:ext cx="8136904" cy="1368152"/>
          </a:xfrm>
        </p:spPr>
        <p:txBody>
          <a:bodyPr>
            <a:normAutofit/>
          </a:bodyPr>
          <a:lstStyle/>
          <a:p>
            <a:r>
              <a:rPr lang="pl-PL" sz="3900" dirty="0" smtClean="0"/>
              <a:t/>
            </a:r>
            <a:br>
              <a:rPr lang="pl-PL" sz="3900" dirty="0" smtClean="0"/>
            </a:br>
            <a:r>
              <a:rPr lang="pl-PL" sz="3900" dirty="0" smtClean="0"/>
              <a:t>Szczegółowy podział środków trwałych</a:t>
            </a:r>
            <a:endParaRPr lang="pl-PL" sz="3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Grunty</a:t>
            </a:r>
            <a:endParaRPr lang="pl-PL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000" y="1624012"/>
            <a:ext cx="5633396" cy="475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Budynki i lokale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97666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3. Obiekty inżynierii lądowej i wodnej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601027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Kotły i maszyny energetyczne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28799"/>
            <a:ext cx="5544616" cy="48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5. Maszyny, urządzenia i aparaty              ogólnego zastosowania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61461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5. Maszyny, urządzenia i aparaty              ogólnego zastosowania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621317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Wiadomości ogólne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 KST Jest </a:t>
            </a:r>
            <a:r>
              <a:rPr lang="pl-PL" dirty="0" smtClean="0"/>
              <a:t>usystematyzowanym zbiorem obiektów majątku trwałego służącym m. in.:</a:t>
            </a:r>
          </a:p>
          <a:p>
            <a:pPr lvl="1"/>
            <a:r>
              <a:rPr lang="pl-PL" dirty="0" smtClean="0"/>
              <a:t>Do celów ewidencyjnych.</a:t>
            </a:r>
          </a:p>
          <a:p>
            <a:pPr lvl="1"/>
            <a:r>
              <a:rPr lang="pl-PL" dirty="0" smtClean="0"/>
              <a:t>Ustaleniu stawek odpisów amortyzacyjnych.</a:t>
            </a:r>
          </a:p>
          <a:p>
            <a:pPr lvl="1"/>
            <a:r>
              <a:rPr lang="pl-PL" dirty="0" smtClean="0"/>
              <a:t>Badań statystycznych.</a:t>
            </a:r>
          </a:p>
          <a:p>
            <a:r>
              <a:rPr lang="pl-PL" dirty="0" smtClean="0"/>
              <a:t>W celu zachowania ciągłości ewidencji i gromadzenia danych w klasyfikacji utrzymano w większości symbolikę i nazewnictwo  grup i podgrup stosownych w Klasyfikacji Rodzajowej Środków Trwałych.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Wiadomości ogólne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Grupa 0</a:t>
            </a:r>
          </a:p>
          <a:p>
            <a:pPr lvl="1"/>
            <a:r>
              <a:rPr lang="pl-PL" dirty="0" smtClean="0"/>
              <a:t>Zakres rzeczowy środków trwałych objętych w tej  grupie określono w oparciu o  rozporządzenie Ministra Rozwoju Regionalnego i Budownictwa.</a:t>
            </a:r>
          </a:p>
          <a:p>
            <a:endParaRPr lang="pl-PL" dirty="0" smtClean="0"/>
          </a:p>
          <a:p>
            <a:r>
              <a:rPr lang="pl-PL" dirty="0" smtClean="0"/>
              <a:t>Grupy 1 i 2</a:t>
            </a:r>
          </a:p>
          <a:p>
            <a:pPr lvl="1"/>
            <a:r>
              <a:rPr lang="pl-PL" dirty="0" smtClean="0"/>
              <a:t>Podziały w tych grupach zdefiniowano w oparciu o grupowania Polskiej Klasyfikacji  Obiektów Budowlanych (PKOB).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Wiadomości ogólne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Grupy od 3 do 9 </a:t>
            </a:r>
          </a:p>
          <a:p>
            <a:pPr lvl="1"/>
            <a:r>
              <a:rPr lang="pl-PL" dirty="0" smtClean="0"/>
              <a:t>Środkom Trwałym z tych grup przypisano odpowiednie symbole z Polskiej Klasyfikacji Wyrobów i Usług (PKWiU).</a:t>
            </a:r>
          </a:p>
          <a:p>
            <a:pPr lvl="1">
              <a:buNone/>
            </a:pPr>
            <a:endParaRPr lang="pl-PL" dirty="0" smtClean="0"/>
          </a:p>
          <a:p>
            <a:r>
              <a:rPr lang="pl-PL" dirty="0" smtClean="0"/>
              <a:t>Znak „x” po symbolach PKOB i PKWiU</a:t>
            </a:r>
          </a:p>
          <a:p>
            <a:pPr lvl="1"/>
            <a:r>
              <a:rPr lang="pl-PL" dirty="0" smtClean="0"/>
              <a:t>Oznacza, że tylko część danego grupowania można było przypisać do odpowiedniego grupowania KST.</a:t>
            </a:r>
          </a:p>
          <a:p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Wiadomości ogólne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Znak „-” w  KST</a:t>
            </a:r>
          </a:p>
          <a:p>
            <a:pPr lvl="1"/>
            <a:r>
              <a:rPr lang="pl-PL" dirty="0" smtClean="0"/>
              <a:t>Oznacza, że nie było możliwe przypisanie konkretnych symboli klasyfikacji. </a:t>
            </a:r>
          </a:p>
          <a:p>
            <a:r>
              <a:rPr lang="pl-PL" dirty="0" smtClean="0"/>
              <a:t>Uproszczenia korzystania z KST</a:t>
            </a:r>
          </a:p>
          <a:p>
            <a:pPr lvl="1"/>
            <a:r>
              <a:rPr lang="pl-PL" dirty="0" smtClean="0"/>
              <a:t>Klasyfikacja została zagregowana (ograniczona do podgrup)</a:t>
            </a:r>
          </a:p>
          <a:p>
            <a:pPr lvl="1"/>
            <a:r>
              <a:rPr lang="pl-PL" dirty="0" smtClean="0"/>
              <a:t>Podgrupy posiadają opisy ułatwiające zakwalifikowanie poszczególnych elementów </a:t>
            </a:r>
            <a:r>
              <a:rPr lang="pl-PL" dirty="0" err="1" smtClean="0"/>
              <a:t>majatku</a:t>
            </a:r>
            <a:r>
              <a:rPr lang="pl-PL" dirty="0" smtClean="0"/>
              <a:t> trwałego.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Pojęcie środków trwałych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Są to rzeczowe aktywa trwałe :</a:t>
            </a:r>
          </a:p>
          <a:p>
            <a:pPr lvl="1"/>
            <a:r>
              <a:rPr lang="pl-PL" dirty="0" smtClean="0"/>
              <a:t>O przewidywanym okresie ekonomicznej użyteczności dłuższym niż rok.</a:t>
            </a:r>
          </a:p>
          <a:p>
            <a:pPr lvl="1"/>
            <a:r>
              <a:rPr lang="pl-PL" dirty="0" smtClean="0"/>
              <a:t>Kompletne.</a:t>
            </a:r>
          </a:p>
          <a:p>
            <a:pPr lvl="1"/>
            <a:r>
              <a:rPr lang="pl-PL" dirty="0" smtClean="0"/>
              <a:t>Zdatne do użytku i przeznaczone na potrzeby jednostki </a:t>
            </a:r>
          </a:p>
          <a:p>
            <a:pPr lvl="1">
              <a:buNone/>
            </a:pPr>
            <a:r>
              <a:rPr lang="pl-PL" dirty="0" smtClean="0"/>
              <a:t>lub</a:t>
            </a:r>
          </a:p>
          <a:p>
            <a:pPr lvl="1"/>
            <a:r>
              <a:rPr lang="pl-PL" dirty="0" smtClean="0"/>
              <a:t>Oddane do używania na podstawie najmu, dzierżawy lub innej umowy.</a:t>
            </a:r>
          </a:p>
          <a:p>
            <a:pPr lvl="1">
              <a:buNone/>
            </a:pP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Średni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ykusz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340</TotalTime>
  <Words>1479</Words>
  <Application>Microsoft Office PowerPoint</Application>
  <PresentationFormat>Pokaz na ekranie (4:3)</PresentationFormat>
  <Paragraphs>289</Paragraphs>
  <Slides>48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48</vt:i4>
      </vt:variant>
    </vt:vector>
  </HeadingPairs>
  <TitlesOfParts>
    <vt:vector size="49" baseType="lpstr">
      <vt:lpstr>Średni</vt:lpstr>
      <vt:lpstr>Klasyfikacja środków trwałych</vt:lpstr>
      <vt:lpstr>Spis treści</vt:lpstr>
      <vt:lpstr>Spis treści</vt:lpstr>
      <vt:lpstr>Spis treści</vt:lpstr>
      <vt:lpstr>1. Wiadomości ogólne</vt:lpstr>
      <vt:lpstr>1. Wiadomości ogólne</vt:lpstr>
      <vt:lpstr>1. Wiadomości ogólne</vt:lpstr>
      <vt:lpstr>1. Wiadomości ogólne</vt:lpstr>
      <vt:lpstr>2. Pojęcie środków trwałych</vt:lpstr>
      <vt:lpstr>3. Zasady klasyfikacji środków trwałych</vt:lpstr>
      <vt:lpstr>3. Zasady klasyfikacji środków trwałych</vt:lpstr>
      <vt:lpstr>4. Struktura podziału środków trwałych</vt:lpstr>
      <vt:lpstr>5. Podział rodzajowy środków trwałych</vt:lpstr>
      <vt:lpstr>5. Podział rodzajowy środków trwałych</vt:lpstr>
      <vt:lpstr>5. Podział rodzajowy środków trwałych</vt:lpstr>
      <vt:lpstr>5. Podział rodzajowy środków trwałych</vt:lpstr>
      <vt:lpstr>5. Podział rodzajowy środków trwałych</vt:lpstr>
      <vt:lpstr> Podział środków trwałych</vt:lpstr>
      <vt:lpstr>1. Grunty</vt:lpstr>
      <vt:lpstr>1. Grunty</vt:lpstr>
      <vt:lpstr>2. Budynki i lokale </vt:lpstr>
      <vt:lpstr>2. Budynki i lokale </vt:lpstr>
      <vt:lpstr>2. Budynki i lokale </vt:lpstr>
      <vt:lpstr>2. Budynki i lokale </vt:lpstr>
      <vt:lpstr>3. Obiekty inżynierii lądowej i wodnej</vt:lpstr>
      <vt:lpstr>3. Obiekty inżynierii lądowej i wodnej</vt:lpstr>
      <vt:lpstr>3. Obiekty inżynierii lądowej i wodnej</vt:lpstr>
      <vt:lpstr>4. Kotły i maszyny energetyczne</vt:lpstr>
      <vt:lpstr>4. Kotły i maszyny energetyczne</vt:lpstr>
      <vt:lpstr>4. Kotły i maszyny energetyczne</vt:lpstr>
      <vt:lpstr>4. Kotły i maszyny energetyczne</vt:lpstr>
      <vt:lpstr>5. Maszyny, urządzenia i aparaty ogólnego zastosowania</vt:lpstr>
      <vt:lpstr>5. Maszyny, urządzenia i aparaty ogólnego zastosowania</vt:lpstr>
      <vt:lpstr>5. Maszyny, urządzenia i aparaty ogólnego zastosowania</vt:lpstr>
      <vt:lpstr>6. Specjalistyczne maszyny, urządzenia, aparaty</vt:lpstr>
      <vt:lpstr>6. Specjalistyczne maszyny, urządzenia, aparaty</vt:lpstr>
      <vt:lpstr>7. Urządzenia techniczne</vt:lpstr>
      <vt:lpstr>7. Urządzenia techniczne</vt:lpstr>
      <vt:lpstr>8. Środki transportu</vt:lpstr>
      <vt:lpstr>9. Narzędzia, przyrządy, ruchomości i wyposażenie</vt:lpstr>
      <vt:lpstr>10. Inwentarz żywy</vt:lpstr>
      <vt:lpstr> Szczegółowy podział środków trwałych</vt:lpstr>
      <vt:lpstr>1. Grunty</vt:lpstr>
      <vt:lpstr>2. Budynki i lokale</vt:lpstr>
      <vt:lpstr>3. Obiekty inżynierii lądowej i wodnej</vt:lpstr>
      <vt:lpstr>4. Kotły i maszyny energetyczne</vt:lpstr>
      <vt:lpstr>5. Maszyny, urządzenia i aparaty              ogólnego zastosowania</vt:lpstr>
      <vt:lpstr>5. Maszyny, urządzenia i aparaty              ogólnego zastosowania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Klasyfikacja środków trwałych</dc:title>
  <dc:creator>TeDe</dc:creator>
  <cp:lastModifiedBy>TeDe</cp:lastModifiedBy>
  <cp:revision>43</cp:revision>
  <dcterms:created xsi:type="dcterms:W3CDTF">2011-03-16T19:49:51Z</dcterms:created>
  <dcterms:modified xsi:type="dcterms:W3CDTF">2011-03-19T06:19:09Z</dcterms:modified>
</cp:coreProperties>
</file>